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 id="2147483672" r:id="rId5"/>
  </p:sldMasterIdLst>
  <p:notesMasterIdLst>
    <p:notesMasterId r:id="rId19"/>
  </p:notesMasterIdLst>
  <p:sldIdLst>
    <p:sldId id="268" r:id="rId6"/>
    <p:sldId id="264" r:id="rId7"/>
    <p:sldId id="257" r:id="rId8"/>
    <p:sldId id="285" r:id="rId9"/>
    <p:sldId id="283" r:id="rId10"/>
    <p:sldId id="265" r:id="rId11"/>
    <p:sldId id="272" r:id="rId12"/>
    <p:sldId id="273" r:id="rId13"/>
    <p:sldId id="274" r:id="rId14"/>
    <p:sldId id="275" r:id="rId15"/>
    <p:sldId id="263" r:id="rId16"/>
    <p:sldId id="266" r:id="rId17"/>
    <p:sldId id="28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6152FA-834A-CFE0-D701-11DF849FF06E}" name="Nathan Thorneycroft" initials="NT" userId="S::nthorneycroft@racingqueensland.com.au::98d39b28-1219-4371-a74c-ca8545f2a9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A8C0"/>
    <a:srgbClr val="23408B"/>
    <a:srgbClr val="C5E0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F64804-8985-4F49-B818-2CD845A96955}" v="15" dt="2025-11-12T00:38:03.9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06" autoAdjust="0"/>
    <p:restoredTop sz="96622" autoAdjust="0"/>
  </p:normalViewPr>
  <p:slideViewPr>
    <p:cSldViewPr snapToGrid="0">
      <p:cViewPr varScale="1">
        <p:scale>
          <a:sx n="106" d="100"/>
          <a:sy n="106" d="100"/>
        </p:scale>
        <p:origin x="930" y="11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 Calabro" userId="a5e4c56e-bed5-4176-b121-8d1f4d862d45" providerId="ADAL" clId="{911023D5-A7B5-49D2-881F-DCF086D3BA3E}"/>
    <pc:docChg chg="undo custSel addSld modSld">
      <pc:chgData name="Jack Calabro" userId="a5e4c56e-bed5-4176-b121-8d1f4d862d45" providerId="ADAL" clId="{911023D5-A7B5-49D2-881F-DCF086D3BA3E}" dt="2025-11-12T03:50:47.892" v="264" actId="20577"/>
      <pc:docMkLst>
        <pc:docMk/>
      </pc:docMkLst>
      <pc:sldChg chg="modSp mod">
        <pc:chgData name="Jack Calabro" userId="a5e4c56e-bed5-4176-b121-8d1f4d862d45" providerId="ADAL" clId="{911023D5-A7B5-49D2-881F-DCF086D3BA3E}" dt="2025-11-12T00:24:14.040" v="23" actId="6549"/>
        <pc:sldMkLst>
          <pc:docMk/>
          <pc:sldMk cId="2261251116" sldId="257"/>
        </pc:sldMkLst>
        <pc:graphicFrameChg chg="mod modGraphic">
          <ac:chgData name="Jack Calabro" userId="a5e4c56e-bed5-4176-b121-8d1f4d862d45" providerId="ADAL" clId="{911023D5-A7B5-49D2-881F-DCF086D3BA3E}" dt="2025-11-12T00:24:14.040" v="23" actId="6549"/>
          <ac:graphicFrameMkLst>
            <pc:docMk/>
            <pc:sldMk cId="2261251116" sldId="257"/>
            <ac:graphicFrameMk id="3" creationId="{6F2127F9-3468-FEDA-FA99-DC4578B5DEC0}"/>
          </ac:graphicFrameMkLst>
        </pc:graphicFrameChg>
      </pc:sldChg>
      <pc:sldChg chg="modSp mod">
        <pc:chgData name="Jack Calabro" userId="a5e4c56e-bed5-4176-b121-8d1f4d862d45" providerId="ADAL" clId="{911023D5-A7B5-49D2-881F-DCF086D3BA3E}" dt="2025-11-12T00:23:19.381" v="18" actId="20577"/>
        <pc:sldMkLst>
          <pc:docMk/>
          <pc:sldMk cId="1692275536" sldId="263"/>
        </pc:sldMkLst>
        <pc:spChg chg="mod">
          <ac:chgData name="Jack Calabro" userId="a5e4c56e-bed5-4176-b121-8d1f4d862d45" providerId="ADAL" clId="{911023D5-A7B5-49D2-881F-DCF086D3BA3E}" dt="2025-11-12T00:23:19.381" v="18" actId="20577"/>
          <ac:spMkLst>
            <pc:docMk/>
            <pc:sldMk cId="1692275536" sldId="263"/>
            <ac:spMk id="13" creationId="{4E795B89-C359-5665-0C22-618FB53FD8A1}"/>
          </ac:spMkLst>
        </pc:spChg>
      </pc:sldChg>
      <pc:sldChg chg="addSp delSp modSp mod">
        <pc:chgData name="Jack Calabro" userId="a5e4c56e-bed5-4176-b121-8d1f4d862d45" providerId="ADAL" clId="{911023D5-A7B5-49D2-881F-DCF086D3BA3E}" dt="2025-11-12T00:21:29.006" v="9"/>
        <pc:sldMkLst>
          <pc:docMk/>
          <pc:sldMk cId="4096125830" sldId="265"/>
        </pc:sldMkLst>
        <pc:spChg chg="add del mod">
          <ac:chgData name="Jack Calabro" userId="a5e4c56e-bed5-4176-b121-8d1f4d862d45" providerId="ADAL" clId="{911023D5-A7B5-49D2-881F-DCF086D3BA3E}" dt="2025-11-12T00:21:22.140" v="8" actId="478"/>
          <ac:spMkLst>
            <pc:docMk/>
            <pc:sldMk cId="4096125830" sldId="265"/>
            <ac:spMk id="4" creationId="{1A57B4F4-9916-5595-2293-3175A8B083D5}"/>
          </ac:spMkLst>
        </pc:spChg>
        <pc:graphicFrameChg chg="del">
          <ac:chgData name="Jack Calabro" userId="a5e4c56e-bed5-4176-b121-8d1f4d862d45" providerId="ADAL" clId="{911023D5-A7B5-49D2-881F-DCF086D3BA3E}" dt="2025-11-12T00:21:20.543" v="7" actId="478"/>
          <ac:graphicFrameMkLst>
            <pc:docMk/>
            <pc:sldMk cId="4096125830" sldId="265"/>
            <ac:graphicFrameMk id="3" creationId="{53D0153A-438C-0D9D-5A0F-E656AA1A44B3}"/>
          </ac:graphicFrameMkLst>
        </pc:graphicFrameChg>
        <pc:graphicFrameChg chg="add mod">
          <ac:chgData name="Jack Calabro" userId="a5e4c56e-bed5-4176-b121-8d1f4d862d45" providerId="ADAL" clId="{911023D5-A7B5-49D2-881F-DCF086D3BA3E}" dt="2025-11-12T00:21:29.006" v="9"/>
          <ac:graphicFrameMkLst>
            <pc:docMk/>
            <pc:sldMk cId="4096125830" sldId="265"/>
            <ac:graphicFrameMk id="5" creationId="{2F3D7B9E-47A2-CBA0-D059-5BBA262EACB5}"/>
          </ac:graphicFrameMkLst>
        </pc:graphicFrameChg>
      </pc:sldChg>
      <pc:sldChg chg="addSp modSp mod">
        <pc:chgData name="Jack Calabro" userId="a5e4c56e-bed5-4176-b121-8d1f4d862d45" providerId="ADAL" clId="{911023D5-A7B5-49D2-881F-DCF086D3BA3E}" dt="2025-11-12T00:27:54.466" v="67" actId="6549"/>
        <pc:sldMkLst>
          <pc:docMk/>
          <pc:sldMk cId="2573313680" sldId="266"/>
        </pc:sldMkLst>
        <pc:spChg chg="add mod">
          <ac:chgData name="Jack Calabro" userId="a5e4c56e-bed5-4176-b121-8d1f4d862d45" providerId="ADAL" clId="{911023D5-A7B5-49D2-881F-DCF086D3BA3E}" dt="2025-11-12T00:27:54.466" v="67" actId="6549"/>
          <ac:spMkLst>
            <pc:docMk/>
            <pc:sldMk cId="2573313680" sldId="266"/>
            <ac:spMk id="2" creationId="{D6156363-07D5-9E56-8E42-198172523B51}"/>
          </ac:spMkLst>
        </pc:spChg>
      </pc:sldChg>
      <pc:sldChg chg="modSp mod">
        <pc:chgData name="Jack Calabro" userId="a5e4c56e-bed5-4176-b121-8d1f4d862d45" providerId="ADAL" clId="{911023D5-A7B5-49D2-881F-DCF086D3BA3E}" dt="2025-11-12T00:22:14.001" v="10" actId="20577"/>
        <pc:sldMkLst>
          <pc:docMk/>
          <pc:sldMk cId="1203341914" sldId="272"/>
        </pc:sldMkLst>
        <pc:spChg chg="mod">
          <ac:chgData name="Jack Calabro" userId="a5e4c56e-bed5-4176-b121-8d1f4d862d45" providerId="ADAL" clId="{911023D5-A7B5-49D2-881F-DCF086D3BA3E}" dt="2025-11-12T00:22:14.001" v="10" actId="20577"/>
          <ac:spMkLst>
            <pc:docMk/>
            <pc:sldMk cId="1203341914" sldId="272"/>
            <ac:spMk id="11" creationId="{922FC233-7216-F6F0-7292-8051A92889BF}"/>
          </ac:spMkLst>
        </pc:spChg>
      </pc:sldChg>
      <pc:sldChg chg="modSp mod">
        <pc:chgData name="Jack Calabro" userId="a5e4c56e-bed5-4176-b121-8d1f4d862d45" providerId="ADAL" clId="{911023D5-A7B5-49D2-881F-DCF086D3BA3E}" dt="2025-11-12T00:22:30.360" v="13" actId="20577"/>
        <pc:sldMkLst>
          <pc:docMk/>
          <pc:sldMk cId="25272150" sldId="273"/>
        </pc:sldMkLst>
        <pc:spChg chg="mod">
          <ac:chgData name="Jack Calabro" userId="a5e4c56e-bed5-4176-b121-8d1f4d862d45" providerId="ADAL" clId="{911023D5-A7B5-49D2-881F-DCF086D3BA3E}" dt="2025-11-12T00:22:30.360" v="13" actId="20577"/>
          <ac:spMkLst>
            <pc:docMk/>
            <pc:sldMk cId="25272150" sldId="273"/>
            <ac:spMk id="13" creationId="{26B3403E-D9CF-1888-B884-9194C70C763A}"/>
          </ac:spMkLst>
        </pc:spChg>
        <pc:spChg chg="mod">
          <ac:chgData name="Jack Calabro" userId="a5e4c56e-bed5-4176-b121-8d1f4d862d45" providerId="ADAL" clId="{911023D5-A7B5-49D2-881F-DCF086D3BA3E}" dt="2025-11-12T00:22:20.654" v="11" actId="20577"/>
          <ac:spMkLst>
            <pc:docMk/>
            <pc:sldMk cId="25272150" sldId="273"/>
            <ac:spMk id="17" creationId="{74D1B514-A2A0-8743-9FC1-975F88EBDB91}"/>
          </ac:spMkLst>
        </pc:spChg>
      </pc:sldChg>
      <pc:sldChg chg="modSp mod">
        <pc:chgData name="Jack Calabro" userId="a5e4c56e-bed5-4176-b121-8d1f4d862d45" providerId="ADAL" clId="{911023D5-A7B5-49D2-881F-DCF086D3BA3E}" dt="2025-11-12T00:22:45.496" v="15" actId="20577"/>
        <pc:sldMkLst>
          <pc:docMk/>
          <pc:sldMk cId="2530408587" sldId="274"/>
        </pc:sldMkLst>
        <pc:spChg chg="mod">
          <ac:chgData name="Jack Calabro" userId="a5e4c56e-bed5-4176-b121-8d1f4d862d45" providerId="ADAL" clId="{911023D5-A7B5-49D2-881F-DCF086D3BA3E}" dt="2025-11-12T00:22:44.137" v="14" actId="20577"/>
          <ac:spMkLst>
            <pc:docMk/>
            <pc:sldMk cId="2530408587" sldId="274"/>
            <ac:spMk id="12" creationId="{F5297F93-E5BB-E6D9-5646-3FD4078416EB}"/>
          </ac:spMkLst>
        </pc:spChg>
        <pc:spChg chg="mod">
          <ac:chgData name="Jack Calabro" userId="a5e4c56e-bed5-4176-b121-8d1f4d862d45" providerId="ADAL" clId="{911023D5-A7B5-49D2-881F-DCF086D3BA3E}" dt="2025-11-12T00:22:45.496" v="15" actId="20577"/>
          <ac:spMkLst>
            <pc:docMk/>
            <pc:sldMk cId="2530408587" sldId="274"/>
            <ac:spMk id="15" creationId="{DBB0E513-75F3-0023-757A-898254FBFF8D}"/>
          </ac:spMkLst>
        </pc:spChg>
      </pc:sldChg>
      <pc:sldChg chg="modSp mod">
        <pc:chgData name="Jack Calabro" userId="a5e4c56e-bed5-4176-b121-8d1f4d862d45" providerId="ADAL" clId="{911023D5-A7B5-49D2-881F-DCF086D3BA3E}" dt="2025-11-12T00:23:09.064" v="17" actId="20577"/>
        <pc:sldMkLst>
          <pc:docMk/>
          <pc:sldMk cId="805616719" sldId="275"/>
        </pc:sldMkLst>
        <pc:spChg chg="mod">
          <ac:chgData name="Jack Calabro" userId="a5e4c56e-bed5-4176-b121-8d1f4d862d45" providerId="ADAL" clId="{911023D5-A7B5-49D2-881F-DCF086D3BA3E}" dt="2025-11-12T00:23:07.399" v="16" actId="20577"/>
          <ac:spMkLst>
            <pc:docMk/>
            <pc:sldMk cId="805616719" sldId="275"/>
            <ac:spMk id="7" creationId="{E6B05C91-6EF6-5ECF-18DD-B6CC97337B7C}"/>
          </ac:spMkLst>
        </pc:spChg>
        <pc:spChg chg="mod">
          <ac:chgData name="Jack Calabro" userId="a5e4c56e-bed5-4176-b121-8d1f4d862d45" providerId="ADAL" clId="{911023D5-A7B5-49D2-881F-DCF086D3BA3E}" dt="2025-11-12T00:23:09.064" v="17" actId="20577"/>
          <ac:spMkLst>
            <pc:docMk/>
            <pc:sldMk cId="805616719" sldId="275"/>
            <ac:spMk id="9" creationId="{5103945C-B119-02D1-9012-5C176BE1345E}"/>
          </ac:spMkLst>
        </pc:spChg>
      </pc:sldChg>
      <pc:sldChg chg="modSp">
        <pc:chgData name="Jack Calabro" userId="a5e4c56e-bed5-4176-b121-8d1f4d862d45" providerId="ADAL" clId="{911023D5-A7B5-49D2-881F-DCF086D3BA3E}" dt="2025-11-12T00:21:11.583" v="6"/>
        <pc:sldMkLst>
          <pc:docMk/>
          <pc:sldMk cId="4259707756" sldId="283"/>
        </pc:sldMkLst>
        <pc:graphicFrameChg chg="mod">
          <ac:chgData name="Jack Calabro" userId="a5e4c56e-bed5-4176-b121-8d1f4d862d45" providerId="ADAL" clId="{911023D5-A7B5-49D2-881F-DCF086D3BA3E}" dt="2025-11-12T00:21:11.583" v="6"/>
          <ac:graphicFrameMkLst>
            <pc:docMk/>
            <pc:sldMk cId="4259707756" sldId="283"/>
            <ac:graphicFrameMk id="3" creationId="{6F2127F9-3468-FEDA-FA99-DC4578B5DEC0}"/>
          </ac:graphicFrameMkLst>
        </pc:graphicFrameChg>
      </pc:sldChg>
      <pc:sldChg chg="modSp">
        <pc:chgData name="Jack Calabro" userId="a5e4c56e-bed5-4176-b121-8d1f4d862d45" providerId="ADAL" clId="{911023D5-A7B5-49D2-881F-DCF086D3BA3E}" dt="2025-11-12T00:20:48.473" v="4"/>
        <pc:sldMkLst>
          <pc:docMk/>
          <pc:sldMk cId="1383824820" sldId="285"/>
        </pc:sldMkLst>
        <pc:graphicFrameChg chg="mod">
          <ac:chgData name="Jack Calabro" userId="a5e4c56e-bed5-4176-b121-8d1f4d862d45" providerId="ADAL" clId="{911023D5-A7B5-49D2-881F-DCF086D3BA3E}" dt="2025-11-12T00:20:41.411" v="3"/>
          <ac:graphicFrameMkLst>
            <pc:docMk/>
            <pc:sldMk cId="1383824820" sldId="285"/>
            <ac:graphicFrameMk id="6" creationId="{B6B2A3C1-3F7F-8909-CFA1-F72DEBE527FC}"/>
          </ac:graphicFrameMkLst>
        </pc:graphicFrameChg>
        <pc:graphicFrameChg chg="mod">
          <ac:chgData name="Jack Calabro" userId="a5e4c56e-bed5-4176-b121-8d1f4d862d45" providerId="ADAL" clId="{911023D5-A7B5-49D2-881F-DCF086D3BA3E}" dt="2025-11-12T00:20:48.473" v="4"/>
          <ac:graphicFrameMkLst>
            <pc:docMk/>
            <pc:sldMk cId="1383824820" sldId="285"/>
            <ac:graphicFrameMk id="7" creationId="{FD836891-79A1-B095-378C-6DBBC1BAE301}"/>
          </ac:graphicFrameMkLst>
        </pc:graphicFrameChg>
      </pc:sldChg>
      <pc:sldChg chg="addSp delSp modSp new mod">
        <pc:chgData name="Jack Calabro" userId="a5e4c56e-bed5-4176-b121-8d1f4d862d45" providerId="ADAL" clId="{911023D5-A7B5-49D2-881F-DCF086D3BA3E}" dt="2025-11-12T03:50:47.892" v="264" actId="20577"/>
        <pc:sldMkLst>
          <pc:docMk/>
          <pc:sldMk cId="3084334760" sldId="286"/>
        </pc:sldMkLst>
        <pc:spChg chg="del">
          <ac:chgData name="Jack Calabro" userId="a5e4c56e-bed5-4176-b121-8d1f4d862d45" providerId="ADAL" clId="{911023D5-A7B5-49D2-881F-DCF086D3BA3E}" dt="2025-11-12T00:30:44.612" v="69"/>
          <ac:spMkLst>
            <pc:docMk/>
            <pc:sldMk cId="3084334760" sldId="286"/>
            <ac:spMk id="2" creationId="{11B1E752-9997-11FA-3245-D5974567784F}"/>
          </ac:spMkLst>
        </pc:spChg>
        <pc:spChg chg="add del">
          <ac:chgData name="Jack Calabro" userId="a5e4c56e-bed5-4176-b121-8d1f4d862d45" providerId="ADAL" clId="{911023D5-A7B5-49D2-881F-DCF086D3BA3E}" dt="2025-11-12T00:33:05.985" v="121"/>
          <ac:spMkLst>
            <pc:docMk/>
            <pc:sldMk cId="3084334760" sldId="286"/>
            <ac:spMk id="3" creationId="{B872495F-7C57-C756-12F9-E4099C09DC8A}"/>
          </ac:spMkLst>
        </pc:spChg>
        <pc:spChg chg="del">
          <ac:chgData name="Jack Calabro" userId="a5e4c56e-bed5-4176-b121-8d1f4d862d45" providerId="ADAL" clId="{911023D5-A7B5-49D2-881F-DCF086D3BA3E}" dt="2025-11-12T00:34:17.739" v="159"/>
          <ac:spMkLst>
            <pc:docMk/>
            <pc:sldMk cId="3084334760" sldId="286"/>
            <ac:spMk id="4" creationId="{09B50DC1-B8A4-8F52-1FD4-A264B9A8FB72}"/>
          </ac:spMkLst>
        </pc:spChg>
        <pc:spChg chg="del">
          <ac:chgData name="Jack Calabro" userId="a5e4c56e-bed5-4176-b121-8d1f4d862d45" providerId="ADAL" clId="{911023D5-A7B5-49D2-881F-DCF086D3BA3E}" dt="2025-11-12T00:37:18.362" v="230"/>
          <ac:spMkLst>
            <pc:docMk/>
            <pc:sldMk cId="3084334760" sldId="286"/>
            <ac:spMk id="5" creationId="{8485BA2B-F0DF-8F9A-530A-45A95D536E46}"/>
          </ac:spMkLst>
        </pc:spChg>
        <pc:spChg chg="del">
          <ac:chgData name="Jack Calabro" userId="a5e4c56e-bed5-4176-b121-8d1f4d862d45" providerId="ADAL" clId="{911023D5-A7B5-49D2-881F-DCF086D3BA3E}" dt="2025-11-12T03:50:43.830" v="247" actId="22"/>
          <ac:spMkLst>
            <pc:docMk/>
            <pc:sldMk cId="3084334760" sldId="286"/>
            <ac:spMk id="6" creationId="{9DDED4B2-DAC9-B546-82C8-055B5328F8CD}"/>
          </ac:spMkLst>
        </pc:spChg>
        <pc:spChg chg="del">
          <ac:chgData name="Jack Calabro" userId="a5e4c56e-bed5-4176-b121-8d1f4d862d45" providerId="ADAL" clId="{911023D5-A7B5-49D2-881F-DCF086D3BA3E}" dt="2025-11-12T00:39:30.548" v="237" actId="478"/>
          <ac:spMkLst>
            <pc:docMk/>
            <pc:sldMk cId="3084334760" sldId="286"/>
            <ac:spMk id="7" creationId="{7D061A18-6A64-2F52-78E4-872E83FD5F14}"/>
          </ac:spMkLst>
        </pc:spChg>
        <pc:spChg chg="del">
          <ac:chgData name="Jack Calabro" userId="a5e4c56e-bed5-4176-b121-8d1f4d862d45" providerId="ADAL" clId="{911023D5-A7B5-49D2-881F-DCF086D3BA3E}" dt="2025-11-12T00:39:33.586" v="239" actId="478"/>
          <ac:spMkLst>
            <pc:docMk/>
            <pc:sldMk cId="3084334760" sldId="286"/>
            <ac:spMk id="8" creationId="{8AE6C25C-12F9-07C1-7D52-9CD07C8D91F7}"/>
          </ac:spMkLst>
        </pc:spChg>
        <pc:spChg chg="del">
          <ac:chgData name="Jack Calabro" userId="a5e4c56e-bed5-4176-b121-8d1f4d862d45" providerId="ADAL" clId="{911023D5-A7B5-49D2-881F-DCF086D3BA3E}" dt="2025-11-12T00:39:36.073" v="241" actId="478"/>
          <ac:spMkLst>
            <pc:docMk/>
            <pc:sldMk cId="3084334760" sldId="286"/>
            <ac:spMk id="9" creationId="{809EDC3B-4104-B263-81BB-DBC4B0F5C54D}"/>
          </ac:spMkLst>
        </pc:spChg>
        <pc:spChg chg="del">
          <ac:chgData name="Jack Calabro" userId="a5e4c56e-bed5-4176-b121-8d1f4d862d45" providerId="ADAL" clId="{911023D5-A7B5-49D2-881F-DCF086D3BA3E}" dt="2025-11-12T00:39:38.821" v="243" actId="478"/>
          <ac:spMkLst>
            <pc:docMk/>
            <pc:sldMk cId="3084334760" sldId="286"/>
            <ac:spMk id="10" creationId="{1C6A861F-AF40-FD72-C6DD-F3983782E9DF}"/>
          </ac:spMkLst>
        </pc:spChg>
        <pc:spChg chg="del">
          <ac:chgData name="Jack Calabro" userId="a5e4c56e-bed5-4176-b121-8d1f4d862d45" providerId="ADAL" clId="{911023D5-A7B5-49D2-881F-DCF086D3BA3E}" dt="2025-11-12T00:39:42.286" v="246" actId="478"/>
          <ac:spMkLst>
            <pc:docMk/>
            <pc:sldMk cId="3084334760" sldId="286"/>
            <ac:spMk id="11" creationId="{158369A9-100B-C1F6-7CB2-2E0B24DB6FE6}"/>
          </ac:spMkLst>
        </pc:spChg>
        <pc:spChg chg="mod">
          <ac:chgData name="Jack Calabro" userId="a5e4c56e-bed5-4176-b121-8d1f4d862d45" providerId="ADAL" clId="{911023D5-A7B5-49D2-881F-DCF086D3BA3E}" dt="2025-11-12T00:32:19.179" v="120" actId="20577"/>
          <ac:spMkLst>
            <pc:docMk/>
            <pc:sldMk cId="3084334760" sldId="286"/>
            <ac:spMk id="12" creationId="{C9BE6D5F-8DD9-0D97-734C-26ED34E5C3D0}"/>
          </ac:spMkLst>
        </pc:spChg>
        <pc:spChg chg="mod">
          <ac:chgData name="Jack Calabro" userId="a5e4c56e-bed5-4176-b121-8d1f4d862d45" providerId="ADAL" clId="{911023D5-A7B5-49D2-881F-DCF086D3BA3E}" dt="2025-11-12T00:33:11.725" v="136" actId="20577"/>
          <ac:spMkLst>
            <pc:docMk/>
            <pc:sldMk cId="3084334760" sldId="286"/>
            <ac:spMk id="13" creationId="{46A7B7AE-693B-460A-096A-FE78B54E530B}"/>
          </ac:spMkLst>
        </pc:spChg>
        <pc:spChg chg="mod">
          <ac:chgData name="Jack Calabro" userId="a5e4c56e-bed5-4176-b121-8d1f4d862d45" providerId="ADAL" clId="{911023D5-A7B5-49D2-881F-DCF086D3BA3E}" dt="2025-11-12T00:33:52.855" v="158" actId="20577"/>
          <ac:spMkLst>
            <pc:docMk/>
            <pc:sldMk cId="3084334760" sldId="286"/>
            <ac:spMk id="14" creationId="{A0408F4C-C1C8-5869-3AA8-2AEDF28BD137}"/>
          </ac:spMkLst>
        </pc:spChg>
        <pc:spChg chg="mod">
          <ac:chgData name="Jack Calabro" userId="a5e4c56e-bed5-4176-b121-8d1f4d862d45" providerId="ADAL" clId="{911023D5-A7B5-49D2-881F-DCF086D3BA3E}" dt="2025-11-12T00:36:59.573" v="229" actId="20577"/>
          <ac:spMkLst>
            <pc:docMk/>
            <pc:sldMk cId="3084334760" sldId="286"/>
            <ac:spMk id="15" creationId="{A9B4626B-A63E-F247-8382-801BB4483354}"/>
          </ac:spMkLst>
        </pc:spChg>
        <pc:spChg chg="mod">
          <ac:chgData name="Jack Calabro" userId="a5e4c56e-bed5-4176-b121-8d1f4d862d45" providerId="ADAL" clId="{911023D5-A7B5-49D2-881F-DCF086D3BA3E}" dt="2025-11-12T03:50:47.892" v="264" actId="20577"/>
          <ac:spMkLst>
            <pc:docMk/>
            <pc:sldMk cId="3084334760" sldId="286"/>
            <ac:spMk id="16" creationId="{4FC275A2-7F02-DEFD-69D0-874D5C726EAC}"/>
          </ac:spMkLst>
        </pc:spChg>
        <pc:spChg chg="del">
          <ac:chgData name="Jack Calabro" userId="a5e4c56e-bed5-4176-b121-8d1f4d862d45" providerId="ADAL" clId="{911023D5-A7B5-49D2-881F-DCF086D3BA3E}" dt="2025-11-12T00:39:32.245" v="238" actId="478"/>
          <ac:spMkLst>
            <pc:docMk/>
            <pc:sldMk cId="3084334760" sldId="286"/>
            <ac:spMk id="17" creationId="{88D73F5C-23B6-9365-6791-A120B25E8BE7}"/>
          </ac:spMkLst>
        </pc:spChg>
        <pc:spChg chg="del">
          <ac:chgData name="Jack Calabro" userId="a5e4c56e-bed5-4176-b121-8d1f4d862d45" providerId="ADAL" clId="{911023D5-A7B5-49D2-881F-DCF086D3BA3E}" dt="2025-11-12T00:39:34.609" v="240" actId="478"/>
          <ac:spMkLst>
            <pc:docMk/>
            <pc:sldMk cId="3084334760" sldId="286"/>
            <ac:spMk id="18" creationId="{129CE14C-3946-1464-B1D0-58B00BE45C94}"/>
          </ac:spMkLst>
        </pc:spChg>
        <pc:spChg chg="del">
          <ac:chgData name="Jack Calabro" userId="a5e4c56e-bed5-4176-b121-8d1f4d862d45" providerId="ADAL" clId="{911023D5-A7B5-49D2-881F-DCF086D3BA3E}" dt="2025-11-12T00:39:37.426" v="242" actId="478"/>
          <ac:spMkLst>
            <pc:docMk/>
            <pc:sldMk cId="3084334760" sldId="286"/>
            <ac:spMk id="19" creationId="{680B653D-B8C4-0986-55BD-724279EAC57D}"/>
          </ac:spMkLst>
        </pc:spChg>
        <pc:spChg chg="del">
          <ac:chgData name="Jack Calabro" userId="a5e4c56e-bed5-4176-b121-8d1f4d862d45" providerId="ADAL" clId="{911023D5-A7B5-49D2-881F-DCF086D3BA3E}" dt="2025-11-12T00:39:40.514" v="244" actId="478"/>
          <ac:spMkLst>
            <pc:docMk/>
            <pc:sldMk cId="3084334760" sldId="286"/>
            <ac:spMk id="20" creationId="{1ED1C4DC-D10C-0005-6019-F7967BBACA9D}"/>
          </ac:spMkLst>
        </pc:spChg>
        <pc:spChg chg="del">
          <ac:chgData name="Jack Calabro" userId="a5e4c56e-bed5-4176-b121-8d1f4d862d45" providerId="ADAL" clId="{911023D5-A7B5-49D2-881F-DCF086D3BA3E}" dt="2025-11-12T00:39:41.417" v="245" actId="478"/>
          <ac:spMkLst>
            <pc:docMk/>
            <pc:sldMk cId="3084334760" sldId="286"/>
            <ac:spMk id="21" creationId="{D346ED0A-B0FE-A50F-7A0C-C3019A308B8A}"/>
          </ac:spMkLst>
        </pc:spChg>
        <pc:spChg chg="add del mod">
          <ac:chgData name="Jack Calabro" userId="a5e4c56e-bed5-4176-b121-8d1f4d862d45" providerId="ADAL" clId="{911023D5-A7B5-49D2-881F-DCF086D3BA3E}" dt="2025-11-12T00:34:52.022" v="163"/>
          <ac:spMkLst>
            <pc:docMk/>
            <pc:sldMk cId="3084334760" sldId="286"/>
            <ac:spMk id="31" creationId="{B42BDDEE-E4C9-0109-C501-388AA17A919F}"/>
          </ac:spMkLst>
        </pc:spChg>
        <pc:spChg chg="add del mod">
          <ac:chgData name="Jack Calabro" userId="a5e4c56e-bed5-4176-b121-8d1f4d862d45" providerId="ADAL" clId="{911023D5-A7B5-49D2-881F-DCF086D3BA3E}" dt="2025-11-12T00:38:03.928" v="234"/>
          <ac:spMkLst>
            <pc:docMk/>
            <pc:sldMk cId="3084334760" sldId="286"/>
            <ac:spMk id="37" creationId="{C3C620C8-EA5C-BE77-F823-9FBB029F49D9}"/>
          </ac:spMkLst>
        </pc:spChg>
        <pc:picChg chg="add mod ord">
          <ac:chgData name="Jack Calabro" userId="a5e4c56e-bed5-4176-b121-8d1f4d862d45" providerId="ADAL" clId="{911023D5-A7B5-49D2-881F-DCF086D3BA3E}" dt="2025-11-12T03:50:43.830" v="247" actId="22"/>
          <ac:picMkLst>
            <pc:docMk/>
            <pc:sldMk cId="3084334760" sldId="286"/>
            <ac:picMk id="3" creationId="{14F066D5-1247-6640-96DF-7C24934A1805}"/>
          </ac:picMkLst>
        </pc:picChg>
        <pc:picChg chg="add mod">
          <ac:chgData name="Jack Calabro" userId="a5e4c56e-bed5-4176-b121-8d1f4d862d45" providerId="ADAL" clId="{911023D5-A7B5-49D2-881F-DCF086D3BA3E}" dt="2025-11-12T00:30:47.540" v="70" actId="27614"/>
          <ac:picMkLst>
            <pc:docMk/>
            <pc:sldMk cId="3084334760" sldId="286"/>
            <ac:picMk id="23" creationId="{2D460340-6236-6B5D-6A61-AB38EB91AFD5}"/>
          </ac:picMkLst>
        </pc:picChg>
        <pc:picChg chg="add mod">
          <ac:chgData name="Jack Calabro" userId="a5e4c56e-bed5-4176-b121-8d1f4d862d45" providerId="ADAL" clId="{911023D5-A7B5-49D2-881F-DCF086D3BA3E}" dt="2025-11-12T00:32:13.571" v="111"/>
          <ac:picMkLst>
            <pc:docMk/>
            <pc:sldMk cId="3084334760" sldId="286"/>
            <ac:picMk id="25" creationId="{0EAAC3D9-A5E3-BCED-B53C-922783F216DB}"/>
          </ac:picMkLst>
        </pc:picChg>
        <pc:picChg chg="add mod">
          <ac:chgData name="Jack Calabro" userId="a5e4c56e-bed5-4176-b121-8d1f4d862d45" providerId="ADAL" clId="{911023D5-A7B5-49D2-881F-DCF086D3BA3E}" dt="2025-11-12T00:33:07.961" v="122" actId="27614"/>
          <ac:picMkLst>
            <pc:docMk/>
            <pc:sldMk cId="3084334760" sldId="286"/>
            <ac:picMk id="27" creationId="{EF0D90CD-A267-D81F-11DF-1CE05BB98EB9}"/>
          </ac:picMkLst>
        </pc:picChg>
        <pc:picChg chg="add del mod">
          <ac:chgData name="Jack Calabro" userId="a5e4c56e-bed5-4176-b121-8d1f4d862d45" providerId="ADAL" clId="{911023D5-A7B5-49D2-881F-DCF086D3BA3E}" dt="2025-11-12T00:34:26.833" v="162" actId="478"/>
          <ac:picMkLst>
            <pc:docMk/>
            <pc:sldMk cId="3084334760" sldId="286"/>
            <ac:picMk id="29" creationId="{441F3299-4A84-4F4A-D428-798AEAC323A3}"/>
          </ac:picMkLst>
        </pc:picChg>
        <pc:picChg chg="add mod">
          <ac:chgData name="Jack Calabro" userId="a5e4c56e-bed5-4176-b121-8d1f4d862d45" providerId="ADAL" clId="{911023D5-A7B5-49D2-881F-DCF086D3BA3E}" dt="2025-11-12T00:34:53.428" v="165" actId="962"/>
          <ac:picMkLst>
            <pc:docMk/>
            <pc:sldMk cId="3084334760" sldId="286"/>
            <ac:picMk id="33" creationId="{1017D8EE-6C7B-E3F3-73B7-04B1BA3A3ADD}"/>
          </ac:picMkLst>
        </pc:picChg>
        <pc:picChg chg="add del mod">
          <ac:chgData name="Jack Calabro" userId="a5e4c56e-bed5-4176-b121-8d1f4d862d45" providerId="ADAL" clId="{911023D5-A7B5-49D2-881F-DCF086D3BA3E}" dt="2025-11-12T00:37:25.272" v="233" actId="478"/>
          <ac:picMkLst>
            <pc:docMk/>
            <pc:sldMk cId="3084334760" sldId="286"/>
            <ac:picMk id="35" creationId="{B3D1B71D-E84B-ADC2-0D5F-33C9B6D3A1C2}"/>
          </ac:picMkLst>
        </pc:picChg>
        <pc:picChg chg="add mod">
          <ac:chgData name="Jack Calabro" userId="a5e4c56e-bed5-4176-b121-8d1f4d862d45" providerId="ADAL" clId="{911023D5-A7B5-49D2-881F-DCF086D3BA3E}" dt="2025-11-12T00:38:05.536" v="236" actId="962"/>
          <ac:picMkLst>
            <pc:docMk/>
            <pc:sldMk cId="3084334760" sldId="286"/>
            <ac:picMk id="39" creationId="{8C67E592-01B7-C4C1-1FC6-EDF64D25233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527B8F-950F-49A0-BA89-4036FC6AD4DB}" type="datetimeFigureOut">
              <a:rPr lang="en-AU" smtClean="0"/>
              <a:t>12/11/2025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CAF364-4BC6-4978-BB7B-8F77C026438A}" type="slidenum">
              <a:rPr lang="en-AU" smtClean="0"/>
              <a:t>‹#›</a:t>
            </a:fld>
            <a:endParaRPr lang="en-AU"/>
          </a:p>
        </p:txBody>
      </p:sp>
    </p:spTree>
    <p:extLst>
      <p:ext uri="{BB962C8B-B14F-4D97-AF65-F5344CB8AC3E}">
        <p14:creationId xmlns:p14="http://schemas.microsoft.com/office/powerpoint/2010/main" val="441485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7CAF364-4BC6-4978-BB7B-8F77C026438A}" type="slidenum">
              <a:rPr lang="en-AU" smtClean="0"/>
              <a:t>1</a:t>
            </a:fld>
            <a:endParaRPr lang="en-AU"/>
          </a:p>
        </p:txBody>
      </p:sp>
    </p:spTree>
    <p:extLst>
      <p:ext uri="{BB962C8B-B14F-4D97-AF65-F5344CB8AC3E}">
        <p14:creationId xmlns:p14="http://schemas.microsoft.com/office/powerpoint/2010/main" val="2486044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VISUAL DEMANDS</a:t>
            </a:r>
          </a:p>
          <a:p>
            <a:r>
              <a:rPr lang="en-US" b="1" dirty="0"/>
              <a:t>Visual Acuity</a:t>
            </a:r>
            <a:endParaRPr lang="en-US" dirty="0"/>
          </a:p>
          <a:p>
            <a:pPr>
              <a:buFont typeface="Arial" panose="020B0604020202020204" pitchFamily="34" charset="0"/>
              <a:buChar char="•"/>
            </a:pPr>
            <a:r>
              <a:rPr lang="en-US" dirty="0"/>
              <a:t>Reading fine print or digital screens</a:t>
            </a:r>
          </a:p>
          <a:p>
            <a:pPr>
              <a:buFont typeface="Arial" panose="020B0604020202020204" pitchFamily="34" charset="0"/>
              <a:buChar char="•"/>
            </a:pPr>
            <a:r>
              <a:rPr lang="en-US" dirty="0"/>
              <a:t>Detecting subtle differences or changes</a:t>
            </a:r>
          </a:p>
          <a:p>
            <a:pPr>
              <a:buFont typeface="Arial" panose="020B0604020202020204" pitchFamily="34" charset="0"/>
              <a:buChar char="•"/>
            </a:pPr>
            <a:r>
              <a:rPr lang="en-US" dirty="0"/>
              <a:t>Recognizing objects and details at varying distances</a:t>
            </a:r>
          </a:p>
          <a:p>
            <a:r>
              <a:rPr lang="en-US" b="1" dirty="0"/>
              <a:t>Color Discrimination</a:t>
            </a:r>
            <a:endParaRPr lang="en-US" dirty="0"/>
          </a:p>
          <a:p>
            <a:pPr>
              <a:buFont typeface="Arial" panose="020B0604020202020204" pitchFamily="34" charset="0"/>
              <a:buChar char="•"/>
            </a:pPr>
            <a:r>
              <a:rPr lang="en-US" dirty="0"/>
              <a:t>Differentiating between colors and shades</a:t>
            </a:r>
          </a:p>
          <a:p>
            <a:pPr>
              <a:buFont typeface="Arial" panose="020B0604020202020204" pitchFamily="34" charset="0"/>
              <a:buChar char="•"/>
            </a:pPr>
            <a:r>
              <a:rPr lang="en-US" dirty="0"/>
              <a:t>Identifying color-coded information</a:t>
            </a:r>
          </a:p>
          <a:p>
            <a:pPr>
              <a:buFont typeface="Arial" panose="020B0604020202020204" pitchFamily="34" charset="0"/>
              <a:buChar char="•"/>
            </a:pPr>
            <a:r>
              <a:rPr lang="en-US" dirty="0"/>
              <a:t>Performing tasks that require accurate color perception</a:t>
            </a:r>
          </a:p>
          <a:p>
            <a:r>
              <a:rPr lang="en-US" b="1" dirty="0"/>
              <a:t>Visual Coordination</a:t>
            </a:r>
            <a:endParaRPr lang="en-US" dirty="0"/>
          </a:p>
          <a:p>
            <a:pPr>
              <a:buFont typeface="Arial" panose="020B0604020202020204" pitchFamily="34" charset="0"/>
              <a:buChar char="•"/>
            </a:pPr>
            <a:r>
              <a:rPr lang="en-US" dirty="0"/>
              <a:t>Coordinating hand-eye movements</a:t>
            </a:r>
          </a:p>
          <a:p>
            <a:pPr>
              <a:buFont typeface="Arial" panose="020B0604020202020204" pitchFamily="34" charset="0"/>
              <a:buChar char="•"/>
            </a:pPr>
            <a:r>
              <a:rPr lang="en-US" dirty="0"/>
              <a:t>Tracking moving objects</a:t>
            </a:r>
          </a:p>
          <a:p>
            <a:pPr>
              <a:buFont typeface="Arial" panose="020B0604020202020204" pitchFamily="34" charset="0"/>
              <a:buChar char="•"/>
            </a:pPr>
            <a:r>
              <a:rPr lang="en-US" dirty="0"/>
              <a:t>Performing tasks requiring precise visual alignment</a:t>
            </a:r>
          </a:p>
          <a:p>
            <a:r>
              <a:rPr lang="en-US" b="1" dirty="0"/>
              <a:t>Light Sensitivity</a:t>
            </a:r>
            <a:endParaRPr lang="en-US" dirty="0"/>
          </a:p>
          <a:p>
            <a:pPr>
              <a:buFont typeface="Arial" panose="020B0604020202020204" pitchFamily="34" charset="0"/>
              <a:buChar char="•"/>
            </a:pPr>
            <a:r>
              <a:rPr lang="en-US" dirty="0"/>
              <a:t>Adapting to different lighting conditions</a:t>
            </a:r>
          </a:p>
          <a:p>
            <a:pPr>
              <a:buFont typeface="Arial" panose="020B0604020202020204" pitchFamily="34" charset="0"/>
              <a:buChar char="•"/>
            </a:pPr>
            <a:r>
              <a:rPr lang="en-US" dirty="0"/>
              <a:t>Working under bright or dim lighting</a:t>
            </a:r>
          </a:p>
          <a:p>
            <a:pPr>
              <a:buFont typeface="Arial" panose="020B0604020202020204" pitchFamily="34" charset="0"/>
              <a:buChar char="•"/>
            </a:pPr>
            <a:r>
              <a:rPr lang="en-US" dirty="0"/>
              <a:t>Managing glare or reflections</a:t>
            </a:r>
          </a:p>
          <a:p>
            <a:r>
              <a:rPr lang="en-AU" dirty="0"/>
              <a:t>---------------------------------------------------------------------</a:t>
            </a:r>
          </a:p>
          <a:p>
            <a:r>
              <a:rPr lang="en-US" b="1" u="sng" dirty="0"/>
              <a:t>AUDIOMETRY DEMANDS</a:t>
            </a:r>
          </a:p>
          <a:p>
            <a:r>
              <a:rPr lang="en-US" b="1" dirty="0"/>
              <a:t>Hearing Acuity</a:t>
            </a:r>
            <a:endParaRPr lang="en-US" dirty="0"/>
          </a:p>
          <a:p>
            <a:pPr>
              <a:buFont typeface="Arial" panose="020B0604020202020204" pitchFamily="34" charset="0"/>
              <a:buChar char="•"/>
            </a:pPr>
            <a:r>
              <a:rPr lang="en-US" dirty="0"/>
              <a:t>Understanding spoken communication</a:t>
            </a:r>
          </a:p>
          <a:p>
            <a:pPr>
              <a:buFont typeface="Arial" panose="020B0604020202020204" pitchFamily="34" charset="0"/>
              <a:buChar char="•"/>
            </a:pPr>
            <a:r>
              <a:rPr lang="en-US" dirty="0"/>
              <a:t>Detecting alarms, signals, or machinery sounds</a:t>
            </a:r>
          </a:p>
          <a:p>
            <a:pPr>
              <a:buFont typeface="Arial" panose="020B0604020202020204" pitchFamily="34" charset="0"/>
              <a:buChar char="•"/>
            </a:pPr>
            <a:r>
              <a:rPr lang="en-US" dirty="0"/>
              <a:t>Discriminating between different sounds or tones</a:t>
            </a:r>
          </a:p>
          <a:p>
            <a:r>
              <a:rPr lang="en-US" b="1" dirty="0"/>
              <a:t>Listening Skills</a:t>
            </a:r>
            <a:endParaRPr lang="en-US" dirty="0"/>
          </a:p>
          <a:p>
            <a:pPr>
              <a:buFont typeface="Arial" panose="020B0604020202020204" pitchFamily="34" charset="0"/>
              <a:buChar char="•"/>
            </a:pPr>
            <a:r>
              <a:rPr lang="en-US" dirty="0"/>
              <a:t>Following verbal instructions</a:t>
            </a:r>
          </a:p>
          <a:p>
            <a:pPr>
              <a:buFont typeface="Arial" panose="020B0604020202020204" pitchFamily="34" charset="0"/>
              <a:buChar char="•"/>
            </a:pPr>
            <a:r>
              <a:rPr lang="en-US" dirty="0"/>
              <a:t>Engaging in conversations in noisy environments</a:t>
            </a:r>
          </a:p>
          <a:p>
            <a:pPr>
              <a:buFont typeface="Arial" panose="020B0604020202020204" pitchFamily="34" charset="0"/>
              <a:buChar char="•"/>
            </a:pPr>
            <a:r>
              <a:rPr lang="en-US" dirty="0"/>
              <a:t>Detecting subtle changes in sound for quality control</a:t>
            </a:r>
          </a:p>
          <a:p>
            <a:r>
              <a:rPr lang="en-US" b="1" dirty="0"/>
              <a:t>Sound Localization</a:t>
            </a:r>
            <a:endParaRPr lang="en-US" dirty="0"/>
          </a:p>
          <a:p>
            <a:pPr>
              <a:buFont typeface="Arial" panose="020B0604020202020204" pitchFamily="34" charset="0"/>
              <a:buChar char="•"/>
            </a:pPr>
            <a:r>
              <a:rPr lang="en-US" dirty="0"/>
              <a:t>Identifying the direction of sounds</a:t>
            </a:r>
          </a:p>
          <a:p>
            <a:pPr>
              <a:buFont typeface="Arial" panose="020B0604020202020204" pitchFamily="34" charset="0"/>
              <a:buChar char="•"/>
            </a:pPr>
            <a:r>
              <a:rPr lang="en-US" dirty="0"/>
              <a:t>Responding to spatial audio cues</a:t>
            </a:r>
          </a:p>
          <a:p>
            <a:pPr>
              <a:buFont typeface="Arial" panose="020B0604020202020204" pitchFamily="34" charset="0"/>
              <a:buChar char="•"/>
            </a:pPr>
            <a:r>
              <a:rPr lang="en-US" dirty="0"/>
              <a:t>Working in environments with complex soundscapes</a:t>
            </a:r>
          </a:p>
          <a:p>
            <a:pPr>
              <a:buFont typeface="Arial" panose="020B0604020202020204" pitchFamily="34" charset="0"/>
              <a:buNone/>
            </a:pPr>
            <a:r>
              <a:rPr lang="en-US" dirty="0"/>
              <a:t>---------------------------------------------------------------------</a:t>
            </a:r>
          </a:p>
          <a:p>
            <a:pPr>
              <a:buFont typeface="Arial" panose="020B0604020202020204" pitchFamily="34" charset="0"/>
              <a:buNone/>
            </a:pPr>
            <a:r>
              <a:rPr lang="en-US" b="1" u="sng" dirty="0"/>
              <a:t>ATTENTION AND CONCENTRATION</a:t>
            </a:r>
          </a:p>
          <a:p>
            <a:r>
              <a:rPr lang="en-US" b="1" dirty="0"/>
              <a:t>Sustained Attention</a:t>
            </a:r>
            <a:endParaRPr lang="en-US" dirty="0"/>
          </a:p>
          <a:p>
            <a:pPr>
              <a:buFont typeface="Arial" panose="020B0604020202020204" pitchFamily="34" charset="0"/>
              <a:buChar char="•"/>
            </a:pPr>
            <a:r>
              <a:rPr lang="en-US" dirty="0"/>
              <a:t>Maintaining focus on a task over a long period</a:t>
            </a:r>
          </a:p>
          <a:p>
            <a:pPr>
              <a:buFont typeface="Arial" panose="020B0604020202020204" pitchFamily="34" charset="0"/>
              <a:buChar char="•"/>
            </a:pPr>
            <a:r>
              <a:rPr lang="en-US" dirty="0"/>
              <a:t>Avoiding distractions</a:t>
            </a:r>
          </a:p>
          <a:p>
            <a:pPr>
              <a:buFont typeface="Arial" panose="020B0604020202020204" pitchFamily="34" charset="0"/>
              <a:buChar char="•"/>
            </a:pPr>
            <a:r>
              <a:rPr lang="en-US" dirty="0"/>
              <a:t>Staying alert during repetitive tasks</a:t>
            </a:r>
          </a:p>
          <a:p>
            <a:r>
              <a:rPr lang="en-US" b="1" dirty="0"/>
              <a:t>Selective Attention</a:t>
            </a:r>
            <a:endParaRPr lang="en-US" dirty="0"/>
          </a:p>
          <a:p>
            <a:pPr>
              <a:buFont typeface="Arial" panose="020B0604020202020204" pitchFamily="34" charset="0"/>
              <a:buChar char="•"/>
            </a:pPr>
            <a:r>
              <a:rPr lang="en-US" dirty="0"/>
              <a:t>Focusing on relevant information while ignoring irrelevant information</a:t>
            </a:r>
          </a:p>
          <a:p>
            <a:pPr>
              <a:buFont typeface="Arial" panose="020B0604020202020204" pitchFamily="34" charset="0"/>
              <a:buChar char="•"/>
            </a:pPr>
            <a:r>
              <a:rPr lang="en-US" dirty="0"/>
              <a:t>Filtering out background noise</a:t>
            </a:r>
          </a:p>
          <a:p>
            <a:pPr>
              <a:buFont typeface="Arial" panose="020B0604020202020204" pitchFamily="34" charset="0"/>
              <a:buChar char="•"/>
            </a:pPr>
            <a:r>
              <a:rPr lang="en-US" dirty="0"/>
              <a:t>Prioritizing critical tasks</a:t>
            </a:r>
          </a:p>
          <a:p>
            <a:r>
              <a:rPr lang="en-US" b="1" dirty="0"/>
              <a:t>Divided Attention</a:t>
            </a:r>
            <a:endParaRPr lang="en-US" dirty="0"/>
          </a:p>
          <a:p>
            <a:pPr>
              <a:buFont typeface="Arial" panose="020B0604020202020204" pitchFamily="34" charset="0"/>
              <a:buChar char="•"/>
            </a:pPr>
            <a:r>
              <a:rPr lang="en-US" dirty="0"/>
              <a:t>Managing multiple tasks simultaneously</a:t>
            </a:r>
          </a:p>
          <a:p>
            <a:pPr>
              <a:buFont typeface="Arial" panose="020B0604020202020204" pitchFamily="34" charset="0"/>
              <a:buChar char="•"/>
            </a:pPr>
            <a:r>
              <a:rPr lang="en-US" dirty="0"/>
              <a:t>Switching attention between tasks</a:t>
            </a:r>
          </a:p>
          <a:p>
            <a:pPr>
              <a:buFont typeface="Arial" panose="020B0604020202020204" pitchFamily="34" charset="0"/>
              <a:buChar char="•"/>
            </a:pPr>
            <a:r>
              <a:rPr lang="en-US" dirty="0"/>
              <a:t>Balancing competing demands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t>
            </a:r>
          </a:p>
          <a:p>
            <a:r>
              <a:rPr lang="en-US" b="1" u="sng" dirty="0"/>
              <a:t>MEMORY</a:t>
            </a:r>
          </a:p>
          <a:p>
            <a:r>
              <a:rPr lang="en-US" b="1" dirty="0"/>
              <a:t>Short-term Memory</a:t>
            </a:r>
            <a:endParaRPr lang="en-US" dirty="0"/>
          </a:p>
          <a:p>
            <a:pPr>
              <a:buFont typeface="Arial" panose="020B0604020202020204" pitchFamily="34" charset="0"/>
              <a:buChar char="•"/>
            </a:pPr>
            <a:r>
              <a:rPr lang="en-US" dirty="0"/>
              <a:t>Retaining information for immediate use</a:t>
            </a:r>
          </a:p>
          <a:p>
            <a:pPr>
              <a:buFont typeface="Arial" panose="020B0604020202020204" pitchFamily="34" charset="0"/>
              <a:buChar char="•"/>
            </a:pPr>
            <a:r>
              <a:rPr lang="en-US" dirty="0"/>
              <a:t>Recalling instructions or details</a:t>
            </a:r>
          </a:p>
          <a:p>
            <a:pPr>
              <a:buFont typeface="Arial" panose="020B0604020202020204" pitchFamily="34" charset="0"/>
              <a:buChar char="•"/>
            </a:pPr>
            <a:r>
              <a:rPr lang="en-US" dirty="0"/>
              <a:t>Remembering short lists or sequences</a:t>
            </a:r>
          </a:p>
          <a:p>
            <a:r>
              <a:rPr lang="en-US" b="1" dirty="0"/>
              <a:t>Long-term Memory</a:t>
            </a:r>
            <a:endParaRPr lang="en-US" dirty="0"/>
          </a:p>
          <a:p>
            <a:pPr>
              <a:buFont typeface="Arial" panose="020B0604020202020204" pitchFamily="34" charset="0"/>
              <a:buChar char="•"/>
            </a:pPr>
            <a:r>
              <a:rPr lang="en-US" dirty="0"/>
              <a:t>Storing and retrieving information over extended periods</a:t>
            </a:r>
          </a:p>
          <a:p>
            <a:pPr>
              <a:buFont typeface="Arial" panose="020B0604020202020204" pitchFamily="34" charset="0"/>
              <a:buChar char="•"/>
            </a:pPr>
            <a:r>
              <a:rPr lang="en-US" dirty="0"/>
              <a:t>Recalling procedures and protocols</a:t>
            </a:r>
          </a:p>
          <a:p>
            <a:pPr>
              <a:buFont typeface="Arial" panose="020B0604020202020204" pitchFamily="34" charset="0"/>
              <a:buChar char="•"/>
            </a:pPr>
            <a:r>
              <a:rPr lang="en-US" dirty="0"/>
              <a:t>Retaining knowledge of systems and processes</a:t>
            </a:r>
          </a:p>
          <a:p>
            <a:r>
              <a:rPr lang="en-US" b="1" dirty="0"/>
              <a:t>Working Memory</a:t>
            </a:r>
            <a:endParaRPr lang="en-US" dirty="0"/>
          </a:p>
          <a:p>
            <a:pPr>
              <a:buFont typeface="Arial" panose="020B0604020202020204" pitchFamily="34" charset="0"/>
              <a:buChar char="•"/>
            </a:pPr>
            <a:r>
              <a:rPr lang="en-US" dirty="0"/>
              <a:t>Holding and manipulating information temporarily</a:t>
            </a:r>
          </a:p>
          <a:p>
            <a:pPr>
              <a:buFont typeface="Arial" panose="020B0604020202020204" pitchFamily="34" charset="0"/>
              <a:buChar char="•"/>
            </a:pPr>
            <a:r>
              <a:rPr lang="en-US" dirty="0"/>
              <a:t>Performing mental calculations</a:t>
            </a:r>
          </a:p>
          <a:p>
            <a:pPr>
              <a:buFont typeface="Arial" panose="020B0604020202020204" pitchFamily="34" charset="0"/>
              <a:buChar char="•"/>
            </a:pPr>
            <a:r>
              <a:rPr lang="en-US" dirty="0"/>
              <a:t>Integrating new information with existing knowledge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t>
            </a:r>
          </a:p>
          <a:p>
            <a:pPr>
              <a:buFont typeface="Arial" panose="020B0604020202020204" pitchFamily="34" charset="0"/>
              <a:buNone/>
            </a:pPr>
            <a:r>
              <a:rPr lang="en-US" b="1" i="0" u="sng" dirty="0"/>
              <a:t>PROBLEM SOLVING</a:t>
            </a:r>
          </a:p>
          <a:p>
            <a:r>
              <a:rPr lang="en-US" b="1" dirty="0"/>
              <a:t>Analytical Thinking</a:t>
            </a:r>
            <a:endParaRPr lang="en-US" dirty="0"/>
          </a:p>
          <a:p>
            <a:pPr>
              <a:buFont typeface="Arial" panose="020B0604020202020204" pitchFamily="34" charset="0"/>
              <a:buChar char="•"/>
            </a:pPr>
            <a:r>
              <a:rPr lang="en-US" dirty="0"/>
              <a:t>Breaking down complex problems into manageable parts</a:t>
            </a:r>
          </a:p>
          <a:p>
            <a:pPr>
              <a:buFont typeface="Arial" panose="020B0604020202020204" pitchFamily="34" charset="0"/>
              <a:buChar char="•"/>
            </a:pPr>
            <a:r>
              <a:rPr lang="en-US" dirty="0"/>
              <a:t>Identifying patterns and relationships</a:t>
            </a:r>
          </a:p>
          <a:p>
            <a:pPr>
              <a:buFont typeface="Arial" panose="020B0604020202020204" pitchFamily="34" charset="0"/>
              <a:buChar char="•"/>
            </a:pPr>
            <a:r>
              <a:rPr lang="en-US" dirty="0"/>
              <a:t>Evaluating data and evidence</a:t>
            </a:r>
          </a:p>
          <a:p>
            <a:r>
              <a:rPr lang="en-US" b="1" dirty="0"/>
              <a:t>Critical Thinking</a:t>
            </a:r>
            <a:endParaRPr lang="en-US" dirty="0"/>
          </a:p>
          <a:p>
            <a:pPr>
              <a:buFont typeface="Arial" panose="020B0604020202020204" pitchFamily="34" charset="0"/>
              <a:buChar char="•"/>
            </a:pPr>
            <a:r>
              <a:rPr lang="en-US" dirty="0"/>
              <a:t>Assessing the validity of arguments and claims</a:t>
            </a:r>
          </a:p>
          <a:p>
            <a:pPr>
              <a:buFont typeface="Arial" panose="020B0604020202020204" pitchFamily="34" charset="0"/>
              <a:buChar char="•"/>
            </a:pPr>
            <a:r>
              <a:rPr lang="en-US" dirty="0"/>
              <a:t>Making informed judgments</a:t>
            </a:r>
          </a:p>
          <a:p>
            <a:pPr>
              <a:buFont typeface="Arial" panose="020B0604020202020204" pitchFamily="34" charset="0"/>
              <a:buChar char="•"/>
            </a:pPr>
            <a:r>
              <a:rPr lang="en-US" dirty="0"/>
              <a:t>Identifying biases and assumptions</a:t>
            </a:r>
          </a:p>
          <a:p>
            <a:r>
              <a:rPr lang="en-US" b="1" dirty="0"/>
              <a:t>Decision-Making</a:t>
            </a:r>
            <a:endParaRPr lang="en-US" dirty="0"/>
          </a:p>
          <a:p>
            <a:pPr>
              <a:buFont typeface="Arial" panose="020B0604020202020204" pitchFamily="34" charset="0"/>
              <a:buChar char="•"/>
            </a:pPr>
            <a:r>
              <a:rPr lang="en-US" dirty="0"/>
              <a:t>Weighing options and consequences</a:t>
            </a:r>
          </a:p>
          <a:p>
            <a:pPr>
              <a:buFont typeface="Arial" panose="020B0604020202020204" pitchFamily="34" charset="0"/>
              <a:buChar char="•"/>
            </a:pPr>
            <a:r>
              <a:rPr lang="en-US" dirty="0"/>
              <a:t>Making timely decisions</a:t>
            </a:r>
          </a:p>
          <a:p>
            <a:pPr>
              <a:buFont typeface="Arial" panose="020B0604020202020204" pitchFamily="34" charset="0"/>
              <a:buChar char="•"/>
            </a:pPr>
            <a:r>
              <a:rPr lang="en-US" dirty="0"/>
              <a:t>Balancing risks and benefits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t>
            </a:r>
          </a:p>
          <a:p>
            <a:pPr>
              <a:buFont typeface="Arial" panose="020B0604020202020204" pitchFamily="34" charset="0"/>
              <a:buNone/>
            </a:pPr>
            <a:r>
              <a:rPr lang="en-US" b="1" i="0" u="sng" dirty="0"/>
              <a:t>LEARNING AND ADAPTATION</a:t>
            </a:r>
          </a:p>
          <a:p>
            <a:r>
              <a:rPr lang="en-US" b="1" dirty="0"/>
              <a:t>Learning Ability</a:t>
            </a:r>
            <a:endParaRPr lang="en-US" dirty="0"/>
          </a:p>
          <a:p>
            <a:pPr>
              <a:buFont typeface="Arial" panose="020B0604020202020204" pitchFamily="34" charset="0"/>
              <a:buChar char="•"/>
            </a:pPr>
            <a:r>
              <a:rPr lang="en-US" dirty="0"/>
              <a:t>Acquiring new skills and knowledge</a:t>
            </a:r>
          </a:p>
          <a:p>
            <a:pPr>
              <a:buFont typeface="Arial" panose="020B0604020202020204" pitchFamily="34" charset="0"/>
              <a:buChar char="•"/>
            </a:pPr>
            <a:r>
              <a:rPr lang="en-US" dirty="0"/>
              <a:t>Adapting to new methods and technologies</a:t>
            </a:r>
          </a:p>
          <a:p>
            <a:pPr>
              <a:buFont typeface="Arial" panose="020B0604020202020204" pitchFamily="34" charset="0"/>
              <a:buChar char="•"/>
            </a:pPr>
            <a:r>
              <a:rPr lang="en-US" dirty="0"/>
              <a:t>Implementing training and development</a:t>
            </a:r>
          </a:p>
          <a:p>
            <a:r>
              <a:rPr lang="en-US" b="1" dirty="0"/>
              <a:t>Flexibility</a:t>
            </a:r>
            <a:endParaRPr lang="en-US" dirty="0"/>
          </a:p>
          <a:p>
            <a:pPr>
              <a:buFont typeface="Arial" panose="020B0604020202020204" pitchFamily="34" charset="0"/>
              <a:buChar char="•"/>
            </a:pPr>
            <a:r>
              <a:rPr lang="en-US" dirty="0"/>
              <a:t>Adapting to changing demands and conditions</a:t>
            </a:r>
          </a:p>
          <a:p>
            <a:pPr>
              <a:buFont typeface="Arial" panose="020B0604020202020204" pitchFamily="34" charset="0"/>
              <a:buChar char="•"/>
            </a:pPr>
            <a:r>
              <a:rPr lang="en-US" dirty="0"/>
              <a:t>Modifying approaches based on feedback</a:t>
            </a:r>
          </a:p>
          <a:p>
            <a:pPr>
              <a:buFont typeface="Arial" panose="020B0604020202020204" pitchFamily="34" charset="0"/>
              <a:buChar char="•"/>
            </a:pPr>
            <a:r>
              <a:rPr lang="en-US" dirty="0"/>
              <a:t>Embracing innovation and change</a:t>
            </a:r>
          </a:p>
          <a:p>
            <a:r>
              <a:rPr lang="en-US" b="1" dirty="0"/>
              <a:t>Knowledge Application</a:t>
            </a:r>
            <a:endParaRPr lang="en-US" dirty="0"/>
          </a:p>
          <a:p>
            <a:pPr>
              <a:buFont typeface="Arial" panose="020B0604020202020204" pitchFamily="34" charset="0"/>
              <a:buChar char="•"/>
            </a:pPr>
            <a:r>
              <a:rPr lang="en-US" dirty="0"/>
              <a:t>Applying theoretical knowledge to practical situations</a:t>
            </a:r>
          </a:p>
          <a:p>
            <a:pPr>
              <a:buFont typeface="Arial" panose="020B0604020202020204" pitchFamily="34" charset="0"/>
              <a:buChar char="•"/>
            </a:pPr>
            <a:r>
              <a:rPr lang="en-US" dirty="0"/>
              <a:t>Integrating new information into existing frameworks</a:t>
            </a:r>
          </a:p>
          <a:p>
            <a:pPr>
              <a:buFont typeface="Arial" panose="020B0604020202020204" pitchFamily="34" charset="0"/>
              <a:buChar char="•"/>
            </a:pPr>
            <a:r>
              <a:rPr lang="en-US" dirty="0"/>
              <a:t>Updating skills and knowledge continuously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t>
            </a:r>
          </a:p>
          <a:p>
            <a:pPr>
              <a:buFont typeface="Arial" panose="020B0604020202020204" pitchFamily="34" charset="0"/>
              <a:buNone/>
            </a:pPr>
            <a:r>
              <a:rPr lang="en-US" b="1" i="0" u="sng" dirty="0"/>
              <a:t>JUDGEMENT AND REASONING</a:t>
            </a:r>
          </a:p>
          <a:p>
            <a:r>
              <a:rPr lang="en-US" b="1" dirty="0"/>
              <a:t>Logical Reasoning</a:t>
            </a:r>
            <a:endParaRPr lang="en-US" dirty="0"/>
          </a:p>
          <a:p>
            <a:pPr>
              <a:buFont typeface="Arial" panose="020B0604020202020204" pitchFamily="34" charset="0"/>
              <a:buChar char="•"/>
            </a:pPr>
            <a:r>
              <a:rPr lang="en-US" dirty="0"/>
              <a:t>Drawing logical conclusions from available information</a:t>
            </a:r>
          </a:p>
          <a:p>
            <a:pPr>
              <a:buFont typeface="Arial" panose="020B0604020202020204" pitchFamily="34" charset="0"/>
              <a:buChar char="•"/>
            </a:pPr>
            <a:r>
              <a:rPr lang="en-US" dirty="0"/>
              <a:t>Applying principles of logic to problem-solving</a:t>
            </a:r>
          </a:p>
          <a:p>
            <a:pPr>
              <a:buFont typeface="Arial" panose="020B0604020202020204" pitchFamily="34" charset="0"/>
              <a:buChar char="•"/>
            </a:pPr>
            <a:r>
              <a:rPr lang="en-US" dirty="0"/>
              <a:t>Recognizing logical fallacies</a:t>
            </a:r>
          </a:p>
          <a:p>
            <a:r>
              <a:rPr lang="en-US" b="1" dirty="0"/>
              <a:t>Abstract Thinking</a:t>
            </a:r>
            <a:endParaRPr lang="en-US" dirty="0"/>
          </a:p>
          <a:p>
            <a:pPr>
              <a:buFont typeface="Arial" panose="020B0604020202020204" pitchFamily="34" charset="0"/>
              <a:buChar char="•"/>
            </a:pPr>
            <a:r>
              <a:rPr lang="en-US" dirty="0"/>
              <a:t>Understanding complex concepts and ideas</a:t>
            </a:r>
          </a:p>
          <a:p>
            <a:pPr>
              <a:buFont typeface="Arial" panose="020B0604020202020204" pitchFamily="34" charset="0"/>
              <a:buChar char="•"/>
            </a:pPr>
            <a:r>
              <a:rPr lang="en-US" dirty="0"/>
              <a:t>Thinking creatively and innovatively</a:t>
            </a:r>
          </a:p>
          <a:p>
            <a:pPr>
              <a:buFont typeface="Arial" panose="020B0604020202020204" pitchFamily="34" charset="0"/>
              <a:buChar char="•"/>
            </a:pPr>
            <a:r>
              <a:rPr lang="en-US" dirty="0"/>
              <a:t>Grasping the big picture while focusing on details</a:t>
            </a:r>
          </a:p>
          <a:p>
            <a:r>
              <a:rPr lang="en-US" b="1" dirty="0"/>
              <a:t>Pattern Recognition</a:t>
            </a:r>
            <a:endParaRPr lang="en-US" dirty="0"/>
          </a:p>
          <a:p>
            <a:pPr>
              <a:buFont typeface="Arial" panose="020B0604020202020204" pitchFamily="34" charset="0"/>
              <a:buChar char="•"/>
            </a:pPr>
            <a:r>
              <a:rPr lang="en-US" dirty="0"/>
              <a:t>Identifying trends and patterns in data</a:t>
            </a:r>
          </a:p>
          <a:p>
            <a:pPr>
              <a:buFont typeface="Arial" panose="020B0604020202020204" pitchFamily="34" charset="0"/>
              <a:buChar char="•"/>
            </a:pPr>
            <a:r>
              <a:rPr lang="en-US" dirty="0"/>
              <a:t>Making predictions based on observed patterns</a:t>
            </a:r>
          </a:p>
          <a:p>
            <a:pPr>
              <a:buFont typeface="Arial" panose="020B0604020202020204" pitchFamily="34" charset="0"/>
              <a:buChar char="•"/>
            </a:pPr>
            <a:r>
              <a:rPr lang="en-US" dirty="0"/>
              <a:t>Detecting anomalies or irregularities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t>
            </a:r>
          </a:p>
          <a:p>
            <a:pPr>
              <a:buFont typeface="Arial" panose="020B0604020202020204" pitchFamily="34" charset="0"/>
              <a:buNone/>
            </a:pPr>
            <a:r>
              <a:rPr lang="en-US" b="1" i="0" u="sng" dirty="0"/>
              <a:t>INFORMATION PROCESSING</a:t>
            </a:r>
          </a:p>
          <a:p>
            <a:r>
              <a:rPr lang="en-US" b="1" dirty="0"/>
              <a:t>Speed of Processing</a:t>
            </a:r>
            <a:endParaRPr lang="en-US" dirty="0"/>
          </a:p>
          <a:p>
            <a:pPr>
              <a:buFont typeface="Arial" panose="020B0604020202020204" pitchFamily="34" charset="0"/>
              <a:buChar char="•"/>
            </a:pPr>
            <a:r>
              <a:rPr lang="en-US" dirty="0"/>
              <a:t>Quickly understanding and responding to information</a:t>
            </a:r>
          </a:p>
          <a:p>
            <a:pPr>
              <a:buFont typeface="Arial" panose="020B0604020202020204" pitchFamily="34" charset="0"/>
              <a:buChar char="•"/>
            </a:pPr>
            <a:r>
              <a:rPr lang="en-US" dirty="0"/>
              <a:t>Keeping up with fast-paced environments</a:t>
            </a:r>
          </a:p>
          <a:p>
            <a:pPr>
              <a:buFont typeface="Arial" panose="020B0604020202020204" pitchFamily="34" charset="0"/>
              <a:buChar char="•"/>
            </a:pPr>
            <a:r>
              <a:rPr lang="en-US" dirty="0"/>
              <a:t>Managing time-sensitive tasks</a:t>
            </a:r>
          </a:p>
          <a:p>
            <a:r>
              <a:rPr lang="en-US" b="1" dirty="0"/>
              <a:t>Accuracy of Processing</a:t>
            </a:r>
            <a:endParaRPr lang="en-US" dirty="0"/>
          </a:p>
          <a:p>
            <a:pPr>
              <a:buFont typeface="Arial" panose="020B0604020202020204" pitchFamily="34" charset="0"/>
              <a:buChar char="•"/>
            </a:pPr>
            <a:r>
              <a:rPr lang="en-US" dirty="0"/>
              <a:t>Ensuring precision in handling information</a:t>
            </a:r>
          </a:p>
          <a:p>
            <a:pPr>
              <a:buFont typeface="Arial" panose="020B0604020202020204" pitchFamily="34" charset="0"/>
              <a:buChar char="•"/>
            </a:pPr>
            <a:r>
              <a:rPr lang="en-US" dirty="0"/>
              <a:t>Avoiding errors and mistakes</a:t>
            </a:r>
          </a:p>
          <a:p>
            <a:pPr>
              <a:buFont typeface="Arial" panose="020B0604020202020204" pitchFamily="34" charset="0"/>
              <a:buChar char="•"/>
            </a:pPr>
            <a:r>
              <a:rPr lang="en-US" dirty="0"/>
              <a:t>Maintaining attention to detail</a:t>
            </a:r>
          </a:p>
          <a:p>
            <a:r>
              <a:rPr lang="en-US" b="1" dirty="0"/>
              <a:t>Complexity Handling</a:t>
            </a:r>
            <a:endParaRPr lang="en-US" dirty="0"/>
          </a:p>
          <a:p>
            <a:pPr>
              <a:buFont typeface="Arial" panose="020B0604020202020204" pitchFamily="34" charset="0"/>
              <a:buChar char="•"/>
            </a:pPr>
            <a:r>
              <a:rPr lang="en-US" dirty="0"/>
              <a:t>Managing and processing complex information</a:t>
            </a:r>
          </a:p>
          <a:p>
            <a:pPr>
              <a:buFont typeface="Arial" panose="020B0604020202020204" pitchFamily="34" charset="0"/>
              <a:buChar char="•"/>
            </a:pPr>
            <a:r>
              <a:rPr lang="en-US" dirty="0"/>
              <a:t>Dealing with ambiguity and uncertainty</a:t>
            </a:r>
          </a:p>
          <a:p>
            <a:pPr>
              <a:buFont typeface="Arial" panose="020B0604020202020204" pitchFamily="34" charset="0"/>
              <a:buChar char="•"/>
            </a:pPr>
            <a:r>
              <a:rPr lang="en-US" dirty="0"/>
              <a:t>Synthesizing information from multiple sources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t>
            </a:r>
          </a:p>
          <a:p>
            <a:pPr>
              <a:buFont typeface="Arial" panose="020B0604020202020204" pitchFamily="34" charset="0"/>
              <a:buNone/>
            </a:pPr>
            <a:r>
              <a:rPr lang="en-US" b="1" i="0" u="sng" dirty="0"/>
              <a:t>INTERPERSONAL COGNITIVE SKILLS</a:t>
            </a:r>
          </a:p>
          <a:p>
            <a:r>
              <a:rPr lang="en-AU" b="1" dirty="0"/>
              <a:t>Social Cognition</a:t>
            </a:r>
            <a:endParaRPr lang="en-AU" dirty="0"/>
          </a:p>
          <a:p>
            <a:pPr>
              <a:buFont typeface="Arial" panose="020B0604020202020204" pitchFamily="34" charset="0"/>
              <a:buChar char="•"/>
            </a:pPr>
            <a:r>
              <a:rPr lang="en-AU" dirty="0"/>
              <a:t>Understanding and interpreting social cues</a:t>
            </a:r>
          </a:p>
          <a:p>
            <a:pPr>
              <a:buFont typeface="Arial" panose="020B0604020202020204" pitchFamily="34" charset="0"/>
              <a:buChar char="•"/>
            </a:pPr>
            <a:r>
              <a:rPr lang="en-AU" dirty="0"/>
              <a:t>Recognizing emotions in others</a:t>
            </a:r>
          </a:p>
          <a:p>
            <a:pPr>
              <a:buFont typeface="Arial" panose="020B0604020202020204" pitchFamily="34" charset="0"/>
              <a:buChar char="•"/>
            </a:pPr>
            <a:r>
              <a:rPr lang="en-AU" dirty="0"/>
              <a:t>Navigating social interactions and relationships</a:t>
            </a:r>
          </a:p>
          <a:p>
            <a:r>
              <a:rPr lang="en-AU" b="1" dirty="0"/>
              <a:t>Empathy and Perspective-Taking</a:t>
            </a:r>
            <a:endParaRPr lang="en-AU" dirty="0"/>
          </a:p>
          <a:p>
            <a:pPr>
              <a:buFont typeface="Arial" panose="020B0604020202020204" pitchFamily="34" charset="0"/>
              <a:buChar char="•"/>
            </a:pPr>
            <a:r>
              <a:rPr lang="en-AU" dirty="0"/>
              <a:t>Understanding others' viewpoints</a:t>
            </a:r>
          </a:p>
          <a:p>
            <a:pPr>
              <a:buFont typeface="Arial" panose="020B0604020202020204" pitchFamily="34" charset="0"/>
              <a:buChar char="•"/>
            </a:pPr>
            <a:r>
              <a:rPr lang="en-AU" dirty="0"/>
              <a:t>Demonstrating empathy in communication</a:t>
            </a:r>
          </a:p>
          <a:p>
            <a:pPr>
              <a:buFont typeface="Arial" panose="020B0604020202020204" pitchFamily="34" charset="0"/>
              <a:buChar char="•"/>
            </a:pPr>
            <a:r>
              <a:rPr lang="en-AU" dirty="0"/>
              <a:t>Managing interpersonal conflicts</a:t>
            </a:r>
          </a:p>
          <a:p>
            <a:pPr>
              <a:buFont typeface="Arial" panose="020B0604020202020204" pitchFamily="34" charset="0"/>
              <a:buNone/>
            </a:pPr>
            <a:endParaRPr lang="en-US" b="1" i="0" u="sng" dirty="0"/>
          </a:p>
          <a:p>
            <a:endParaRPr lang="en-AU" dirty="0"/>
          </a:p>
          <a:p>
            <a:endParaRPr lang="en-AU" dirty="0"/>
          </a:p>
        </p:txBody>
      </p:sp>
      <p:sp>
        <p:nvSpPr>
          <p:cNvPr id="4" name="Slide Number Placeholder 3"/>
          <p:cNvSpPr>
            <a:spLocks noGrp="1"/>
          </p:cNvSpPr>
          <p:nvPr>
            <p:ph type="sldNum" sz="quarter" idx="5"/>
          </p:nvPr>
        </p:nvSpPr>
        <p:spPr/>
        <p:txBody>
          <a:bodyPr/>
          <a:lstStyle/>
          <a:p>
            <a:fld id="{A7CAF364-4BC6-4978-BB7B-8F77C026438A}" type="slidenum">
              <a:rPr lang="en-AU" smtClean="0"/>
              <a:t>10</a:t>
            </a:fld>
            <a:endParaRPr lang="en-AU"/>
          </a:p>
        </p:txBody>
      </p:sp>
    </p:spTree>
    <p:extLst>
      <p:ext uri="{BB962C8B-B14F-4D97-AF65-F5344CB8AC3E}">
        <p14:creationId xmlns:p14="http://schemas.microsoft.com/office/powerpoint/2010/main" val="1271278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7CAF364-4BC6-4978-BB7B-8F77C026438A}" type="slidenum">
              <a:rPr lang="en-AU" smtClean="0"/>
              <a:t>11</a:t>
            </a:fld>
            <a:endParaRPr lang="en-AU"/>
          </a:p>
        </p:txBody>
      </p:sp>
    </p:spTree>
    <p:extLst>
      <p:ext uri="{BB962C8B-B14F-4D97-AF65-F5344CB8AC3E}">
        <p14:creationId xmlns:p14="http://schemas.microsoft.com/office/powerpoint/2010/main" val="2028975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7CAF364-4BC6-4978-BB7B-8F77C026438A}" type="slidenum">
              <a:rPr lang="en-AU" smtClean="0"/>
              <a:t>12</a:t>
            </a:fld>
            <a:endParaRPr lang="en-AU"/>
          </a:p>
        </p:txBody>
      </p:sp>
    </p:spTree>
    <p:extLst>
      <p:ext uri="{BB962C8B-B14F-4D97-AF65-F5344CB8AC3E}">
        <p14:creationId xmlns:p14="http://schemas.microsoft.com/office/powerpoint/2010/main" val="419962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JTA Title">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66AF6FA-34B0-7435-4A3A-25CAFC4E51DA}"/>
              </a:ext>
            </a:extLst>
          </p:cNvPr>
          <p:cNvGraphicFramePr>
            <a:graphicFrameLocks noGrp="1"/>
          </p:cNvGraphicFramePr>
          <p:nvPr userDrawn="1">
            <p:extLst>
              <p:ext uri="{D42A27DB-BD31-4B8C-83A1-F6EECF244321}">
                <p14:modId xmlns:p14="http://schemas.microsoft.com/office/powerpoint/2010/main" val="1319429908"/>
              </p:ext>
            </p:extLst>
          </p:nvPr>
        </p:nvGraphicFramePr>
        <p:xfrm>
          <a:off x="9107096" y="356382"/>
          <a:ext cx="2747300" cy="656429"/>
        </p:xfrm>
        <a:graphic>
          <a:graphicData uri="http://schemas.openxmlformats.org/drawingml/2006/table">
            <a:tbl>
              <a:tblPr firstRow="1" bandRow="1">
                <a:tableStyleId>{5C22544A-7EE6-4342-B048-85BDC9FD1C3A}</a:tableStyleId>
              </a:tblPr>
              <a:tblGrid>
                <a:gridCol w="1385952">
                  <a:extLst>
                    <a:ext uri="{9D8B030D-6E8A-4147-A177-3AD203B41FA5}">
                      <a16:colId xmlns:a16="http://schemas.microsoft.com/office/drawing/2014/main" val="2815490933"/>
                    </a:ext>
                  </a:extLst>
                </a:gridCol>
                <a:gridCol w="1361348">
                  <a:extLst>
                    <a:ext uri="{9D8B030D-6E8A-4147-A177-3AD203B41FA5}">
                      <a16:colId xmlns:a16="http://schemas.microsoft.com/office/drawing/2014/main" val="120333159"/>
                    </a:ext>
                  </a:extLst>
                </a:gridCol>
              </a:tblGrid>
              <a:tr h="656429">
                <a:tc>
                  <a:txBody>
                    <a:bodyPr/>
                    <a:lstStyle/>
                    <a:p>
                      <a:pPr algn="l"/>
                      <a:r>
                        <a:rPr lang="en-US" sz="1000" dirty="0">
                          <a:solidFill>
                            <a:schemeClr val="bg1"/>
                          </a:solidFill>
                          <a:latin typeface="Aptos Display" panose="020B0004020202020204" pitchFamily="34" charset="0"/>
                        </a:rPr>
                        <a:t>Functional Rating</a:t>
                      </a:r>
                      <a:endParaRPr lang="en-AU" sz="1000" dirty="0">
                        <a:solidFill>
                          <a:schemeClr val="bg1"/>
                        </a:solidFill>
                        <a:latin typeface="Aptos Display" panose="020B0004020202020204" pitchFamily="34" charset="0"/>
                      </a:endParaRPr>
                    </a:p>
                  </a:txBody>
                  <a:tcPr anchor="ctr">
                    <a:solidFill>
                      <a:srgbClr val="23408B"/>
                    </a:solidFill>
                  </a:tcPr>
                </a:tc>
                <a:tc>
                  <a:txBody>
                    <a:bodyPr/>
                    <a:lstStyle/>
                    <a:p>
                      <a:pPr algn="ctr"/>
                      <a:endParaRPr lang="en-AU" sz="1000" b="0" dirty="0">
                        <a:solidFill>
                          <a:schemeClr val="bg2">
                            <a:lumMod val="10000"/>
                          </a:schemeClr>
                        </a:solidFill>
                        <a:latin typeface="+mj-lt"/>
                      </a:endParaRPr>
                    </a:p>
                  </a:txBody>
                  <a:tcPr anchor="ctr">
                    <a:solidFill>
                      <a:srgbClr val="24A8C0">
                        <a:alpha val="5098"/>
                      </a:srgbClr>
                    </a:solidFill>
                  </a:tcPr>
                </a:tc>
                <a:extLst>
                  <a:ext uri="{0D108BD9-81ED-4DB2-BD59-A6C34878D82A}">
                    <a16:rowId xmlns:a16="http://schemas.microsoft.com/office/drawing/2014/main" val="949373586"/>
                  </a:ext>
                </a:extLst>
              </a:tr>
            </a:tbl>
          </a:graphicData>
        </a:graphic>
      </p:graphicFrame>
      <p:graphicFrame>
        <p:nvGraphicFramePr>
          <p:cNvPr id="6" name="Table 5">
            <a:extLst>
              <a:ext uri="{FF2B5EF4-FFF2-40B4-BE49-F238E27FC236}">
                <a16:creationId xmlns:a16="http://schemas.microsoft.com/office/drawing/2014/main" id="{B5E0D494-5A37-6B54-5277-0ADA05675B65}"/>
              </a:ext>
            </a:extLst>
          </p:cNvPr>
          <p:cNvGraphicFramePr>
            <a:graphicFrameLocks noGrp="1"/>
          </p:cNvGraphicFramePr>
          <p:nvPr userDrawn="1">
            <p:extLst>
              <p:ext uri="{D42A27DB-BD31-4B8C-83A1-F6EECF244321}">
                <p14:modId xmlns:p14="http://schemas.microsoft.com/office/powerpoint/2010/main" val="2032636972"/>
              </p:ext>
            </p:extLst>
          </p:nvPr>
        </p:nvGraphicFramePr>
        <p:xfrm>
          <a:off x="766654" y="1374472"/>
          <a:ext cx="11077251" cy="4308890"/>
        </p:xfrm>
        <a:graphic>
          <a:graphicData uri="http://schemas.openxmlformats.org/drawingml/2006/table">
            <a:tbl>
              <a:tblPr firstCol="1" bandRow="1">
                <a:tableStyleId>{5C22544A-7EE6-4342-B048-85BDC9FD1C3A}</a:tableStyleId>
              </a:tblPr>
              <a:tblGrid>
                <a:gridCol w="3062829">
                  <a:extLst>
                    <a:ext uri="{9D8B030D-6E8A-4147-A177-3AD203B41FA5}">
                      <a16:colId xmlns:a16="http://schemas.microsoft.com/office/drawing/2014/main" val="2507919556"/>
                    </a:ext>
                  </a:extLst>
                </a:gridCol>
                <a:gridCol w="8014422">
                  <a:extLst>
                    <a:ext uri="{9D8B030D-6E8A-4147-A177-3AD203B41FA5}">
                      <a16:colId xmlns:a16="http://schemas.microsoft.com/office/drawing/2014/main" val="3144847521"/>
                    </a:ext>
                  </a:extLst>
                </a:gridCol>
              </a:tblGrid>
              <a:tr h="1080000">
                <a:tc>
                  <a:txBody>
                    <a:bodyPr/>
                    <a:lstStyle/>
                    <a:p>
                      <a:pPr algn="l">
                        <a:lnSpc>
                          <a:spcPct val="107000"/>
                        </a:lnSpc>
                        <a:spcAft>
                          <a:spcPts val="800"/>
                        </a:spcAft>
                      </a:pPr>
                      <a:r>
                        <a:rPr lang="en-US" sz="1000" dirty="0">
                          <a:effectLst/>
                          <a:latin typeface="Aptos Display" panose="020B0004020202020204" pitchFamily="34" charset="0"/>
                          <a:ea typeface="Calibri" panose="020F0502020204030204" pitchFamily="34" charset="0"/>
                          <a:cs typeface="Times New Roman" panose="02020603050405020304" pitchFamily="18" charset="0"/>
                        </a:rPr>
                        <a:t>General Job Description</a:t>
                      </a:r>
                      <a:endParaRPr lang="en-AU" sz="1000" dirty="0">
                        <a:effectLst/>
                        <a:latin typeface="Aptos Display"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23408B"/>
                    </a:solidFill>
                  </a:tcPr>
                </a:tc>
                <a:tc>
                  <a:txBody>
                    <a:bodyPr/>
                    <a:lstStyle/>
                    <a:p>
                      <a:pPr algn="ctr">
                        <a:lnSpc>
                          <a:spcPct val="107000"/>
                        </a:lnSpc>
                        <a:spcAft>
                          <a:spcPts val="800"/>
                        </a:spcAft>
                      </a:pPr>
                      <a:endParaRPr lang="en-AU" sz="1000" b="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24A8C0">
                        <a:alpha val="5098"/>
                      </a:srgbClr>
                    </a:solidFill>
                  </a:tcPr>
                </a:tc>
                <a:extLst>
                  <a:ext uri="{0D108BD9-81ED-4DB2-BD59-A6C34878D82A}">
                    <a16:rowId xmlns:a16="http://schemas.microsoft.com/office/drawing/2014/main" val="716281241"/>
                  </a:ext>
                </a:extLst>
              </a:tr>
              <a:tr h="1080000">
                <a:tc>
                  <a:txBody>
                    <a:bodyPr/>
                    <a:lstStyle/>
                    <a:p>
                      <a:pPr algn="l">
                        <a:lnSpc>
                          <a:spcPct val="107000"/>
                        </a:lnSpc>
                        <a:spcAft>
                          <a:spcPts val="800"/>
                        </a:spcAft>
                      </a:pPr>
                      <a:r>
                        <a:rPr lang="en-US" sz="1000" dirty="0">
                          <a:effectLst/>
                          <a:latin typeface="Aptos Display" panose="020B0004020202020204" pitchFamily="34" charset="0"/>
                          <a:ea typeface="Calibri" panose="020F0502020204030204" pitchFamily="34" charset="0"/>
                          <a:cs typeface="Times New Roman" panose="02020603050405020304" pitchFamily="18" charset="0"/>
                        </a:rPr>
                        <a:t>General Work Environment</a:t>
                      </a:r>
                      <a:endParaRPr lang="en-AU" sz="1000" dirty="0">
                        <a:effectLst/>
                        <a:latin typeface="Aptos Display"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23408B"/>
                    </a:solidFill>
                  </a:tcPr>
                </a:tc>
                <a:tc>
                  <a:txBody>
                    <a:bodyPr/>
                    <a:lstStyle/>
                    <a:p>
                      <a:pPr algn="ctr">
                        <a:lnSpc>
                          <a:spcPct val="107000"/>
                        </a:lnSpc>
                        <a:spcAft>
                          <a:spcPts val="800"/>
                        </a:spcAft>
                      </a:pPr>
                      <a:endParaRPr lang="en-AU" sz="1000" b="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24A8C0">
                        <a:alpha val="5098"/>
                      </a:srgbClr>
                    </a:solidFill>
                  </a:tcPr>
                </a:tc>
                <a:extLst>
                  <a:ext uri="{0D108BD9-81ED-4DB2-BD59-A6C34878D82A}">
                    <a16:rowId xmlns:a16="http://schemas.microsoft.com/office/drawing/2014/main" val="1606317677"/>
                  </a:ext>
                </a:extLst>
              </a:tr>
              <a:tr h="563348">
                <a:tc>
                  <a:txBody>
                    <a:bodyPr/>
                    <a:lstStyle/>
                    <a:p>
                      <a:pPr algn="l">
                        <a:lnSpc>
                          <a:spcPct val="107000"/>
                        </a:lnSpc>
                        <a:spcAft>
                          <a:spcPts val="800"/>
                        </a:spcAft>
                      </a:pPr>
                      <a:r>
                        <a:rPr lang="en-US" sz="1000" dirty="0">
                          <a:effectLst/>
                          <a:latin typeface="Aptos Display" panose="020B0004020202020204" pitchFamily="34" charset="0"/>
                          <a:ea typeface="Calibri" panose="020F0502020204030204" pitchFamily="34" charset="0"/>
                          <a:cs typeface="Times New Roman" panose="02020603050405020304" pitchFamily="18" charset="0"/>
                        </a:rPr>
                        <a:t>Standard working hours</a:t>
                      </a:r>
                      <a:endParaRPr lang="en-AU" sz="1000" dirty="0">
                        <a:effectLst/>
                        <a:latin typeface="Aptos Display"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23408B"/>
                    </a:solidFill>
                  </a:tcPr>
                </a:tc>
                <a:tc>
                  <a:txBody>
                    <a:bodyPr/>
                    <a:lstStyle/>
                    <a:p>
                      <a:pPr algn="ctr">
                        <a:lnSpc>
                          <a:spcPct val="107000"/>
                        </a:lnSpc>
                        <a:spcAft>
                          <a:spcPts val="800"/>
                        </a:spcAft>
                      </a:pPr>
                      <a:endParaRPr lang="en-AU" sz="1000" b="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24A8C0">
                        <a:alpha val="5098"/>
                      </a:srgbClr>
                    </a:solidFill>
                  </a:tcPr>
                </a:tc>
                <a:extLst>
                  <a:ext uri="{0D108BD9-81ED-4DB2-BD59-A6C34878D82A}">
                    <a16:rowId xmlns:a16="http://schemas.microsoft.com/office/drawing/2014/main" val="3270086369"/>
                  </a:ext>
                </a:extLst>
              </a:tr>
              <a:tr h="577542">
                <a:tc>
                  <a:txBody>
                    <a:bodyPr/>
                    <a:lstStyle/>
                    <a:p>
                      <a:pPr algn="l">
                        <a:lnSpc>
                          <a:spcPct val="107000"/>
                        </a:lnSpc>
                        <a:spcAft>
                          <a:spcPts val="800"/>
                        </a:spcAft>
                      </a:pPr>
                      <a:r>
                        <a:rPr lang="en-US" sz="1000" dirty="0">
                          <a:effectLst/>
                          <a:latin typeface="Aptos Display" panose="020B0004020202020204" pitchFamily="34" charset="0"/>
                          <a:ea typeface="Calibri" panose="020F0502020204030204" pitchFamily="34" charset="0"/>
                          <a:cs typeface="Times New Roman" panose="02020603050405020304" pitchFamily="18" charset="0"/>
                        </a:rPr>
                        <a:t>Standard breaks</a:t>
                      </a:r>
                      <a:endParaRPr lang="en-AU" sz="1000" dirty="0">
                        <a:effectLst/>
                        <a:latin typeface="Aptos Display"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23408B"/>
                    </a:solidFill>
                  </a:tcPr>
                </a:tc>
                <a:tc>
                  <a:txBody>
                    <a:bodyPr/>
                    <a:lstStyle/>
                    <a:p>
                      <a:pPr algn="ctr">
                        <a:lnSpc>
                          <a:spcPct val="107000"/>
                        </a:lnSpc>
                        <a:spcAft>
                          <a:spcPts val="800"/>
                        </a:spcAft>
                      </a:pPr>
                      <a:r>
                        <a:rPr lang="en-US" sz="1000" b="0" dirty="0">
                          <a:solidFill>
                            <a:schemeClr val="bg2">
                              <a:lumMod val="10000"/>
                            </a:schemeClr>
                          </a:solidFill>
                          <a:effectLst/>
                          <a:latin typeface="+mj-lt"/>
                          <a:ea typeface="Calibri" panose="020F0502020204030204" pitchFamily="34" charset="0"/>
                          <a:cs typeface="Times New Roman" panose="02020603050405020304" pitchFamily="18" charset="0"/>
                        </a:rPr>
                        <a:t>`</a:t>
                      </a:r>
                      <a:endParaRPr lang="en-AU" sz="1000" b="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24A8C0">
                        <a:alpha val="5098"/>
                      </a:srgbClr>
                    </a:solidFill>
                  </a:tcPr>
                </a:tc>
                <a:extLst>
                  <a:ext uri="{0D108BD9-81ED-4DB2-BD59-A6C34878D82A}">
                    <a16:rowId xmlns:a16="http://schemas.microsoft.com/office/drawing/2014/main" val="2432786998"/>
                  </a:ext>
                </a:extLst>
              </a:tr>
              <a:tr h="468000">
                <a:tc>
                  <a:txBody>
                    <a:bodyPr/>
                    <a:lstStyle/>
                    <a:p>
                      <a:pPr algn="l">
                        <a:lnSpc>
                          <a:spcPct val="107000"/>
                        </a:lnSpc>
                        <a:spcAft>
                          <a:spcPts val="800"/>
                        </a:spcAft>
                      </a:pPr>
                      <a:r>
                        <a:rPr lang="en-US" sz="1000" dirty="0">
                          <a:effectLst/>
                          <a:latin typeface="Aptos Display" panose="020B0004020202020204" pitchFamily="34" charset="0"/>
                          <a:ea typeface="Calibri" panose="020F0502020204030204" pitchFamily="34" charset="0"/>
                          <a:cs typeface="Times New Roman" panose="02020603050405020304" pitchFamily="18" charset="0"/>
                        </a:rPr>
                        <a:t>Uniform / Personal Protective Equipment</a:t>
                      </a:r>
                      <a:endParaRPr lang="en-AU" sz="1000" dirty="0">
                        <a:effectLst/>
                        <a:latin typeface="Aptos Display"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23408B"/>
                    </a:solidFill>
                  </a:tcPr>
                </a:tc>
                <a:tc>
                  <a:txBody>
                    <a:bodyPr/>
                    <a:lstStyle/>
                    <a:p>
                      <a:pPr algn="ctr">
                        <a:lnSpc>
                          <a:spcPct val="107000"/>
                        </a:lnSpc>
                        <a:spcAft>
                          <a:spcPts val="800"/>
                        </a:spcAft>
                      </a:pPr>
                      <a:endParaRPr lang="en-AU" sz="1000" b="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24A8C0">
                        <a:alpha val="5098"/>
                      </a:srgbClr>
                    </a:solidFill>
                  </a:tcPr>
                </a:tc>
                <a:extLst>
                  <a:ext uri="{0D108BD9-81ED-4DB2-BD59-A6C34878D82A}">
                    <a16:rowId xmlns:a16="http://schemas.microsoft.com/office/drawing/2014/main" val="83593603"/>
                  </a:ext>
                </a:extLst>
              </a:tr>
              <a:tr h="540000">
                <a:tc>
                  <a:txBody>
                    <a:bodyPr/>
                    <a:lstStyle/>
                    <a:p>
                      <a:pPr algn="l">
                        <a:lnSpc>
                          <a:spcPct val="107000"/>
                        </a:lnSpc>
                        <a:spcAft>
                          <a:spcPts val="800"/>
                        </a:spcAft>
                      </a:pPr>
                      <a:r>
                        <a:rPr lang="en-US" sz="1000" dirty="0">
                          <a:effectLst/>
                          <a:latin typeface="Aptos Display" panose="020B0004020202020204" pitchFamily="34" charset="0"/>
                          <a:ea typeface="Calibri" panose="020F0502020204030204" pitchFamily="34" charset="0"/>
                          <a:cs typeface="Times New Roman" panose="02020603050405020304" pitchFamily="18" charset="0"/>
                        </a:rPr>
                        <a:t>Equipment need to complete task / role:</a:t>
                      </a:r>
                      <a:endParaRPr lang="en-AU" sz="1000" dirty="0">
                        <a:effectLst/>
                        <a:latin typeface="Aptos Display"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23408B"/>
                    </a:solidFill>
                  </a:tcPr>
                </a:tc>
                <a:tc>
                  <a:txBody>
                    <a:bodyPr/>
                    <a:lstStyle/>
                    <a:p>
                      <a:pPr algn="ctr">
                        <a:lnSpc>
                          <a:spcPct val="107000"/>
                        </a:lnSpc>
                        <a:spcAft>
                          <a:spcPts val="800"/>
                        </a:spcAft>
                      </a:pPr>
                      <a:endParaRPr lang="en-AU" sz="1000" b="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24A8C0">
                        <a:alpha val="5098"/>
                      </a:srgbClr>
                    </a:solidFill>
                  </a:tcPr>
                </a:tc>
                <a:extLst>
                  <a:ext uri="{0D108BD9-81ED-4DB2-BD59-A6C34878D82A}">
                    <a16:rowId xmlns:a16="http://schemas.microsoft.com/office/drawing/2014/main" val="3360501257"/>
                  </a:ext>
                </a:extLst>
              </a:tr>
            </a:tbl>
          </a:graphicData>
        </a:graphic>
      </p:graphicFrame>
      <p:sp>
        <p:nvSpPr>
          <p:cNvPr id="5" name="Text Placeholder 4">
            <a:extLst>
              <a:ext uri="{FF2B5EF4-FFF2-40B4-BE49-F238E27FC236}">
                <a16:creationId xmlns:a16="http://schemas.microsoft.com/office/drawing/2014/main" id="{C8BABEE6-7A8F-D098-159B-5822FE2DE21A}"/>
              </a:ext>
            </a:extLst>
          </p:cNvPr>
          <p:cNvSpPr>
            <a:spLocks noGrp="1"/>
          </p:cNvSpPr>
          <p:nvPr>
            <p:ph type="body" sz="quarter" idx="17"/>
          </p:nvPr>
        </p:nvSpPr>
        <p:spPr>
          <a:xfrm>
            <a:off x="3855445" y="1393326"/>
            <a:ext cx="8012672" cy="1046830"/>
          </a:xfrm>
          <a:noFill/>
        </p:spPr>
        <p:txBody>
          <a:bodyPr>
            <a:normAutofit/>
          </a:bodyPr>
          <a:lstStyle>
            <a:lvl1pPr marL="0" indent="0">
              <a:buNone/>
              <a:defRPr sz="1000">
                <a:latin typeface="Aptos Display" panose="020B0004020202020204" pitchFamily="34" charset="0"/>
              </a:defRPr>
            </a:lvl1pPr>
          </a:lstStyle>
          <a:p>
            <a:pPr lvl="0"/>
            <a:endParaRPr lang="en-AU" dirty="0"/>
          </a:p>
        </p:txBody>
      </p:sp>
      <p:sp>
        <p:nvSpPr>
          <p:cNvPr id="7" name="Text Placeholder 4">
            <a:extLst>
              <a:ext uri="{FF2B5EF4-FFF2-40B4-BE49-F238E27FC236}">
                <a16:creationId xmlns:a16="http://schemas.microsoft.com/office/drawing/2014/main" id="{52E2DA80-3AF2-D38E-97F8-F77BCA6E7CE9}"/>
              </a:ext>
            </a:extLst>
          </p:cNvPr>
          <p:cNvSpPr>
            <a:spLocks noGrp="1"/>
          </p:cNvSpPr>
          <p:nvPr>
            <p:ph type="body" sz="quarter" idx="18"/>
          </p:nvPr>
        </p:nvSpPr>
        <p:spPr>
          <a:xfrm>
            <a:off x="3850750" y="2475155"/>
            <a:ext cx="8020050" cy="1010514"/>
          </a:xfrm>
          <a:noFill/>
        </p:spPr>
        <p:txBody>
          <a:bodyPr>
            <a:normAutofit/>
          </a:bodyPr>
          <a:lstStyle>
            <a:lvl1pPr marL="0" indent="0">
              <a:buNone/>
              <a:defRPr sz="1000">
                <a:latin typeface="Aptos Display" panose="020B0004020202020204" pitchFamily="34" charset="0"/>
              </a:defRPr>
            </a:lvl1pPr>
          </a:lstStyle>
          <a:p>
            <a:pPr lvl="0"/>
            <a:endParaRPr lang="en-AU" dirty="0"/>
          </a:p>
        </p:txBody>
      </p:sp>
      <p:sp>
        <p:nvSpPr>
          <p:cNvPr id="8" name="Text Placeholder 4">
            <a:extLst>
              <a:ext uri="{FF2B5EF4-FFF2-40B4-BE49-F238E27FC236}">
                <a16:creationId xmlns:a16="http://schemas.microsoft.com/office/drawing/2014/main" id="{47F3B4E3-D76E-08B9-8075-CBE8F3FE9AD3}"/>
              </a:ext>
            </a:extLst>
          </p:cNvPr>
          <p:cNvSpPr>
            <a:spLocks noGrp="1"/>
          </p:cNvSpPr>
          <p:nvPr>
            <p:ph type="body" sz="quarter" idx="19"/>
          </p:nvPr>
        </p:nvSpPr>
        <p:spPr>
          <a:xfrm>
            <a:off x="3850750" y="5140395"/>
            <a:ext cx="8020050" cy="530455"/>
          </a:xfrm>
          <a:noFill/>
        </p:spPr>
        <p:txBody>
          <a:bodyPr>
            <a:normAutofit/>
          </a:bodyPr>
          <a:lstStyle>
            <a:lvl1pPr marL="0" indent="0">
              <a:buNone/>
              <a:defRPr sz="1000">
                <a:latin typeface="Aptos Display" panose="020B0004020202020204" pitchFamily="34" charset="0"/>
              </a:defRPr>
            </a:lvl1pPr>
          </a:lstStyle>
          <a:p>
            <a:pPr lvl="0"/>
            <a:endParaRPr lang="en-AU" dirty="0"/>
          </a:p>
        </p:txBody>
      </p:sp>
      <p:sp>
        <p:nvSpPr>
          <p:cNvPr id="16" name="Text Placeholder 4">
            <a:extLst>
              <a:ext uri="{FF2B5EF4-FFF2-40B4-BE49-F238E27FC236}">
                <a16:creationId xmlns:a16="http://schemas.microsoft.com/office/drawing/2014/main" id="{A61B246B-5CB4-60A1-107C-31A05AEDAFEC}"/>
              </a:ext>
            </a:extLst>
          </p:cNvPr>
          <p:cNvSpPr>
            <a:spLocks noGrp="1"/>
          </p:cNvSpPr>
          <p:nvPr>
            <p:ph type="body" sz="quarter" idx="20"/>
          </p:nvPr>
        </p:nvSpPr>
        <p:spPr>
          <a:xfrm>
            <a:off x="3850750" y="3528917"/>
            <a:ext cx="8020050" cy="557716"/>
          </a:xfrm>
          <a:noFill/>
        </p:spPr>
        <p:txBody>
          <a:bodyPr>
            <a:normAutofit/>
          </a:bodyPr>
          <a:lstStyle>
            <a:lvl1pPr marL="0" indent="0">
              <a:buNone/>
              <a:defRPr sz="1000">
                <a:latin typeface="Aptos Display" panose="020B0004020202020204" pitchFamily="34" charset="0"/>
              </a:defRPr>
            </a:lvl1pPr>
          </a:lstStyle>
          <a:p>
            <a:pPr lvl="0"/>
            <a:endParaRPr lang="en-AU" dirty="0"/>
          </a:p>
        </p:txBody>
      </p:sp>
      <p:sp>
        <p:nvSpPr>
          <p:cNvPr id="17" name="Text Placeholder 4">
            <a:extLst>
              <a:ext uri="{FF2B5EF4-FFF2-40B4-BE49-F238E27FC236}">
                <a16:creationId xmlns:a16="http://schemas.microsoft.com/office/drawing/2014/main" id="{542B916A-CFEF-AF0D-8228-FC27F1AF4163}"/>
              </a:ext>
            </a:extLst>
          </p:cNvPr>
          <p:cNvSpPr>
            <a:spLocks noGrp="1"/>
          </p:cNvSpPr>
          <p:nvPr>
            <p:ph type="body" sz="quarter" idx="21"/>
          </p:nvPr>
        </p:nvSpPr>
        <p:spPr>
          <a:xfrm>
            <a:off x="3860980" y="4115582"/>
            <a:ext cx="8025406" cy="529392"/>
          </a:xfrm>
          <a:noFill/>
        </p:spPr>
        <p:txBody>
          <a:bodyPr>
            <a:normAutofit/>
          </a:bodyPr>
          <a:lstStyle>
            <a:lvl1pPr marL="0" indent="0">
              <a:buNone/>
              <a:defRPr sz="1000">
                <a:latin typeface="Aptos Display" panose="020B0004020202020204" pitchFamily="34" charset="0"/>
              </a:defRPr>
            </a:lvl1pPr>
          </a:lstStyle>
          <a:p>
            <a:pPr lvl="0"/>
            <a:endParaRPr lang="en-AU" dirty="0"/>
          </a:p>
        </p:txBody>
      </p:sp>
      <p:sp>
        <p:nvSpPr>
          <p:cNvPr id="18" name="Text Placeholder 4">
            <a:extLst>
              <a:ext uri="{FF2B5EF4-FFF2-40B4-BE49-F238E27FC236}">
                <a16:creationId xmlns:a16="http://schemas.microsoft.com/office/drawing/2014/main" id="{93DA3C28-D831-8CD8-5EB7-39B42F0515D4}"/>
              </a:ext>
            </a:extLst>
          </p:cNvPr>
          <p:cNvSpPr>
            <a:spLocks noGrp="1"/>
          </p:cNvSpPr>
          <p:nvPr>
            <p:ph type="body" sz="quarter" idx="22"/>
          </p:nvPr>
        </p:nvSpPr>
        <p:spPr>
          <a:xfrm>
            <a:off x="3856788" y="4686737"/>
            <a:ext cx="8014012" cy="440720"/>
          </a:xfrm>
          <a:noFill/>
        </p:spPr>
        <p:txBody>
          <a:bodyPr>
            <a:normAutofit/>
          </a:bodyPr>
          <a:lstStyle>
            <a:lvl1pPr marL="0" indent="0">
              <a:buNone/>
              <a:defRPr sz="1000">
                <a:latin typeface="Aptos Display" panose="020B0004020202020204" pitchFamily="34" charset="0"/>
              </a:defRPr>
            </a:lvl1pPr>
          </a:lstStyle>
          <a:p>
            <a:pPr lvl="0"/>
            <a:endParaRPr lang="en-AU" dirty="0"/>
          </a:p>
        </p:txBody>
      </p:sp>
      <p:sp>
        <p:nvSpPr>
          <p:cNvPr id="20" name="Text Placeholder 19">
            <a:extLst>
              <a:ext uri="{FF2B5EF4-FFF2-40B4-BE49-F238E27FC236}">
                <a16:creationId xmlns:a16="http://schemas.microsoft.com/office/drawing/2014/main" id="{8B384193-BE5D-242E-41C7-2271E87505AB}"/>
              </a:ext>
            </a:extLst>
          </p:cNvPr>
          <p:cNvSpPr>
            <a:spLocks noGrp="1"/>
          </p:cNvSpPr>
          <p:nvPr>
            <p:ph type="body" sz="quarter" idx="23"/>
          </p:nvPr>
        </p:nvSpPr>
        <p:spPr>
          <a:xfrm>
            <a:off x="10480746" y="375852"/>
            <a:ext cx="1409615" cy="617488"/>
          </a:xfrm>
          <a:noFill/>
        </p:spPr>
        <p:txBody>
          <a:bodyPr anchor="ctr">
            <a:normAutofit/>
          </a:bodyPr>
          <a:lstStyle>
            <a:lvl1pPr marL="0" indent="0" algn="ctr">
              <a:buNone/>
              <a:defRPr sz="1000">
                <a:latin typeface="Aptos Display" panose="020B0004020202020204" pitchFamily="34" charset="0"/>
              </a:defRPr>
            </a:lvl1pPr>
          </a:lstStyle>
          <a:p>
            <a:pPr lvl="0"/>
            <a:endParaRPr lang="en-AU" dirty="0"/>
          </a:p>
        </p:txBody>
      </p:sp>
      <p:sp>
        <p:nvSpPr>
          <p:cNvPr id="21" name="Title 20">
            <a:extLst>
              <a:ext uri="{FF2B5EF4-FFF2-40B4-BE49-F238E27FC236}">
                <a16:creationId xmlns:a16="http://schemas.microsoft.com/office/drawing/2014/main" id="{33C8C586-A264-EE46-A28E-530F6D426915}"/>
              </a:ext>
            </a:extLst>
          </p:cNvPr>
          <p:cNvSpPr>
            <a:spLocks noGrp="1"/>
          </p:cNvSpPr>
          <p:nvPr>
            <p:ph type="title"/>
          </p:nvPr>
        </p:nvSpPr>
        <p:spPr>
          <a:xfrm>
            <a:off x="777144" y="281705"/>
            <a:ext cx="8040296" cy="713130"/>
          </a:xfrm>
        </p:spPr>
        <p:txBody>
          <a:bodyPr/>
          <a:lstStyle>
            <a:lvl1pPr>
              <a:defRPr>
                <a:latin typeface="Aptos Display" panose="020B00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3538796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4B6920-3390-0794-ACC9-7B2716BDAD43}"/>
              </a:ext>
            </a:extLst>
          </p:cNvPr>
          <p:cNvSpPr txBox="1"/>
          <p:nvPr userDrawn="1"/>
        </p:nvSpPr>
        <p:spPr>
          <a:xfrm>
            <a:off x="840509" y="443345"/>
            <a:ext cx="8599055" cy="646331"/>
          </a:xfrm>
          <a:prstGeom prst="rect">
            <a:avLst/>
          </a:prstGeom>
          <a:noFill/>
        </p:spPr>
        <p:txBody>
          <a:bodyPr wrap="square" rtlCol="0">
            <a:spAutoFit/>
          </a:bodyPr>
          <a:lstStyle/>
          <a:p>
            <a:r>
              <a:rPr lang="en-US" sz="3600" b="0" dirty="0">
                <a:solidFill>
                  <a:srgbClr val="23408B"/>
                </a:solidFill>
                <a:latin typeface="Aptos Display" panose="020B0004020202020204" pitchFamily="34" charset="0"/>
              </a:rPr>
              <a:t>Visual Representation</a:t>
            </a:r>
            <a:endParaRPr lang="en-AU" sz="3600" b="0" dirty="0">
              <a:solidFill>
                <a:srgbClr val="23408B"/>
              </a:solidFill>
              <a:latin typeface="Aptos Display" panose="020B0004020202020204" pitchFamily="34" charset="0"/>
            </a:endParaRPr>
          </a:p>
        </p:txBody>
      </p:sp>
      <p:sp>
        <p:nvSpPr>
          <p:cNvPr id="5" name="Picture Placeholder 4">
            <a:extLst>
              <a:ext uri="{FF2B5EF4-FFF2-40B4-BE49-F238E27FC236}">
                <a16:creationId xmlns:a16="http://schemas.microsoft.com/office/drawing/2014/main" id="{1E4B09ED-0266-2F0B-0614-34D4160C9E8B}"/>
              </a:ext>
            </a:extLst>
          </p:cNvPr>
          <p:cNvSpPr>
            <a:spLocks noGrp="1"/>
          </p:cNvSpPr>
          <p:nvPr>
            <p:ph type="pic" sz="quarter" idx="10"/>
          </p:nvPr>
        </p:nvSpPr>
        <p:spPr>
          <a:xfrm>
            <a:off x="498042" y="1228223"/>
            <a:ext cx="2116137" cy="1995487"/>
          </a:xfrm>
        </p:spPr>
        <p:txBody>
          <a:bodyPr/>
          <a:lstStyle>
            <a:lvl1pPr marL="0" indent="0">
              <a:buNone/>
              <a:defRPr>
                <a:latin typeface="Aptos Display" panose="020B0004020202020204" pitchFamily="34" charset="0"/>
              </a:defRPr>
            </a:lvl1pPr>
          </a:lstStyle>
          <a:p>
            <a:endParaRPr lang="en-AU" dirty="0"/>
          </a:p>
        </p:txBody>
      </p:sp>
      <p:sp>
        <p:nvSpPr>
          <p:cNvPr id="6" name="Picture Placeholder 4">
            <a:extLst>
              <a:ext uri="{FF2B5EF4-FFF2-40B4-BE49-F238E27FC236}">
                <a16:creationId xmlns:a16="http://schemas.microsoft.com/office/drawing/2014/main" id="{C6D70DE0-FC62-759D-C62B-AEDEC6BB8DDA}"/>
              </a:ext>
            </a:extLst>
          </p:cNvPr>
          <p:cNvSpPr>
            <a:spLocks noGrp="1"/>
          </p:cNvSpPr>
          <p:nvPr>
            <p:ph type="pic" sz="quarter" idx="11"/>
          </p:nvPr>
        </p:nvSpPr>
        <p:spPr>
          <a:xfrm>
            <a:off x="2766579" y="1228223"/>
            <a:ext cx="2116137" cy="1995487"/>
          </a:xfrm>
        </p:spPr>
        <p:txBody>
          <a:bodyPr/>
          <a:lstStyle>
            <a:lvl1pPr marL="0" indent="0">
              <a:buNone/>
              <a:defRPr>
                <a:latin typeface="Aptos Display" panose="020B0004020202020204" pitchFamily="34" charset="0"/>
              </a:defRPr>
            </a:lvl1pPr>
          </a:lstStyle>
          <a:p>
            <a:endParaRPr lang="en-AU" dirty="0"/>
          </a:p>
        </p:txBody>
      </p:sp>
      <p:sp>
        <p:nvSpPr>
          <p:cNvPr id="7" name="Picture Placeholder 4">
            <a:extLst>
              <a:ext uri="{FF2B5EF4-FFF2-40B4-BE49-F238E27FC236}">
                <a16:creationId xmlns:a16="http://schemas.microsoft.com/office/drawing/2014/main" id="{241C7738-1793-B1FE-117C-3273E3CB4B57}"/>
              </a:ext>
            </a:extLst>
          </p:cNvPr>
          <p:cNvSpPr>
            <a:spLocks noGrp="1"/>
          </p:cNvSpPr>
          <p:nvPr>
            <p:ph type="pic" sz="quarter" idx="12"/>
          </p:nvPr>
        </p:nvSpPr>
        <p:spPr>
          <a:xfrm>
            <a:off x="5035116" y="1228223"/>
            <a:ext cx="2116137" cy="1995487"/>
          </a:xfrm>
        </p:spPr>
        <p:txBody>
          <a:bodyPr/>
          <a:lstStyle>
            <a:lvl1pPr marL="0" indent="0">
              <a:buNone/>
              <a:defRPr>
                <a:latin typeface="Aptos Display" panose="020B0004020202020204" pitchFamily="34" charset="0"/>
              </a:defRPr>
            </a:lvl1pPr>
          </a:lstStyle>
          <a:p>
            <a:endParaRPr lang="en-AU" dirty="0"/>
          </a:p>
        </p:txBody>
      </p:sp>
      <p:sp>
        <p:nvSpPr>
          <p:cNvPr id="8" name="Picture Placeholder 4">
            <a:extLst>
              <a:ext uri="{FF2B5EF4-FFF2-40B4-BE49-F238E27FC236}">
                <a16:creationId xmlns:a16="http://schemas.microsoft.com/office/drawing/2014/main" id="{1A544C80-70F2-3D46-10E7-BE1A6BC551B5}"/>
              </a:ext>
            </a:extLst>
          </p:cNvPr>
          <p:cNvSpPr>
            <a:spLocks noGrp="1"/>
          </p:cNvSpPr>
          <p:nvPr>
            <p:ph type="pic" sz="quarter" idx="13"/>
          </p:nvPr>
        </p:nvSpPr>
        <p:spPr>
          <a:xfrm>
            <a:off x="7303653" y="1228222"/>
            <a:ext cx="2116137" cy="1995487"/>
          </a:xfrm>
        </p:spPr>
        <p:txBody>
          <a:bodyPr/>
          <a:lstStyle>
            <a:lvl1pPr marL="0" indent="0">
              <a:buNone/>
              <a:defRPr>
                <a:latin typeface="Aptos Display" panose="020B0004020202020204" pitchFamily="34" charset="0"/>
              </a:defRPr>
            </a:lvl1pPr>
          </a:lstStyle>
          <a:p>
            <a:endParaRPr lang="en-AU" dirty="0"/>
          </a:p>
        </p:txBody>
      </p:sp>
      <p:sp>
        <p:nvSpPr>
          <p:cNvPr id="9" name="Picture Placeholder 4">
            <a:extLst>
              <a:ext uri="{FF2B5EF4-FFF2-40B4-BE49-F238E27FC236}">
                <a16:creationId xmlns:a16="http://schemas.microsoft.com/office/drawing/2014/main" id="{34F54530-0A6D-25C4-2798-722E6A85187C}"/>
              </a:ext>
            </a:extLst>
          </p:cNvPr>
          <p:cNvSpPr>
            <a:spLocks noGrp="1"/>
          </p:cNvSpPr>
          <p:nvPr>
            <p:ph type="pic" sz="quarter" idx="14"/>
          </p:nvPr>
        </p:nvSpPr>
        <p:spPr>
          <a:xfrm>
            <a:off x="9572190" y="1228221"/>
            <a:ext cx="2116137" cy="1995487"/>
          </a:xfrm>
        </p:spPr>
        <p:txBody>
          <a:bodyPr/>
          <a:lstStyle>
            <a:lvl1pPr marL="0" indent="0">
              <a:buNone/>
              <a:defRPr>
                <a:latin typeface="Aptos Display" panose="020B0004020202020204" pitchFamily="34" charset="0"/>
              </a:defRPr>
            </a:lvl1pPr>
          </a:lstStyle>
          <a:p>
            <a:endParaRPr lang="en-AU" dirty="0"/>
          </a:p>
        </p:txBody>
      </p:sp>
      <p:sp>
        <p:nvSpPr>
          <p:cNvPr id="10" name="Picture Placeholder 4">
            <a:extLst>
              <a:ext uri="{FF2B5EF4-FFF2-40B4-BE49-F238E27FC236}">
                <a16:creationId xmlns:a16="http://schemas.microsoft.com/office/drawing/2014/main" id="{77416A13-80E2-0192-393F-B3EE40CE73E0}"/>
              </a:ext>
            </a:extLst>
          </p:cNvPr>
          <p:cNvSpPr>
            <a:spLocks noGrp="1"/>
          </p:cNvSpPr>
          <p:nvPr>
            <p:ph type="pic" sz="quarter" idx="15"/>
          </p:nvPr>
        </p:nvSpPr>
        <p:spPr>
          <a:xfrm>
            <a:off x="498042" y="3671242"/>
            <a:ext cx="2116137" cy="1995487"/>
          </a:xfrm>
        </p:spPr>
        <p:txBody>
          <a:bodyPr/>
          <a:lstStyle>
            <a:lvl1pPr marL="0" indent="0">
              <a:buNone/>
              <a:defRPr>
                <a:latin typeface="Aptos Display" panose="020B0004020202020204" pitchFamily="34" charset="0"/>
              </a:defRPr>
            </a:lvl1pPr>
          </a:lstStyle>
          <a:p>
            <a:endParaRPr lang="en-AU" dirty="0"/>
          </a:p>
        </p:txBody>
      </p:sp>
      <p:sp>
        <p:nvSpPr>
          <p:cNvPr id="11" name="Picture Placeholder 4">
            <a:extLst>
              <a:ext uri="{FF2B5EF4-FFF2-40B4-BE49-F238E27FC236}">
                <a16:creationId xmlns:a16="http://schemas.microsoft.com/office/drawing/2014/main" id="{5BAF4779-FBE0-3DFC-AF1C-F86A31F98677}"/>
              </a:ext>
            </a:extLst>
          </p:cNvPr>
          <p:cNvSpPr>
            <a:spLocks noGrp="1"/>
          </p:cNvSpPr>
          <p:nvPr>
            <p:ph type="pic" sz="quarter" idx="16"/>
          </p:nvPr>
        </p:nvSpPr>
        <p:spPr>
          <a:xfrm>
            <a:off x="2766579" y="3671242"/>
            <a:ext cx="2116137" cy="1995487"/>
          </a:xfrm>
        </p:spPr>
        <p:txBody>
          <a:bodyPr/>
          <a:lstStyle>
            <a:lvl1pPr marL="0" indent="0">
              <a:buNone/>
              <a:defRPr>
                <a:latin typeface="Aptos Display" panose="020B0004020202020204" pitchFamily="34" charset="0"/>
              </a:defRPr>
            </a:lvl1pPr>
          </a:lstStyle>
          <a:p>
            <a:endParaRPr lang="en-AU" dirty="0"/>
          </a:p>
        </p:txBody>
      </p:sp>
      <p:sp>
        <p:nvSpPr>
          <p:cNvPr id="12" name="Picture Placeholder 4">
            <a:extLst>
              <a:ext uri="{FF2B5EF4-FFF2-40B4-BE49-F238E27FC236}">
                <a16:creationId xmlns:a16="http://schemas.microsoft.com/office/drawing/2014/main" id="{6AE0DAB2-1985-08A3-6029-B1ED0D492FDB}"/>
              </a:ext>
            </a:extLst>
          </p:cNvPr>
          <p:cNvSpPr>
            <a:spLocks noGrp="1"/>
          </p:cNvSpPr>
          <p:nvPr>
            <p:ph type="pic" sz="quarter" idx="17"/>
          </p:nvPr>
        </p:nvSpPr>
        <p:spPr>
          <a:xfrm>
            <a:off x="5035116" y="3671242"/>
            <a:ext cx="2116137" cy="1995487"/>
          </a:xfrm>
        </p:spPr>
        <p:txBody>
          <a:bodyPr/>
          <a:lstStyle>
            <a:lvl1pPr marL="0" indent="0">
              <a:buNone/>
              <a:defRPr>
                <a:latin typeface="Aptos Display" panose="020B0004020202020204" pitchFamily="34" charset="0"/>
              </a:defRPr>
            </a:lvl1pPr>
          </a:lstStyle>
          <a:p>
            <a:endParaRPr lang="en-AU" dirty="0"/>
          </a:p>
        </p:txBody>
      </p:sp>
      <p:sp>
        <p:nvSpPr>
          <p:cNvPr id="13" name="Picture Placeholder 4">
            <a:extLst>
              <a:ext uri="{FF2B5EF4-FFF2-40B4-BE49-F238E27FC236}">
                <a16:creationId xmlns:a16="http://schemas.microsoft.com/office/drawing/2014/main" id="{C9F2A12A-C59E-CB62-D58C-FE55D872365B}"/>
              </a:ext>
            </a:extLst>
          </p:cNvPr>
          <p:cNvSpPr>
            <a:spLocks noGrp="1"/>
          </p:cNvSpPr>
          <p:nvPr>
            <p:ph type="pic" sz="quarter" idx="18"/>
          </p:nvPr>
        </p:nvSpPr>
        <p:spPr>
          <a:xfrm>
            <a:off x="7303653" y="3671241"/>
            <a:ext cx="2116137" cy="1995487"/>
          </a:xfrm>
        </p:spPr>
        <p:txBody>
          <a:bodyPr/>
          <a:lstStyle>
            <a:lvl1pPr marL="0" indent="0">
              <a:buNone/>
              <a:defRPr>
                <a:latin typeface="Aptos Display" panose="020B0004020202020204" pitchFamily="34" charset="0"/>
              </a:defRPr>
            </a:lvl1pPr>
          </a:lstStyle>
          <a:p>
            <a:endParaRPr lang="en-AU" dirty="0"/>
          </a:p>
        </p:txBody>
      </p:sp>
      <p:sp>
        <p:nvSpPr>
          <p:cNvPr id="14" name="Picture Placeholder 4">
            <a:extLst>
              <a:ext uri="{FF2B5EF4-FFF2-40B4-BE49-F238E27FC236}">
                <a16:creationId xmlns:a16="http://schemas.microsoft.com/office/drawing/2014/main" id="{61D34D11-B477-8A5A-DBFD-FD8D87599802}"/>
              </a:ext>
            </a:extLst>
          </p:cNvPr>
          <p:cNvSpPr>
            <a:spLocks noGrp="1"/>
          </p:cNvSpPr>
          <p:nvPr>
            <p:ph type="pic" sz="quarter" idx="19"/>
          </p:nvPr>
        </p:nvSpPr>
        <p:spPr>
          <a:xfrm>
            <a:off x="9572190" y="3671240"/>
            <a:ext cx="2116137" cy="1995487"/>
          </a:xfrm>
        </p:spPr>
        <p:txBody>
          <a:bodyPr/>
          <a:lstStyle>
            <a:lvl1pPr marL="0" indent="0">
              <a:buNone/>
              <a:defRPr>
                <a:latin typeface="Aptos Display" panose="020B0004020202020204" pitchFamily="34" charset="0"/>
              </a:defRPr>
            </a:lvl1pPr>
          </a:lstStyle>
          <a:p>
            <a:endParaRPr lang="en-AU" dirty="0"/>
          </a:p>
        </p:txBody>
      </p:sp>
      <p:sp>
        <p:nvSpPr>
          <p:cNvPr id="16" name="Text Placeholder 15">
            <a:extLst>
              <a:ext uri="{FF2B5EF4-FFF2-40B4-BE49-F238E27FC236}">
                <a16:creationId xmlns:a16="http://schemas.microsoft.com/office/drawing/2014/main" id="{A89D47BB-3D83-9062-A482-D890C9BA22E7}"/>
              </a:ext>
            </a:extLst>
          </p:cNvPr>
          <p:cNvSpPr>
            <a:spLocks noGrp="1"/>
          </p:cNvSpPr>
          <p:nvPr>
            <p:ph type="body" sz="quarter" idx="20"/>
          </p:nvPr>
        </p:nvSpPr>
        <p:spPr>
          <a:xfrm>
            <a:off x="498475" y="3223058"/>
            <a:ext cx="2116138" cy="447675"/>
          </a:xfrm>
        </p:spPr>
        <p:txBody>
          <a:bodyPr>
            <a:normAutofit/>
          </a:bodyPr>
          <a:lstStyle>
            <a:lvl1pPr marL="0" indent="0">
              <a:buNone/>
              <a:defRPr sz="1000">
                <a:latin typeface="Aptos Display" panose="020B0004020202020204" pitchFamily="34" charset="0"/>
              </a:defRPr>
            </a:lvl1pPr>
          </a:lstStyle>
          <a:p>
            <a:pPr lvl="0"/>
            <a:endParaRPr lang="en-AU" dirty="0"/>
          </a:p>
        </p:txBody>
      </p:sp>
      <p:sp>
        <p:nvSpPr>
          <p:cNvPr id="17" name="Text Placeholder 15">
            <a:extLst>
              <a:ext uri="{FF2B5EF4-FFF2-40B4-BE49-F238E27FC236}">
                <a16:creationId xmlns:a16="http://schemas.microsoft.com/office/drawing/2014/main" id="{83854B88-7896-4ED7-D28E-3FBBC3725EC5}"/>
              </a:ext>
            </a:extLst>
          </p:cNvPr>
          <p:cNvSpPr>
            <a:spLocks noGrp="1"/>
          </p:cNvSpPr>
          <p:nvPr>
            <p:ph type="body" sz="quarter" idx="21"/>
          </p:nvPr>
        </p:nvSpPr>
        <p:spPr>
          <a:xfrm>
            <a:off x="2776465" y="3223057"/>
            <a:ext cx="2116138" cy="447675"/>
          </a:xfrm>
        </p:spPr>
        <p:txBody>
          <a:bodyPr>
            <a:normAutofit/>
          </a:bodyPr>
          <a:lstStyle>
            <a:lvl1pPr marL="0" indent="0">
              <a:buNone/>
              <a:defRPr sz="1000">
                <a:latin typeface="Aptos Display" panose="020B0004020202020204" pitchFamily="34" charset="0"/>
              </a:defRPr>
            </a:lvl1pPr>
          </a:lstStyle>
          <a:p>
            <a:pPr lvl="0"/>
            <a:endParaRPr lang="en-AU" dirty="0"/>
          </a:p>
        </p:txBody>
      </p:sp>
      <p:sp>
        <p:nvSpPr>
          <p:cNvPr id="18" name="Text Placeholder 15">
            <a:extLst>
              <a:ext uri="{FF2B5EF4-FFF2-40B4-BE49-F238E27FC236}">
                <a16:creationId xmlns:a16="http://schemas.microsoft.com/office/drawing/2014/main" id="{4B083A0F-77CB-4E10-26E8-D8EF2CE57C7A}"/>
              </a:ext>
            </a:extLst>
          </p:cNvPr>
          <p:cNvSpPr>
            <a:spLocks noGrp="1"/>
          </p:cNvSpPr>
          <p:nvPr>
            <p:ph type="body" sz="quarter" idx="22"/>
          </p:nvPr>
        </p:nvSpPr>
        <p:spPr>
          <a:xfrm>
            <a:off x="5044568" y="3240010"/>
            <a:ext cx="2116138" cy="447675"/>
          </a:xfrm>
        </p:spPr>
        <p:txBody>
          <a:bodyPr>
            <a:normAutofit/>
          </a:bodyPr>
          <a:lstStyle>
            <a:lvl1pPr marL="0" indent="0">
              <a:buNone/>
              <a:defRPr sz="1000">
                <a:latin typeface="Aptos Display" panose="020B0004020202020204" pitchFamily="34" charset="0"/>
              </a:defRPr>
            </a:lvl1pPr>
          </a:lstStyle>
          <a:p>
            <a:pPr lvl="0"/>
            <a:endParaRPr lang="en-AU" dirty="0"/>
          </a:p>
        </p:txBody>
      </p:sp>
      <p:sp>
        <p:nvSpPr>
          <p:cNvPr id="19" name="Text Placeholder 15">
            <a:extLst>
              <a:ext uri="{FF2B5EF4-FFF2-40B4-BE49-F238E27FC236}">
                <a16:creationId xmlns:a16="http://schemas.microsoft.com/office/drawing/2014/main" id="{3321DB3F-F32D-3EC7-D609-84A39F639AEA}"/>
              </a:ext>
            </a:extLst>
          </p:cNvPr>
          <p:cNvSpPr>
            <a:spLocks noGrp="1"/>
          </p:cNvSpPr>
          <p:nvPr>
            <p:ph type="body" sz="quarter" idx="23"/>
          </p:nvPr>
        </p:nvSpPr>
        <p:spPr>
          <a:xfrm>
            <a:off x="7299397" y="3240009"/>
            <a:ext cx="2116138" cy="447675"/>
          </a:xfrm>
        </p:spPr>
        <p:txBody>
          <a:bodyPr>
            <a:normAutofit/>
          </a:bodyPr>
          <a:lstStyle>
            <a:lvl1pPr marL="0" indent="0">
              <a:buNone/>
              <a:defRPr sz="1000">
                <a:latin typeface="Aptos Display" panose="020B0004020202020204" pitchFamily="34" charset="0"/>
              </a:defRPr>
            </a:lvl1pPr>
          </a:lstStyle>
          <a:p>
            <a:pPr lvl="0"/>
            <a:endParaRPr lang="en-AU" dirty="0"/>
          </a:p>
        </p:txBody>
      </p:sp>
      <p:sp>
        <p:nvSpPr>
          <p:cNvPr id="20" name="Text Placeholder 15">
            <a:extLst>
              <a:ext uri="{FF2B5EF4-FFF2-40B4-BE49-F238E27FC236}">
                <a16:creationId xmlns:a16="http://schemas.microsoft.com/office/drawing/2014/main" id="{76CC359A-6588-A724-A4AE-69CF700EB477}"/>
              </a:ext>
            </a:extLst>
          </p:cNvPr>
          <p:cNvSpPr>
            <a:spLocks noGrp="1"/>
          </p:cNvSpPr>
          <p:nvPr>
            <p:ph type="body" sz="quarter" idx="24"/>
          </p:nvPr>
        </p:nvSpPr>
        <p:spPr>
          <a:xfrm>
            <a:off x="9572189" y="3240009"/>
            <a:ext cx="2116138" cy="447675"/>
          </a:xfrm>
        </p:spPr>
        <p:txBody>
          <a:bodyPr>
            <a:normAutofit/>
          </a:bodyPr>
          <a:lstStyle>
            <a:lvl1pPr marL="0" indent="0">
              <a:buNone/>
              <a:defRPr sz="1000">
                <a:latin typeface="Aptos Display" panose="020B0004020202020204" pitchFamily="34" charset="0"/>
              </a:defRPr>
            </a:lvl1pPr>
          </a:lstStyle>
          <a:p>
            <a:pPr lvl="0"/>
            <a:endParaRPr lang="en-AU" dirty="0"/>
          </a:p>
        </p:txBody>
      </p:sp>
      <p:sp>
        <p:nvSpPr>
          <p:cNvPr id="21" name="Text Placeholder 15">
            <a:extLst>
              <a:ext uri="{FF2B5EF4-FFF2-40B4-BE49-F238E27FC236}">
                <a16:creationId xmlns:a16="http://schemas.microsoft.com/office/drawing/2014/main" id="{D602C883-47B8-95E3-CF5D-DD02756369EE}"/>
              </a:ext>
            </a:extLst>
          </p:cNvPr>
          <p:cNvSpPr>
            <a:spLocks noGrp="1"/>
          </p:cNvSpPr>
          <p:nvPr>
            <p:ph type="body" sz="quarter" idx="25"/>
          </p:nvPr>
        </p:nvSpPr>
        <p:spPr>
          <a:xfrm>
            <a:off x="489022" y="5693990"/>
            <a:ext cx="2116138" cy="447675"/>
          </a:xfrm>
        </p:spPr>
        <p:txBody>
          <a:bodyPr>
            <a:normAutofit/>
          </a:bodyPr>
          <a:lstStyle>
            <a:lvl1pPr marL="0" indent="0">
              <a:buNone/>
              <a:defRPr sz="1000">
                <a:latin typeface="Aptos Display" panose="020B0004020202020204" pitchFamily="34" charset="0"/>
              </a:defRPr>
            </a:lvl1pPr>
          </a:lstStyle>
          <a:p>
            <a:pPr lvl="0"/>
            <a:endParaRPr lang="en-AU" dirty="0"/>
          </a:p>
        </p:txBody>
      </p:sp>
      <p:sp>
        <p:nvSpPr>
          <p:cNvPr id="22" name="Text Placeholder 15">
            <a:extLst>
              <a:ext uri="{FF2B5EF4-FFF2-40B4-BE49-F238E27FC236}">
                <a16:creationId xmlns:a16="http://schemas.microsoft.com/office/drawing/2014/main" id="{63112855-473F-7CB2-073B-A898FD99891C}"/>
              </a:ext>
            </a:extLst>
          </p:cNvPr>
          <p:cNvSpPr>
            <a:spLocks noGrp="1"/>
          </p:cNvSpPr>
          <p:nvPr>
            <p:ph type="body" sz="quarter" idx="26"/>
          </p:nvPr>
        </p:nvSpPr>
        <p:spPr>
          <a:xfrm>
            <a:off x="2767012" y="5693989"/>
            <a:ext cx="2116138" cy="447675"/>
          </a:xfrm>
        </p:spPr>
        <p:txBody>
          <a:bodyPr>
            <a:normAutofit/>
          </a:bodyPr>
          <a:lstStyle>
            <a:lvl1pPr marL="0" indent="0">
              <a:buNone/>
              <a:defRPr sz="1000">
                <a:latin typeface="Aptos Display" panose="020B0004020202020204" pitchFamily="34" charset="0"/>
              </a:defRPr>
            </a:lvl1pPr>
          </a:lstStyle>
          <a:p>
            <a:pPr lvl="0"/>
            <a:endParaRPr lang="en-AU" dirty="0"/>
          </a:p>
        </p:txBody>
      </p:sp>
      <p:sp>
        <p:nvSpPr>
          <p:cNvPr id="23" name="Text Placeholder 15">
            <a:extLst>
              <a:ext uri="{FF2B5EF4-FFF2-40B4-BE49-F238E27FC236}">
                <a16:creationId xmlns:a16="http://schemas.microsoft.com/office/drawing/2014/main" id="{0102C880-3FFC-ECA7-A400-EEC17C81D83E}"/>
              </a:ext>
            </a:extLst>
          </p:cNvPr>
          <p:cNvSpPr>
            <a:spLocks noGrp="1"/>
          </p:cNvSpPr>
          <p:nvPr>
            <p:ph type="body" sz="quarter" idx="27"/>
          </p:nvPr>
        </p:nvSpPr>
        <p:spPr>
          <a:xfrm>
            <a:off x="5035115" y="5710942"/>
            <a:ext cx="2116138" cy="447675"/>
          </a:xfrm>
        </p:spPr>
        <p:txBody>
          <a:bodyPr>
            <a:normAutofit/>
          </a:bodyPr>
          <a:lstStyle>
            <a:lvl1pPr marL="0" indent="0">
              <a:buNone/>
              <a:defRPr sz="1000">
                <a:latin typeface="Aptos Display" panose="020B0004020202020204" pitchFamily="34" charset="0"/>
              </a:defRPr>
            </a:lvl1pPr>
          </a:lstStyle>
          <a:p>
            <a:pPr lvl="0"/>
            <a:endParaRPr lang="en-AU" dirty="0"/>
          </a:p>
        </p:txBody>
      </p:sp>
      <p:sp>
        <p:nvSpPr>
          <p:cNvPr id="24" name="Text Placeholder 15">
            <a:extLst>
              <a:ext uri="{FF2B5EF4-FFF2-40B4-BE49-F238E27FC236}">
                <a16:creationId xmlns:a16="http://schemas.microsoft.com/office/drawing/2014/main" id="{FE8437DF-15A5-5CE2-7103-60975AE60235}"/>
              </a:ext>
            </a:extLst>
          </p:cNvPr>
          <p:cNvSpPr>
            <a:spLocks noGrp="1"/>
          </p:cNvSpPr>
          <p:nvPr>
            <p:ph type="body" sz="quarter" idx="28"/>
          </p:nvPr>
        </p:nvSpPr>
        <p:spPr>
          <a:xfrm>
            <a:off x="7289944" y="5710941"/>
            <a:ext cx="2116138" cy="447675"/>
          </a:xfrm>
        </p:spPr>
        <p:txBody>
          <a:bodyPr>
            <a:normAutofit/>
          </a:bodyPr>
          <a:lstStyle>
            <a:lvl1pPr marL="0" indent="0">
              <a:buNone/>
              <a:defRPr sz="1000">
                <a:latin typeface="Aptos Display" panose="020B0004020202020204" pitchFamily="34" charset="0"/>
              </a:defRPr>
            </a:lvl1pPr>
          </a:lstStyle>
          <a:p>
            <a:pPr lvl="0"/>
            <a:endParaRPr lang="en-AU" dirty="0"/>
          </a:p>
        </p:txBody>
      </p:sp>
      <p:sp>
        <p:nvSpPr>
          <p:cNvPr id="25" name="Text Placeholder 15">
            <a:extLst>
              <a:ext uri="{FF2B5EF4-FFF2-40B4-BE49-F238E27FC236}">
                <a16:creationId xmlns:a16="http://schemas.microsoft.com/office/drawing/2014/main" id="{B3199316-EE05-E8CB-F4E9-0985845FEFC9}"/>
              </a:ext>
            </a:extLst>
          </p:cNvPr>
          <p:cNvSpPr>
            <a:spLocks noGrp="1"/>
          </p:cNvSpPr>
          <p:nvPr>
            <p:ph type="body" sz="quarter" idx="29"/>
          </p:nvPr>
        </p:nvSpPr>
        <p:spPr>
          <a:xfrm>
            <a:off x="9562736" y="5710941"/>
            <a:ext cx="2116138" cy="447675"/>
          </a:xfrm>
        </p:spPr>
        <p:txBody>
          <a:bodyPr>
            <a:normAutofit/>
          </a:bodyPr>
          <a:lstStyle>
            <a:lvl1pPr marL="0" indent="0">
              <a:buNone/>
              <a:defRPr sz="1000">
                <a:latin typeface="Aptos Display" panose="020B0004020202020204" pitchFamily="34" charset="0"/>
              </a:defRPr>
            </a:lvl1pPr>
          </a:lstStyle>
          <a:p>
            <a:pPr lvl="0"/>
            <a:endParaRPr lang="en-AU" dirty="0"/>
          </a:p>
        </p:txBody>
      </p:sp>
    </p:spTree>
    <p:extLst>
      <p:ext uri="{BB962C8B-B14F-4D97-AF65-F5344CB8AC3E}">
        <p14:creationId xmlns:p14="http://schemas.microsoft.com/office/powerpoint/2010/main" val="1213755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 JTA - Key">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0821849-7DB7-FA4E-73A8-B9EE85683D13}"/>
              </a:ext>
            </a:extLst>
          </p:cNvPr>
          <p:cNvGraphicFramePr>
            <a:graphicFrameLocks noGrp="1"/>
          </p:cNvGraphicFramePr>
          <p:nvPr userDrawn="1">
            <p:extLst>
              <p:ext uri="{D42A27DB-BD31-4B8C-83A1-F6EECF244321}">
                <p14:modId xmlns:p14="http://schemas.microsoft.com/office/powerpoint/2010/main" val="2663447286"/>
              </p:ext>
            </p:extLst>
          </p:nvPr>
        </p:nvGraphicFramePr>
        <p:xfrm>
          <a:off x="838201" y="1247462"/>
          <a:ext cx="10515599" cy="1440000"/>
        </p:xfrm>
        <a:graphic>
          <a:graphicData uri="http://schemas.openxmlformats.org/drawingml/2006/table">
            <a:tbl>
              <a:tblPr firstRow="1" bandRow="1">
                <a:tableStyleId>{5C22544A-7EE6-4342-B048-85BDC9FD1C3A}</a:tableStyleId>
              </a:tblPr>
              <a:tblGrid>
                <a:gridCol w="613358">
                  <a:extLst>
                    <a:ext uri="{9D8B030D-6E8A-4147-A177-3AD203B41FA5}">
                      <a16:colId xmlns:a16="http://schemas.microsoft.com/office/drawing/2014/main" val="3100774766"/>
                    </a:ext>
                  </a:extLst>
                </a:gridCol>
                <a:gridCol w="1258837">
                  <a:extLst>
                    <a:ext uri="{9D8B030D-6E8A-4147-A177-3AD203B41FA5}">
                      <a16:colId xmlns:a16="http://schemas.microsoft.com/office/drawing/2014/main" val="2541382255"/>
                    </a:ext>
                  </a:extLst>
                </a:gridCol>
                <a:gridCol w="8643404">
                  <a:extLst>
                    <a:ext uri="{9D8B030D-6E8A-4147-A177-3AD203B41FA5}">
                      <a16:colId xmlns:a16="http://schemas.microsoft.com/office/drawing/2014/main" val="2966900169"/>
                    </a:ext>
                  </a:extLst>
                </a:gridCol>
              </a:tblGrid>
              <a:tr h="360000">
                <a:tc gridSpan="3">
                  <a:txBody>
                    <a:bodyPr/>
                    <a:lstStyle/>
                    <a:p>
                      <a:pPr algn="l"/>
                      <a:r>
                        <a:rPr lang="en-US" sz="1400" b="0" i="0" dirty="0">
                          <a:latin typeface="Aptos Display" panose="020B0004020202020204" pitchFamily="34" charset="0"/>
                          <a:cs typeface="DIN Pro Regular" panose="020B0504020101020102" pitchFamily="34" charset="0"/>
                        </a:rPr>
                        <a:t>Job Task Analysis Frequency Key</a:t>
                      </a:r>
                      <a:endParaRPr lang="en-US" sz="1400" b="0" i="0" dirty="0">
                        <a:latin typeface="Aptos Display" panose="020B0004020202020204" pitchFamily="34" charset="0"/>
                      </a:endParaRPr>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3408B"/>
                    </a:solidFill>
                  </a:tcPr>
                </a:tc>
                <a:tc hMerge="1">
                  <a:txBody>
                    <a:bodyPr/>
                    <a:lstStyle/>
                    <a:p>
                      <a:pPr algn="ctr"/>
                      <a:r>
                        <a:rPr lang="en-US" sz="1400" b="0" i="0" dirty="0">
                          <a:latin typeface="News Gothic MT" panose="020B0503020103020203" pitchFamily="34" charset="0"/>
                          <a:cs typeface="DIN Pro Regular" panose="020B0504020101020102" pitchFamily="34" charset="0"/>
                        </a:rPr>
                        <a:t>Frequency</a:t>
                      </a:r>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4A8C0"/>
                    </a:solidFill>
                  </a:tcPr>
                </a:tc>
                <a:tc hMerge="1">
                  <a:txBody>
                    <a:bodyPr/>
                    <a:lstStyle/>
                    <a:p>
                      <a:pPr algn="ctr"/>
                      <a:r>
                        <a:rPr lang="en-US" sz="1400" b="0" i="0" dirty="0">
                          <a:latin typeface="News Gothic MT" panose="020B0503020103020203" pitchFamily="34" charset="0"/>
                          <a:cs typeface="DIN Pro Regular" panose="020B0504020101020102" pitchFamily="34" charset="0"/>
                        </a:rPr>
                        <a:t>Comments</a:t>
                      </a:r>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4A8C0"/>
                    </a:solidFill>
                  </a:tcPr>
                </a:tc>
                <a:extLst>
                  <a:ext uri="{0D108BD9-81ED-4DB2-BD59-A6C34878D82A}">
                    <a16:rowId xmlns:a16="http://schemas.microsoft.com/office/drawing/2014/main" val="3012557252"/>
                  </a:ext>
                </a:extLst>
              </a:tr>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cs typeface="DIN Pro Regular" panose="020B0504020101020102" pitchFamily="34" charset="0"/>
                        </a:rPr>
                        <a:t>I</a:t>
                      </a:r>
                    </a:p>
                  </a:txBody>
                  <a:tcPr anchor="ctr">
                    <a:lnT w="38100" cap="flat" cmpd="sng" algn="ctr">
                      <a:no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cs typeface="DIN Pro Regular" panose="020B0504020101020102" pitchFamily="34" charset="0"/>
                        </a:rPr>
                        <a:t>= Infrequent</a:t>
                      </a:r>
                    </a:p>
                  </a:txBody>
                  <a:tcPr anchor="ctr">
                    <a:lnT w="38100" cap="flat" cmpd="sng" algn="ctr">
                      <a:no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algn="l"/>
                      <a:r>
                        <a:rPr lang="en-US" sz="1000" dirty="0">
                          <a:latin typeface="Aptos Display" panose="020B0004020202020204" pitchFamily="34" charset="0"/>
                        </a:rPr>
                        <a:t>Intermittent activity exists for a short time or less than 20% of the time when performing the job </a:t>
                      </a:r>
                      <a:endParaRPr lang="en-US" sz="1000" b="0" i="0" dirty="0">
                        <a:solidFill>
                          <a:schemeClr val="tx1"/>
                        </a:solidFill>
                        <a:latin typeface="Aptos Display" panose="020B0004020202020204" pitchFamily="34" charset="0"/>
                        <a:cs typeface="DIN Pro Regular" panose="020B0504020101020102" pitchFamily="34" charset="0"/>
                      </a:endParaRPr>
                    </a:p>
                  </a:txBody>
                  <a:tcPr anchor="ctr">
                    <a:lnT w="38100" cap="flat" cmpd="sng" algn="ctr">
                      <a:no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50061421"/>
                  </a:ext>
                </a:extLst>
              </a:tr>
              <a:tr h="360000">
                <a:tc>
                  <a:txBody>
                    <a:bodyPr/>
                    <a:lstStyle/>
                    <a:p>
                      <a:r>
                        <a:rPr lang="en-US" sz="1000" b="0" i="0" dirty="0">
                          <a:solidFill>
                            <a:schemeClr val="tx1"/>
                          </a:solidFill>
                          <a:latin typeface="Aptos Display" panose="020B0004020202020204" pitchFamily="34" charset="0"/>
                          <a:cs typeface="DIN Pro Regular" panose="020B0504020101020102" pitchFamily="34" charset="0"/>
                        </a:rPr>
                        <a:t>F</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latin typeface="Aptos Display" panose="020B0004020202020204" pitchFamily="34" charset="0"/>
                        </a:rPr>
                        <a:t>= Frequent</a:t>
                      </a:r>
                      <a:endParaRPr lang="en-US" sz="1000" b="0" i="0" dirty="0">
                        <a:solidFill>
                          <a:schemeClr val="tx1"/>
                        </a:solidFill>
                        <a:latin typeface="Aptos Display" panose="020B0004020202020204"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ptos Display" panose="020B0004020202020204" pitchFamily="34" charset="0"/>
                        </a:rPr>
                        <a:t>Activity exists between 20% and 60% of the time when performing the job</a:t>
                      </a:r>
                      <a:endParaRPr lang="en-US" sz="1000" b="0" i="0" dirty="0">
                        <a:solidFill>
                          <a:schemeClr val="tx1"/>
                        </a:solidFill>
                        <a:latin typeface="Aptos Display" panose="020B0004020202020204"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63981974"/>
                  </a:ext>
                </a:extLst>
              </a:tr>
              <a:tr h="360000">
                <a:tc>
                  <a:txBody>
                    <a:bodyPr/>
                    <a:lstStyle/>
                    <a:p>
                      <a:r>
                        <a:rPr lang="en-US" sz="1000" b="0" i="0" dirty="0">
                          <a:solidFill>
                            <a:schemeClr val="tx1"/>
                          </a:solidFill>
                          <a:latin typeface="Aptos Display" panose="020B0004020202020204" pitchFamily="34" charset="0"/>
                          <a:cs typeface="DIN Pro Regular" panose="020B0504020101020102" pitchFamily="34" charset="0"/>
                        </a:rPr>
                        <a:t>C</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latin typeface="Aptos Display" panose="020B0004020202020204" pitchFamily="34" charset="0"/>
                        </a:rPr>
                        <a:t>= Constant </a:t>
                      </a:r>
                      <a:endParaRPr lang="en-US" sz="1000" b="0" i="0" dirty="0">
                        <a:solidFill>
                          <a:schemeClr val="tx1"/>
                        </a:solidFill>
                        <a:latin typeface="Aptos Display" panose="020B0004020202020204"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ptos Display" panose="020B0004020202020204" pitchFamily="34" charset="0"/>
                        </a:rPr>
                        <a:t>Activity exists for more than 60% or the time when performing the job</a:t>
                      </a:r>
                      <a:endParaRPr lang="en-US" sz="1000" b="0" i="0" dirty="0">
                        <a:solidFill>
                          <a:schemeClr val="tx1"/>
                        </a:solidFill>
                        <a:latin typeface="Aptos Display" panose="020B0004020202020204"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68700929"/>
                  </a:ext>
                </a:extLst>
              </a:tr>
            </a:tbl>
          </a:graphicData>
        </a:graphic>
      </p:graphicFrame>
      <p:graphicFrame>
        <p:nvGraphicFramePr>
          <p:cNvPr id="4" name="Table 3">
            <a:extLst>
              <a:ext uri="{FF2B5EF4-FFF2-40B4-BE49-F238E27FC236}">
                <a16:creationId xmlns:a16="http://schemas.microsoft.com/office/drawing/2014/main" id="{FA5D29F0-F16B-7DE9-CB56-374BDAB6A7C4}"/>
              </a:ext>
            </a:extLst>
          </p:cNvPr>
          <p:cNvGraphicFramePr>
            <a:graphicFrameLocks noGrp="1"/>
          </p:cNvGraphicFramePr>
          <p:nvPr userDrawn="1">
            <p:extLst>
              <p:ext uri="{D42A27DB-BD31-4B8C-83A1-F6EECF244321}">
                <p14:modId xmlns:p14="http://schemas.microsoft.com/office/powerpoint/2010/main" val="4026762682"/>
              </p:ext>
            </p:extLst>
          </p:nvPr>
        </p:nvGraphicFramePr>
        <p:xfrm>
          <a:off x="838200" y="3008471"/>
          <a:ext cx="10515599" cy="2590800"/>
        </p:xfrm>
        <a:graphic>
          <a:graphicData uri="http://schemas.openxmlformats.org/drawingml/2006/table">
            <a:tbl>
              <a:tblPr firstRow="1" bandRow="1">
                <a:tableStyleId>{5C22544A-7EE6-4342-B048-85BDC9FD1C3A}</a:tableStyleId>
              </a:tblPr>
              <a:tblGrid>
                <a:gridCol w="1872195">
                  <a:extLst>
                    <a:ext uri="{9D8B030D-6E8A-4147-A177-3AD203B41FA5}">
                      <a16:colId xmlns:a16="http://schemas.microsoft.com/office/drawing/2014/main" val="3100774766"/>
                    </a:ext>
                  </a:extLst>
                </a:gridCol>
                <a:gridCol w="8643404">
                  <a:extLst>
                    <a:ext uri="{9D8B030D-6E8A-4147-A177-3AD203B41FA5}">
                      <a16:colId xmlns:a16="http://schemas.microsoft.com/office/drawing/2014/main" val="2966900169"/>
                    </a:ext>
                  </a:extLst>
                </a:gridCol>
              </a:tblGrid>
              <a:tr h="0">
                <a:tc gridSpan="2">
                  <a:txBody>
                    <a:bodyPr/>
                    <a:lstStyle/>
                    <a:p>
                      <a:pPr algn="l"/>
                      <a:r>
                        <a:rPr lang="en-US" sz="1400" b="0" i="0" dirty="0">
                          <a:latin typeface="Aptos Display" panose="020B0004020202020204" pitchFamily="34" charset="0"/>
                          <a:cs typeface="DIN Pro Regular" panose="020B0504020101020102" pitchFamily="34" charset="0"/>
                        </a:rPr>
                        <a:t>Job Task Analysis Demands Classification</a:t>
                      </a:r>
                      <a:endParaRPr lang="en-US" sz="1400" b="0" i="0" dirty="0">
                        <a:latin typeface="Aptos Display" panose="020B0004020202020204" pitchFamily="34" charset="0"/>
                      </a:endParaRPr>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3408B"/>
                    </a:solidFill>
                  </a:tcPr>
                </a:tc>
                <a:tc hMerge="1">
                  <a:txBody>
                    <a:bodyPr/>
                    <a:lstStyle/>
                    <a:p>
                      <a:pPr algn="ctr"/>
                      <a:r>
                        <a:rPr lang="en-US" sz="1400" b="0" i="0" dirty="0">
                          <a:latin typeface="News Gothic MT" panose="020B0503020103020203" pitchFamily="34" charset="0"/>
                          <a:cs typeface="DIN Pro Regular" panose="020B0504020101020102" pitchFamily="34" charset="0"/>
                        </a:rPr>
                        <a:t>Comments</a:t>
                      </a:r>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4A8C0"/>
                    </a:solidFill>
                  </a:tcPr>
                </a:tc>
                <a:extLst>
                  <a:ext uri="{0D108BD9-81ED-4DB2-BD59-A6C34878D82A}">
                    <a16:rowId xmlns:a16="http://schemas.microsoft.com/office/drawing/2014/main" val="3012557252"/>
                  </a:ext>
                </a:extLst>
              </a:tr>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cs typeface="DIN Pro Regular" panose="020B0504020101020102" pitchFamily="34" charset="0"/>
                        </a:rPr>
                        <a:t>Sedentary</a:t>
                      </a:r>
                      <a:endParaRPr lang="en-US" sz="1000" b="0" i="0" dirty="0">
                        <a:solidFill>
                          <a:schemeClr val="tx1"/>
                        </a:solidFill>
                        <a:latin typeface="Aptos Display" panose="020B0004020202020204" pitchFamily="34" charset="0"/>
                      </a:endParaRPr>
                    </a:p>
                  </a:txBody>
                  <a:tcPr anchor="ctr">
                    <a:lnT w="38100" cap="flat" cmpd="sng" algn="ctr">
                      <a:no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algn="just"/>
                      <a:r>
                        <a:rPr lang="en-US" sz="1000" dirty="0">
                          <a:latin typeface="Aptos Display" panose="020B0004020202020204" pitchFamily="34" charset="0"/>
                        </a:rPr>
                        <a:t>Exerting up to 4.5kg of force occasionally or a negligible amount of force frequently to lift carry, push, pull or otherwise move objects, including the human body. Sedentary work involves sitting most of the time but may involve walking or standing for brief periods of time. </a:t>
                      </a:r>
                      <a:endParaRPr lang="en-US" sz="1000" b="0" i="0" dirty="0">
                        <a:solidFill>
                          <a:schemeClr val="tx1"/>
                        </a:solidFill>
                        <a:latin typeface="Aptos Display" panose="020B0004020202020204" pitchFamily="34" charset="0"/>
                        <a:cs typeface="DIN Pro Regular" panose="020B0504020101020102" pitchFamily="34" charset="0"/>
                      </a:endParaRPr>
                    </a:p>
                  </a:txBody>
                  <a:tcPr anchor="ctr">
                    <a:lnT w="38100" cap="flat" cmpd="sng" algn="ctr">
                      <a:no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50061421"/>
                  </a:ext>
                </a:extLst>
              </a:tr>
              <a:tr h="360000">
                <a:tc>
                  <a:txBody>
                    <a:bodyPr/>
                    <a:lstStyle/>
                    <a:p>
                      <a:r>
                        <a:rPr lang="en-US" sz="1000" b="0" i="0" dirty="0">
                          <a:solidFill>
                            <a:schemeClr val="tx1"/>
                          </a:solidFill>
                          <a:latin typeface="Aptos Display" panose="020B0004020202020204" pitchFamily="34" charset="0"/>
                          <a:cs typeface="DIN Pro Regular" panose="020B0504020101020102" pitchFamily="34" charset="0"/>
                        </a:rPr>
                        <a:t>Light work</a:t>
                      </a:r>
                      <a:endParaRPr lang="en-US" sz="1000" b="0" i="0" dirty="0">
                        <a:solidFill>
                          <a:schemeClr val="tx1"/>
                        </a:solidFill>
                        <a:latin typeface="Aptos Display" panose="020B0004020202020204"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a:latin typeface="Aptos Display" panose="020B0004020202020204" pitchFamily="34" charset="0"/>
                        </a:rPr>
                        <a:t>Exerting up to 9kgs or force occasionally, or up to 4.5kgs of force frequently, or a negligible amount of force constantly to move objects. Physical demand requirements are in excess of those for Sedentary Work. Even though the weight lifted may only be negligible amount, a job should be rated as light work when it requires walking or standing to a significant degree, it requires sitting most of the time but entails pushing or arm or leg controls or when it requires working at a production rate pace entailing the constant pushing or pulling of materials even though the weight of those material is negligible.</a:t>
                      </a:r>
                      <a:endParaRPr lang="en-US" sz="1000" b="0" i="0" dirty="0">
                        <a:solidFill>
                          <a:schemeClr val="tx1"/>
                        </a:solidFill>
                        <a:latin typeface="Aptos Display" panose="020B0004020202020204"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63981974"/>
                  </a:ext>
                </a:extLst>
              </a:tr>
              <a:tr h="360000">
                <a:tc>
                  <a:txBody>
                    <a:bodyPr/>
                    <a:lstStyle/>
                    <a:p>
                      <a:r>
                        <a:rPr lang="en-US" sz="1000" b="0" i="0" dirty="0">
                          <a:solidFill>
                            <a:schemeClr val="tx1"/>
                          </a:solidFill>
                          <a:latin typeface="Aptos Display" panose="020B0004020202020204" pitchFamily="34" charset="0"/>
                        </a:rPr>
                        <a:t>Medium work</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a:latin typeface="Aptos Display" panose="020B0004020202020204" pitchFamily="34" charset="0"/>
                        </a:rPr>
                        <a:t>Exerting 9kgs to 23kgs or force occasionally, or 4.5kgs – 11kgs or force frequently, or greater than negligible up to 4.5kgs or force constantly to move objects. Physical demands requirements are in excess of those for Light Work.</a:t>
                      </a:r>
                      <a:endParaRPr lang="en-US" sz="1000" b="0" i="0" dirty="0">
                        <a:solidFill>
                          <a:schemeClr val="tx1"/>
                        </a:solidFill>
                        <a:latin typeface="Aptos Display" panose="020B0004020202020204"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68700929"/>
                  </a:ext>
                </a:extLst>
              </a:tr>
              <a:tr h="360000">
                <a:tc>
                  <a:txBody>
                    <a:bodyPr/>
                    <a:lstStyle/>
                    <a:p>
                      <a:r>
                        <a:rPr lang="en-US" sz="1000" b="0" i="0" dirty="0">
                          <a:solidFill>
                            <a:schemeClr val="tx1"/>
                          </a:solidFill>
                          <a:latin typeface="Aptos Display" panose="020B0004020202020204" pitchFamily="34" charset="0"/>
                        </a:rPr>
                        <a:t>Heavy work</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cs typeface="DIN Pro Regular" panose="020B0504020101020102" pitchFamily="34" charset="0"/>
                        </a:rPr>
                        <a:t>Exerting 23kgs to 45kgs or force occasionally, or 11kgs – 23kgs of force frequently, or 4.5kgs to 9kgs of force constantly to move objects. Physical demands requirements are in excess of those for Medium Work.</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91270235"/>
                  </a:ext>
                </a:extLst>
              </a:tr>
              <a:tr h="360000">
                <a:tc>
                  <a:txBody>
                    <a:bodyPr/>
                    <a:lstStyle/>
                    <a:p>
                      <a:r>
                        <a:rPr lang="en-US" sz="1000" b="0" i="0" dirty="0">
                          <a:solidFill>
                            <a:schemeClr val="tx1"/>
                          </a:solidFill>
                          <a:latin typeface="Aptos Display" panose="020B0004020202020204" pitchFamily="34" charset="0"/>
                        </a:rPr>
                        <a:t>Very Heavy Work</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cs typeface="DIN Pro Regular" panose="020B0504020101020102" pitchFamily="34" charset="0"/>
                        </a:rPr>
                        <a:t>Exerting in excess of 45kgs of force occasionally, or in excess of 23kgs of force frequently, or in excess of 9kgs of force constantly to move objects. Physical demand requirements are in excess of those for Heavy Work.</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3604944"/>
                  </a:ext>
                </a:extLst>
              </a:tr>
            </a:tbl>
          </a:graphicData>
        </a:graphic>
      </p:graphicFrame>
      <p:sp>
        <p:nvSpPr>
          <p:cNvPr id="5" name="TextBox 4">
            <a:extLst>
              <a:ext uri="{FF2B5EF4-FFF2-40B4-BE49-F238E27FC236}">
                <a16:creationId xmlns:a16="http://schemas.microsoft.com/office/drawing/2014/main" id="{074F8369-BC19-ABC2-0E0D-C62D9A2B5E22}"/>
              </a:ext>
            </a:extLst>
          </p:cNvPr>
          <p:cNvSpPr txBox="1"/>
          <p:nvPr userDrawn="1"/>
        </p:nvSpPr>
        <p:spPr>
          <a:xfrm>
            <a:off x="800099" y="444753"/>
            <a:ext cx="6095316" cy="646331"/>
          </a:xfrm>
          <a:prstGeom prst="rect">
            <a:avLst/>
          </a:prstGeom>
          <a:noFill/>
        </p:spPr>
        <p:txBody>
          <a:bodyPr wrap="square">
            <a:spAutoFit/>
          </a:bodyPr>
          <a:lstStyle/>
          <a:p>
            <a:r>
              <a:rPr lang="en-US" sz="3600" b="0">
                <a:solidFill>
                  <a:srgbClr val="23408B"/>
                </a:solidFill>
                <a:latin typeface="Univia Pro Book" panose="00000500000000000000" charset="0"/>
              </a:rPr>
              <a:t>Key</a:t>
            </a:r>
            <a:endParaRPr lang="en-AU" sz="3600" b="0" dirty="0">
              <a:solidFill>
                <a:srgbClr val="23408B"/>
              </a:solidFill>
              <a:latin typeface="Univia Pro Book" panose="00000500000000000000" charset="0"/>
            </a:endParaRPr>
          </a:p>
        </p:txBody>
      </p:sp>
    </p:spTree>
    <p:extLst>
      <p:ext uri="{BB962C8B-B14F-4D97-AF65-F5344CB8AC3E}">
        <p14:creationId xmlns:p14="http://schemas.microsoft.com/office/powerpoint/2010/main" val="1962117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2C4298-1346-1F07-CAB7-6DB3EF93E6E5}"/>
              </a:ext>
            </a:extLst>
          </p:cNvPr>
          <p:cNvSpPr txBox="1"/>
          <p:nvPr userDrawn="1"/>
        </p:nvSpPr>
        <p:spPr>
          <a:xfrm>
            <a:off x="838200" y="2034988"/>
            <a:ext cx="10515600" cy="1200329"/>
          </a:xfrm>
          <a:prstGeom prst="rect">
            <a:avLst/>
          </a:prstGeom>
          <a:noFill/>
        </p:spPr>
        <p:txBody>
          <a:bodyPr wrap="square" rtlCol="0">
            <a:spAutoFit/>
          </a:bodyPr>
          <a:lstStyle/>
          <a:p>
            <a:r>
              <a:rPr lang="en-US" dirty="0">
                <a:latin typeface="Aptos Display" panose="020B0004020202020204" pitchFamily="34" charset="0"/>
              </a:rPr>
              <a:t>The Suitable Duties Manual identifies suitable duties available to those who have sustained a workplace injury and further summarises the physical demands of those duties. </a:t>
            </a:r>
          </a:p>
          <a:p>
            <a:endParaRPr lang="en-US" dirty="0">
              <a:latin typeface="Aptos Display" panose="020B0004020202020204" pitchFamily="34" charset="0"/>
            </a:endParaRPr>
          </a:p>
          <a:p>
            <a:r>
              <a:rPr lang="en-US" dirty="0">
                <a:latin typeface="Aptos Display" panose="020B0004020202020204" pitchFamily="34" charset="0"/>
              </a:rPr>
              <a:t>The suitable duties manual is designed to support developing appropriate and detailed Return to Work Plans.</a:t>
            </a:r>
            <a:endParaRPr lang="en-AU" dirty="0">
              <a:latin typeface="Aptos Display" panose="020B0004020202020204" pitchFamily="34" charset="0"/>
            </a:endParaRPr>
          </a:p>
        </p:txBody>
      </p:sp>
      <p:sp>
        <p:nvSpPr>
          <p:cNvPr id="5" name="TextBox 4">
            <a:extLst>
              <a:ext uri="{FF2B5EF4-FFF2-40B4-BE49-F238E27FC236}">
                <a16:creationId xmlns:a16="http://schemas.microsoft.com/office/drawing/2014/main" id="{9504318E-23FE-D0FB-C57C-E61AF9E52FC0}"/>
              </a:ext>
            </a:extLst>
          </p:cNvPr>
          <p:cNvSpPr txBox="1"/>
          <p:nvPr userDrawn="1"/>
        </p:nvSpPr>
        <p:spPr>
          <a:xfrm>
            <a:off x="923365" y="932329"/>
            <a:ext cx="9995647" cy="707886"/>
          </a:xfrm>
          <a:prstGeom prst="rect">
            <a:avLst/>
          </a:prstGeom>
          <a:noFill/>
        </p:spPr>
        <p:txBody>
          <a:bodyPr wrap="square" rtlCol="0">
            <a:spAutoFit/>
          </a:bodyPr>
          <a:lstStyle/>
          <a:p>
            <a:r>
              <a:rPr lang="en-US" sz="4000" dirty="0">
                <a:solidFill>
                  <a:srgbClr val="23408B"/>
                </a:solidFill>
              </a:rPr>
              <a:t>Suitable Duties Manual</a:t>
            </a:r>
            <a:endParaRPr lang="en-AU" sz="4000" dirty="0">
              <a:solidFill>
                <a:srgbClr val="23408B"/>
              </a:solidFill>
            </a:endParaRPr>
          </a:p>
        </p:txBody>
      </p:sp>
    </p:spTree>
    <p:extLst>
      <p:ext uri="{BB962C8B-B14F-4D97-AF65-F5344CB8AC3E}">
        <p14:creationId xmlns:p14="http://schemas.microsoft.com/office/powerpoint/2010/main" val="1743239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2C4298-1346-1F07-CAB7-6DB3EF93E6E5}"/>
              </a:ext>
            </a:extLst>
          </p:cNvPr>
          <p:cNvSpPr txBox="1"/>
          <p:nvPr userDrawn="1"/>
        </p:nvSpPr>
        <p:spPr>
          <a:xfrm>
            <a:off x="838200" y="2034988"/>
            <a:ext cx="10515600" cy="1200329"/>
          </a:xfrm>
          <a:prstGeom prst="rect">
            <a:avLst/>
          </a:prstGeom>
          <a:noFill/>
        </p:spPr>
        <p:txBody>
          <a:bodyPr wrap="square" rtlCol="0">
            <a:spAutoFit/>
          </a:bodyPr>
          <a:lstStyle/>
          <a:p>
            <a:r>
              <a:rPr lang="en-US" dirty="0">
                <a:latin typeface="Aptos Display" panose="020B0004020202020204" pitchFamily="34" charset="0"/>
              </a:rPr>
              <a:t>The Suitable Duties Dictionary identifies suitable duties available to those who have sustained a workplace injury and further summarises the physical demands of those duties. </a:t>
            </a:r>
          </a:p>
          <a:p>
            <a:endParaRPr lang="en-US" dirty="0">
              <a:latin typeface="Aptos Display" panose="020B0004020202020204" pitchFamily="34" charset="0"/>
            </a:endParaRPr>
          </a:p>
          <a:p>
            <a:r>
              <a:rPr lang="en-US" dirty="0">
                <a:latin typeface="Aptos Display" panose="020B0004020202020204" pitchFamily="34" charset="0"/>
              </a:rPr>
              <a:t>The suitable duties manual is designed to support developing appropriate and detailed Return to Work Plans.</a:t>
            </a:r>
            <a:endParaRPr lang="en-AU" dirty="0">
              <a:latin typeface="Aptos Display" panose="020B0004020202020204" pitchFamily="34" charset="0"/>
            </a:endParaRPr>
          </a:p>
        </p:txBody>
      </p:sp>
      <p:sp>
        <p:nvSpPr>
          <p:cNvPr id="5" name="TextBox 4">
            <a:extLst>
              <a:ext uri="{FF2B5EF4-FFF2-40B4-BE49-F238E27FC236}">
                <a16:creationId xmlns:a16="http://schemas.microsoft.com/office/drawing/2014/main" id="{9504318E-23FE-D0FB-C57C-E61AF9E52FC0}"/>
              </a:ext>
            </a:extLst>
          </p:cNvPr>
          <p:cNvSpPr txBox="1"/>
          <p:nvPr userDrawn="1"/>
        </p:nvSpPr>
        <p:spPr>
          <a:xfrm>
            <a:off x="923365" y="932329"/>
            <a:ext cx="9995647" cy="707886"/>
          </a:xfrm>
          <a:prstGeom prst="rect">
            <a:avLst/>
          </a:prstGeom>
          <a:noFill/>
        </p:spPr>
        <p:txBody>
          <a:bodyPr wrap="square" rtlCol="0">
            <a:spAutoFit/>
          </a:bodyPr>
          <a:lstStyle/>
          <a:p>
            <a:r>
              <a:rPr lang="en-US" sz="4000" dirty="0">
                <a:solidFill>
                  <a:srgbClr val="23408B"/>
                </a:solidFill>
              </a:rPr>
              <a:t>Suitable Duties Dictionary</a:t>
            </a:r>
            <a:endParaRPr lang="en-AU" sz="4000" dirty="0">
              <a:solidFill>
                <a:srgbClr val="23408B"/>
              </a:solidFill>
            </a:endParaRPr>
          </a:p>
        </p:txBody>
      </p:sp>
    </p:spTree>
    <p:extLst>
      <p:ext uri="{BB962C8B-B14F-4D97-AF65-F5344CB8AC3E}">
        <p14:creationId xmlns:p14="http://schemas.microsoft.com/office/powerpoint/2010/main" val="190952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150DC3CD-BD5A-311E-9E88-177F895B6CDF}"/>
              </a:ext>
            </a:extLst>
          </p:cNvPr>
          <p:cNvGraphicFramePr>
            <a:graphicFrameLocks noGrp="1"/>
          </p:cNvGraphicFramePr>
          <p:nvPr userDrawn="1">
            <p:extLst>
              <p:ext uri="{D42A27DB-BD31-4B8C-83A1-F6EECF244321}">
                <p14:modId xmlns:p14="http://schemas.microsoft.com/office/powerpoint/2010/main" val="1650505846"/>
              </p:ext>
            </p:extLst>
          </p:nvPr>
        </p:nvGraphicFramePr>
        <p:xfrm>
          <a:off x="441244" y="379063"/>
          <a:ext cx="11266663" cy="2778634"/>
        </p:xfrm>
        <a:graphic>
          <a:graphicData uri="http://schemas.openxmlformats.org/drawingml/2006/table">
            <a:tbl>
              <a:tblPr firstCol="1" bandRow="1">
                <a:tableStyleId>{5C22544A-7EE6-4342-B048-85BDC9FD1C3A}</a:tableStyleId>
              </a:tblPr>
              <a:tblGrid>
                <a:gridCol w="3115201">
                  <a:extLst>
                    <a:ext uri="{9D8B030D-6E8A-4147-A177-3AD203B41FA5}">
                      <a16:colId xmlns:a16="http://schemas.microsoft.com/office/drawing/2014/main" val="2507919556"/>
                    </a:ext>
                  </a:extLst>
                </a:gridCol>
                <a:gridCol w="8151462">
                  <a:extLst>
                    <a:ext uri="{9D8B030D-6E8A-4147-A177-3AD203B41FA5}">
                      <a16:colId xmlns:a16="http://schemas.microsoft.com/office/drawing/2014/main" val="3144847521"/>
                    </a:ext>
                  </a:extLst>
                </a:gridCol>
              </a:tblGrid>
              <a:tr h="275034">
                <a:tc>
                  <a:txBody>
                    <a:bodyPr/>
                    <a:lstStyle/>
                    <a:p>
                      <a:pPr algn="l">
                        <a:lnSpc>
                          <a:spcPct val="107000"/>
                        </a:lnSpc>
                        <a:spcAft>
                          <a:spcPts val="800"/>
                        </a:spcAft>
                      </a:pPr>
                      <a:r>
                        <a:rPr lang="en-US" sz="1000" dirty="0">
                          <a:effectLst/>
                          <a:latin typeface="Aptos Display" panose="020B0004020202020204" pitchFamily="34" charset="0"/>
                          <a:ea typeface="Calibri" panose="020F0502020204030204" pitchFamily="34" charset="0"/>
                          <a:cs typeface="Times New Roman" panose="02020603050405020304" pitchFamily="18" charset="0"/>
                        </a:rPr>
                        <a:t>Department</a:t>
                      </a:r>
                      <a:endParaRPr lang="en-AU" sz="1000" dirty="0">
                        <a:effectLst/>
                        <a:latin typeface="Aptos Display"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23408B"/>
                    </a:solidFill>
                  </a:tcPr>
                </a:tc>
                <a:tc>
                  <a:txBody>
                    <a:bodyPr/>
                    <a:lstStyle/>
                    <a:p>
                      <a:pPr algn="ctr">
                        <a:lnSpc>
                          <a:spcPct val="107000"/>
                        </a:lnSpc>
                        <a:spcAft>
                          <a:spcPts val="800"/>
                        </a:spcAft>
                      </a:pPr>
                      <a:endParaRPr lang="en-AU" sz="1000" b="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24A8C0">
                        <a:alpha val="5098"/>
                      </a:srgbClr>
                    </a:solidFill>
                  </a:tcPr>
                </a:tc>
                <a:extLst>
                  <a:ext uri="{0D108BD9-81ED-4DB2-BD59-A6C34878D82A}">
                    <a16:rowId xmlns:a16="http://schemas.microsoft.com/office/drawing/2014/main" val="716281241"/>
                  </a:ext>
                </a:extLst>
              </a:tr>
              <a:tr h="197223">
                <a:tc>
                  <a:txBody>
                    <a:bodyPr/>
                    <a:lstStyle/>
                    <a:p>
                      <a:pPr algn="l">
                        <a:lnSpc>
                          <a:spcPct val="107000"/>
                        </a:lnSpc>
                        <a:spcAft>
                          <a:spcPts val="800"/>
                        </a:spcAft>
                      </a:pPr>
                      <a:r>
                        <a:rPr lang="en-US" sz="1000" dirty="0">
                          <a:effectLst/>
                          <a:latin typeface="Aptos Display" panose="020B0004020202020204" pitchFamily="34" charset="0"/>
                          <a:ea typeface="Calibri" panose="020F0502020204030204" pitchFamily="34" charset="0"/>
                          <a:cs typeface="Times New Roman" panose="02020603050405020304" pitchFamily="18" charset="0"/>
                        </a:rPr>
                        <a:t>Task Name</a:t>
                      </a:r>
                      <a:endParaRPr lang="en-AU" sz="1000" dirty="0">
                        <a:effectLst/>
                        <a:latin typeface="Aptos Display"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23408B"/>
                    </a:solidFill>
                  </a:tcPr>
                </a:tc>
                <a:tc>
                  <a:txBody>
                    <a:bodyPr/>
                    <a:lstStyle/>
                    <a:p>
                      <a:pPr algn="ctr">
                        <a:lnSpc>
                          <a:spcPct val="107000"/>
                        </a:lnSpc>
                        <a:spcAft>
                          <a:spcPts val="800"/>
                        </a:spcAft>
                      </a:pPr>
                      <a:endParaRPr lang="en-AU" sz="1000" b="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24A8C0">
                        <a:alpha val="5098"/>
                      </a:srgbClr>
                    </a:solidFill>
                  </a:tcPr>
                </a:tc>
                <a:extLst>
                  <a:ext uri="{0D108BD9-81ED-4DB2-BD59-A6C34878D82A}">
                    <a16:rowId xmlns:a16="http://schemas.microsoft.com/office/drawing/2014/main" val="1606317677"/>
                  </a:ext>
                </a:extLst>
              </a:tr>
              <a:tr h="251012">
                <a:tc>
                  <a:txBody>
                    <a:bodyPr/>
                    <a:lstStyle/>
                    <a:p>
                      <a:pPr algn="l">
                        <a:lnSpc>
                          <a:spcPct val="107000"/>
                        </a:lnSpc>
                        <a:spcAft>
                          <a:spcPts val="800"/>
                        </a:spcAft>
                      </a:pPr>
                      <a:r>
                        <a:rPr lang="en-US" sz="1000" dirty="0">
                          <a:effectLst/>
                          <a:latin typeface="Aptos Display" panose="020B0004020202020204" pitchFamily="34" charset="0"/>
                          <a:ea typeface="Calibri" panose="020F0502020204030204" pitchFamily="34" charset="0"/>
                          <a:cs typeface="Times New Roman" panose="02020603050405020304" pitchFamily="18" charset="0"/>
                        </a:rPr>
                        <a:t>Activity Level</a:t>
                      </a:r>
                      <a:endParaRPr lang="en-AU" sz="1000" dirty="0">
                        <a:effectLst/>
                        <a:latin typeface="Aptos Display"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23408B"/>
                    </a:solidFill>
                  </a:tcPr>
                </a:tc>
                <a:tc>
                  <a:txBody>
                    <a:bodyPr/>
                    <a:lstStyle/>
                    <a:p>
                      <a:pPr algn="ctr">
                        <a:lnSpc>
                          <a:spcPct val="107000"/>
                        </a:lnSpc>
                        <a:spcAft>
                          <a:spcPts val="800"/>
                        </a:spcAft>
                      </a:pPr>
                      <a:endParaRPr lang="en-AU" sz="1000" b="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24A8C0">
                        <a:alpha val="5098"/>
                      </a:srgbClr>
                    </a:solidFill>
                  </a:tcPr>
                </a:tc>
                <a:extLst>
                  <a:ext uri="{0D108BD9-81ED-4DB2-BD59-A6C34878D82A}">
                    <a16:rowId xmlns:a16="http://schemas.microsoft.com/office/drawing/2014/main" val="3270086369"/>
                  </a:ext>
                </a:extLst>
              </a:tr>
              <a:tr h="233412">
                <a:tc>
                  <a:txBody>
                    <a:bodyPr/>
                    <a:lstStyle/>
                    <a:p>
                      <a:pPr algn="l">
                        <a:lnSpc>
                          <a:spcPct val="107000"/>
                        </a:lnSpc>
                        <a:spcAft>
                          <a:spcPts val="800"/>
                        </a:spcAft>
                      </a:pPr>
                      <a:r>
                        <a:rPr lang="en-US" sz="1000" dirty="0">
                          <a:effectLst/>
                          <a:latin typeface="Aptos Display" panose="020B0004020202020204" pitchFamily="34" charset="0"/>
                          <a:ea typeface="Calibri" panose="020F0502020204030204" pitchFamily="34" charset="0"/>
                          <a:cs typeface="Times New Roman" panose="02020603050405020304" pitchFamily="18" charset="0"/>
                        </a:rPr>
                        <a:t>Availability &amp; Duration</a:t>
                      </a:r>
                      <a:endParaRPr lang="en-AU" sz="1000" dirty="0">
                        <a:effectLst/>
                        <a:latin typeface="Aptos Display"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23408B"/>
                    </a:solidFill>
                  </a:tcPr>
                </a:tc>
                <a:tc>
                  <a:txBody>
                    <a:bodyPr/>
                    <a:lstStyle/>
                    <a:p>
                      <a:pPr algn="ctr">
                        <a:lnSpc>
                          <a:spcPct val="107000"/>
                        </a:lnSpc>
                        <a:spcAft>
                          <a:spcPts val="800"/>
                        </a:spcAft>
                      </a:pPr>
                      <a:r>
                        <a:rPr lang="en-US" sz="1000" b="0" dirty="0">
                          <a:solidFill>
                            <a:schemeClr val="bg2">
                              <a:lumMod val="10000"/>
                            </a:schemeClr>
                          </a:solidFill>
                          <a:effectLst/>
                          <a:latin typeface="+mj-lt"/>
                          <a:ea typeface="Calibri" panose="020F0502020204030204" pitchFamily="34" charset="0"/>
                          <a:cs typeface="Times New Roman" panose="02020603050405020304" pitchFamily="18" charset="0"/>
                        </a:rPr>
                        <a:t>`</a:t>
                      </a:r>
                      <a:endParaRPr lang="en-AU" sz="1000" b="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24A8C0">
                        <a:alpha val="5098"/>
                      </a:srgbClr>
                    </a:solidFill>
                  </a:tcPr>
                </a:tc>
                <a:extLst>
                  <a:ext uri="{0D108BD9-81ED-4DB2-BD59-A6C34878D82A}">
                    <a16:rowId xmlns:a16="http://schemas.microsoft.com/office/drawing/2014/main" val="2432786998"/>
                  </a:ext>
                </a:extLst>
              </a:tr>
              <a:tr h="636494">
                <a:tc>
                  <a:txBody>
                    <a:bodyPr/>
                    <a:lstStyle/>
                    <a:p>
                      <a:pPr algn="l">
                        <a:lnSpc>
                          <a:spcPct val="107000"/>
                        </a:lnSpc>
                        <a:spcAft>
                          <a:spcPts val="800"/>
                        </a:spcAft>
                      </a:pPr>
                      <a:r>
                        <a:rPr lang="en-US" sz="1000" dirty="0">
                          <a:effectLst/>
                          <a:latin typeface="Aptos Display" panose="020B0004020202020204" pitchFamily="34" charset="0"/>
                          <a:ea typeface="Calibri" panose="020F0502020204030204" pitchFamily="34" charset="0"/>
                          <a:cs typeface="Times New Roman" panose="02020603050405020304" pitchFamily="18" charset="0"/>
                        </a:rPr>
                        <a:t>List of Tasks</a:t>
                      </a:r>
                      <a:endParaRPr lang="en-AU" sz="1000" dirty="0">
                        <a:effectLst/>
                        <a:latin typeface="Aptos Display"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23408B"/>
                    </a:solidFill>
                  </a:tcPr>
                </a:tc>
                <a:tc>
                  <a:txBody>
                    <a:bodyPr/>
                    <a:lstStyle/>
                    <a:p>
                      <a:pPr algn="ctr">
                        <a:lnSpc>
                          <a:spcPct val="107000"/>
                        </a:lnSpc>
                        <a:spcAft>
                          <a:spcPts val="800"/>
                        </a:spcAft>
                      </a:pPr>
                      <a:endParaRPr lang="en-AU" sz="1000" b="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24A8C0">
                        <a:alpha val="5098"/>
                      </a:srgbClr>
                    </a:solidFill>
                  </a:tcPr>
                </a:tc>
                <a:extLst>
                  <a:ext uri="{0D108BD9-81ED-4DB2-BD59-A6C34878D82A}">
                    <a16:rowId xmlns:a16="http://schemas.microsoft.com/office/drawing/2014/main" val="83593603"/>
                  </a:ext>
                </a:extLst>
              </a:tr>
              <a:tr h="645459">
                <a:tc>
                  <a:txBody>
                    <a:bodyPr/>
                    <a:lstStyle/>
                    <a:p>
                      <a:pPr algn="l">
                        <a:lnSpc>
                          <a:spcPct val="107000"/>
                        </a:lnSpc>
                        <a:spcAft>
                          <a:spcPts val="800"/>
                        </a:spcAft>
                      </a:pPr>
                      <a:r>
                        <a:rPr lang="en-US" sz="1000" dirty="0">
                          <a:effectLst/>
                          <a:latin typeface="Aptos Display" panose="020B0004020202020204" pitchFamily="34" charset="0"/>
                          <a:ea typeface="Calibri" panose="020F0502020204030204" pitchFamily="34" charset="0"/>
                          <a:cs typeface="Times New Roman" panose="02020603050405020304" pitchFamily="18" charset="0"/>
                        </a:rPr>
                        <a:t>Physical Demands</a:t>
                      </a:r>
                      <a:endParaRPr lang="en-AU" sz="1000" dirty="0">
                        <a:effectLst/>
                        <a:latin typeface="Aptos Display"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23408B"/>
                    </a:solidFill>
                  </a:tcPr>
                </a:tc>
                <a:tc>
                  <a:txBody>
                    <a:bodyPr/>
                    <a:lstStyle/>
                    <a:p>
                      <a:pPr algn="ctr">
                        <a:lnSpc>
                          <a:spcPct val="107000"/>
                        </a:lnSpc>
                        <a:spcAft>
                          <a:spcPts val="800"/>
                        </a:spcAft>
                      </a:pPr>
                      <a:endParaRPr lang="en-AU" sz="1000" b="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24A8C0">
                        <a:alpha val="5098"/>
                      </a:srgbClr>
                    </a:solidFill>
                  </a:tcPr>
                </a:tc>
                <a:extLst>
                  <a:ext uri="{0D108BD9-81ED-4DB2-BD59-A6C34878D82A}">
                    <a16:rowId xmlns:a16="http://schemas.microsoft.com/office/drawing/2014/main" val="3360501257"/>
                  </a:ext>
                </a:extLst>
              </a:tr>
              <a:tr h="540000">
                <a:tc>
                  <a:txBody>
                    <a:bodyPr/>
                    <a:lstStyle/>
                    <a:p>
                      <a:pPr algn="l">
                        <a:lnSpc>
                          <a:spcPct val="107000"/>
                        </a:lnSpc>
                        <a:spcAft>
                          <a:spcPts val="800"/>
                        </a:spcAft>
                      </a:pPr>
                      <a:r>
                        <a:rPr lang="en-AU" sz="1000" dirty="0">
                          <a:effectLst/>
                          <a:latin typeface="Aptos Display" panose="020B0004020202020204" pitchFamily="34" charset="0"/>
                          <a:ea typeface="Calibri" panose="020F0502020204030204" pitchFamily="34" charset="0"/>
                          <a:cs typeface="Times New Roman" panose="02020603050405020304" pitchFamily="18" charset="0"/>
                        </a:rPr>
                        <a:t>Sensory / Cognitive Demands</a:t>
                      </a:r>
                    </a:p>
                  </a:txBody>
                  <a:tcPr marL="68580" marR="68580" marT="0" marB="0" anchor="ctr">
                    <a:solidFill>
                      <a:srgbClr val="23408B"/>
                    </a:solidFill>
                  </a:tcPr>
                </a:tc>
                <a:tc>
                  <a:txBody>
                    <a:bodyPr/>
                    <a:lstStyle/>
                    <a:p>
                      <a:pPr algn="ctr">
                        <a:lnSpc>
                          <a:spcPct val="107000"/>
                        </a:lnSpc>
                        <a:spcAft>
                          <a:spcPts val="800"/>
                        </a:spcAft>
                      </a:pPr>
                      <a:endParaRPr lang="en-AU" sz="1000" b="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24A8C0">
                        <a:alpha val="5098"/>
                      </a:srgbClr>
                    </a:solidFill>
                  </a:tcPr>
                </a:tc>
                <a:extLst>
                  <a:ext uri="{0D108BD9-81ED-4DB2-BD59-A6C34878D82A}">
                    <a16:rowId xmlns:a16="http://schemas.microsoft.com/office/drawing/2014/main" val="26759942"/>
                  </a:ext>
                </a:extLst>
              </a:tr>
            </a:tbl>
          </a:graphicData>
        </a:graphic>
      </p:graphicFrame>
      <p:sp>
        <p:nvSpPr>
          <p:cNvPr id="7" name="Text Placeholder 4">
            <a:extLst>
              <a:ext uri="{FF2B5EF4-FFF2-40B4-BE49-F238E27FC236}">
                <a16:creationId xmlns:a16="http://schemas.microsoft.com/office/drawing/2014/main" id="{1347CE67-5F53-63A0-426B-22C65F2591E1}"/>
              </a:ext>
            </a:extLst>
          </p:cNvPr>
          <p:cNvSpPr>
            <a:spLocks noGrp="1"/>
          </p:cNvSpPr>
          <p:nvPr>
            <p:ph type="body" sz="quarter" idx="17" hasCustomPrompt="1"/>
          </p:nvPr>
        </p:nvSpPr>
        <p:spPr>
          <a:xfrm>
            <a:off x="3505823" y="398246"/>
            <a:ext cx="8185154" cy="271677"/>
          </a:xfrm>
          <a:noFill/>
        </p:spPr>
        <p:txBody>
          <a:bodyPr>
            <a:normAutofit/>
          </a:bodyPr>
          <a:lstStyle>
            <a:lvl1pPr marL="0" indent="0">
              <a:buNone/>
              <a:defRPr sz="1000">
                <a:latin typeface="Aptos Display" panose="020B0004020202020204" pitchFamily="34" charset="0"/>
              </a:defRPr>
            </a:lvl1pPr>
          </a:lstStyle>
          <a:p>
            <a:pPr lvl="0"/>
            <a:r>
              <a:rPr lang="en-AU" dirty="0"/>
              <a:t>	</a:t>
            </a:r>
          </a:p>
        </p:txBody>
      </p:sp>
      <p:sp>
        <p:nvSpPr>
          <p:cNvPr id="8" name="Text Placeholder 4">
            <a:extLst>
              <a:ext uri="{FF2B5EF4-FFF2-40B4-BE49-F238E27FC236}">
                <a16:creationId xmlns:a16="http://schemas.microsoft.com/office/drawing/2014/main" id="{FD689E8B-0AA7-505B-EC54-F7FD7BFB9168}"/>
              </a:ext>
            </a:extLst>
          </p:cNvPr>
          <p:cNvSpPr>
            <a:spLocks noGrp="1"/>
          </p:cNvSpPr>
          <p:nvPr>
            <p:ph type="body" sz="quarter" idx="18"/>
          </p:nvPr>
        </p:nvSpPr>
        <p:spPr>
          <a:xfrm>
            <a:off x="3511358" y="655315"/>
            <a:ext cx="8185154" cy="232021"/>
          </a:xfrm>
          <a:noFill/>
        </p:spPr>
        <p:txBody>
          <a:bodyPr>
            <a:normAutofit/>
          </a:bodyPr>
          <a:lstStyle>
            <a:lvl1pPr marL="0" indent="0">
              <a:buNone/>
              <a:defRPr sz="1000">
                <a:latin typeface="Aptos Display" panose="020B0004020202020204" pitchFamily="34" charset="0"/>
              </a:defRPr>
            </a:lvl1pPr>
          </a:lstStyle>
          <a:p>
            <a:pPr lvl="0"/>
            <a:endParaRPr lang="en-AU" dirty="0"/>
          </a:p>
        </p:txBody>
      </p:sp>
      <p:sp>
        <p:nvSpPr>
          <p:cNvPr id="9" name="Text Placeholder 4">
            <a:extLst>
              <a:ext uri="{FF2B5EF4-FFF2-40B4-BE49-F238E27FC236}">
                <a16:creationId xmlns:a16="http://schemas.microsoft.com/office/drawing/2014/main" id="{0C5F7903-70FE-C56C-D2C1-645AD64A71C0}"/>
              </a:ext>
            </a:extLst>
          </p:cNvPr>
          <p:cNvSpPr>
            <a:spLocks noGrp="1"/>
          </p:cNvSpPr>
          <p:nvPr>
            <p:ph type="body" sz="quarter" idx="19"/>
          </p:nvPr>
        </p:nvSpPr>
        <p:spPr>
          <a:xfrm>
            <a:off x="3519732" y="2631731"/>
            <a:ext cx="8188175" cy="500986"/>
          </a:xfrm>
          <a:noFill/>
        </p:spPr>
        <p:txBody>
          <a:bodyPr>
            <a:normAutofit/>
          </a:bodyPr>
          <a:lstStyle>
            <a:lvl1pPr marL="0" indent="0">
              <a:buNone/>
              <a:defRPr sz="1000">
                <a:latin typeface="Aptos Display" panose="020B0004020202020204" pitchFamily="34" charset="0"/>
              </a:defRPr>
            </a:lvl1pPr>
          </a:lstStyle>
          <a:p>
            <a:pPr lvl="0"/>
            <a:endParaRPr lang="en-AU" dirty="0"/>
          </a:p>
        </p:txBody>
      </p:sp>
      <p:sp>
        <p:nvSpPr>
          <p:cNvPr id="10" name="Text Placeholder 4">
            <a:extLst>
              <a:ext uri="{FF2B5EF4-FFF2-40B4-BE49-F238E27FC236}">
                <a16:creationId xmlns:a16="http://schemas.microsoft.com/office/drawing/2014/main" id="{AC7CAFA3-C414-48F1-C035-4E44AA21B9E8}"/>
              </a:ext>
            </a:extLst>
          </p:cNvPr>
          <p:cNvSpPr>
            <a:spLocks noGrp="1"/>
          </p:cNvSpPr>
          <p:nvPr>
            <p:ph type="body" sz="quarter" idx="20" hasCustomPrompt="1"/>
          </p:nvPr>
        </p:nvSpPr>
        <p:spPr>
          <a:xfrm>
            <a:off x="3511358" y="889320"/>
            <a:ext cx="8185154" cy="271676"/>
          </a:xfrm>
          <a:noFill/>
        </p:spPr>
        <p:txBody>
          <a:bodyPr>
            <a:normAutofit/>
          </a:bodyPr>
          <a:lstStyle>
            <a:lvl1pPr marL="0" indent="0">
              <a:buNone/>
              <a:defRPr sz="1000">
                <a:latin typeface="Aptos Display" panose="020B0004020202020204" pitchFamily="34" charset="0"/>
              </a:defRPr>
            </a:lvl1pPr>
          </a:lstStyle>
          <a:p>
            <a:pPr lvl="0"/>
            <a:r>
              <a:rPr lang="en-AU" dirty="0"/>
              <a:t>		</a:t>
            </a:r>
          </a:p>
        </p:txBody>
      </p:sp>
      <p:sp>
        <p:nvSpPr>
          <p:cNvPr id="11" name="Text Placeholder 4">
            <a:extLst>
              <a:ext uri="{FF2B5EF4-FFF2-40B4-BE49-F238E27FC236}">
                <a16:creationId xmlns:a16="http://schemas.microsoft.com/office/drawing/2014/main" id="{0C67D42E-2E96-2F6A-98E6-1FC25FEA4DCA}"/>
              </a:ext>
            </a:extLst>
          </p:cNvPr>
          <p:cNvSpPr>
            <a:spLocks noGrp="1"/>
          </p:cNvSpPr>
          <p:nvPr>
            <p:ph type="body" sz="quarter" idx="21"/>
          </p:nvPr>
        </p:nvSpPr>
        <p:spPr>
          <a:xfrm>
            <a:off x="3511358" y="1120968"/>
            <a:ext cx="8185154" cy="271676"/>
          </a:xfrm>
          <a:noFill/>
        </p:spPr>
        <p:txBody>
          <a:bodyPr>
            <a:normAutofit/>
          </a:bodyPr>
          <a:lstStyle>
            <a:lvl1pPr marL="0" indent="0">
              <a:buNone/>
              <a:defRPr sz="1000">
                <a:latin typeface="Aptos Display" panose="020B0004020202020204" pitchFamily="34" charset="0"/>
              </a:defRPr>
            </a:lvl1pPr>
          </a:lstStyle>
          <a:p>
            <a:pPr lvl="0"/>
            <a:endParaRPr lang="en-AU" dirty="0"/>
          </a:p>
        </p:txBody>
      </p:sp>
      <p:sp>
        <p:nvSpPr>
          <p:cNvPr id="12" name="Text Placeholder 4">
            <a:extLst>
              <a:ext uri="{FF2B5EF4-FFF2-40B4-BE49-F238E27FC236}">
                <a16:creationId xmlns:a16="http://schemas.microsoft.com/office/drawing/2014/main" id="{CD283FB4-8979-89FD-5B5C-F1B5984A5D88}"/>
              </a:ext>
            </a:extLst>
          </p:cNvPr>
          <p:cNvSpPr>
            <a:spLocks noGrp="1"/>
          </p:cNvSpPr>
          <p:nvPr>
            <p:ph type="body" sz="quarter" idx="22" hasCustomPrompt="1"/>
          </p:nvPr>
        </p:nvSpPr>
        <p:spPr>
          <a:xfrm>
            <a:off x="3513617" y="1338382"/>
            <a:ext cx="8185155" cy="624891"/>
          </a:xfrm>
          <a:noFill/>
        </p:spPr>
        <p:txBody>
          <a:bodyPr numCol="2">
            <a:normAutofit/>
          </a:bodyPr>
          <a:lstStyle>
            <a:lvl1pPr marL="0" indent="0">
              <a:spcBef>
                <a:spcPts val="0"/>
              </a:spcBef>
              <a:buFont typeface="Arial" panose="020B0604020202020204" pitchFamily="34" charset="0"/>
              <a:buNone/>
              <a:defRPr sz="1000">
                <a:latin typeface="Aptos Display" panose="020B0004020202020204" pitchFamily="34" charset="0"/>
              </a:defRPr>
            </a:lvl1pPr>
          </a:lstStyle>
          <a:p>
            <a:pPr lvl="0"/>
            <a:r>
              <a:rPr lang="en-AU" dirty="0"/>
              <a:t> </a:t>
            </a:r>
          </a:p>
        </p:txBody>
      </p:sp>
      <p:sp>
        <p:nvSpPr>
          <p:cNvPr id="14" name="Text Placeholder 4">
            <a:extLst>
              <a:ext uri="{FF2B5EF4-FFF2-40B4-BE49-F238E27FC236}">
                <a16:creationId xmlns:a16="http://schemas.microsoft.com/office/drawing/2014/main" id="{E75C1332-CECA-5598-2947-5DC620058654}"/>
              </a:ext>
            </a:extLst>
          </p:cNvPr>
          <p:cNvSpPr>
            <a:spLocks noGrp="1"/>
          </p:cNvSpPr>
          <p:nvPr>
            <p:ph type="body" sz="quarter" idx="24" hasCustomPrompt="1"/>
          </p:nvPr>
        </p:nvSpPr>
        <p:spPr>
          <a:xfrm>
            <a:off x="3522751" y="1958361"/>
            <a:ext cx="8185155" cy="624891"/>
          </a:xfrm>
          <a:noFill/>
        </p:spPr>
        <p:txBody>
          <a:bodyPr numCol="2">
            <a:normAutofit/>
          </a:bodyPr>
          <a:lstStyle>
            <a:lvl1pPr marL="0" indent="0">
              <a:spcBef>
                <a:spcPts val="0"/>
              </a:spcBef>
              <a:buFont typeface="Arial" panose="020B0604020202020204" pitchFamily="34" charset="0"/>
              <a:buNone/>
              <a:defRPr sz="1000">
                <a:latin typeface="Aptos Display" panose="020B0004020202020204" pitchFamily="34" charset="0"/>
              </a:defRPr>
            </a:lvl1pPr>
          </a:lstStyle>
          <a:p>
            <a:pPr lvl="0"/>
            <a:r>
              <a:rPr lang="en-AU" dirty="0"/>
              <a:t> </a:t>
            </a:r>
          </a:p>
        </p:txBody>
      </p:sp>
      <p:graphicFrame>
        <p:nvGraphicFramePr>
          <p:cNvPr id="15" name="Table 14">
            <a:extLst>
              <a:ext uri="{FF2B5EF4-FFF2-40B4-BE49-F238E27FC236}">
                <a16:creationId xmlns:a16="http://schemas.microsoft.com/office/drawing/2014/main" id="{CF48DB3E-0EDB-F608-BE9C-74B11E21EA8B}"/>
              </a:ext>
            </a:extLst>
          </p:cNvPr>
          <p:cNvGraphicFramePr>
            <a:graphicFrameLocks noGrp="1"/>
          </p:cNvGraphicFramePr>
          <p:nvPr userDrawn="1">
            <p:extLst>
              <p:ext uri="{D42A27DB-BD31-4B8C-83A1-F6EECF244321}">
                <p14:modId xmlns:p14="http://schemas.microsoft.com/office/powerpoint/2010/main" val="1592098221"/>
              </p:ext>
            </p:extLst>
          </p:nvPr>
        </p:nvGraphicFramePr>
        <p:xfrm>
          <a:off x="441244" y="3446603"/>
          <a:ext cx="11266663" cy="2778634"/>
        </p:xfrm>
        <a:graphic>
          <a:graphicData uri="http://schemas.openxmlformats.org/drawingml/2006/table">
            <a:tbl>
              <a:tblPr firstCol="1" bandRow="1">
                <a:tableStyleId>{5C22544A-7EE6-4342-B048-85BDC9FD1C3A}</a:tableStyleId>
              </a:tblPr>
              <a:tblGrid>
                <a:gridCol w="3115201">
                  <a:extLst>
                    <a:ext uri="{9D8B030D-6E8A-4147-A177-3AD203B41FA5}">
                      <a16:colId xmlns:a16="http://schemas.microsoft.com/office/drawing/2014/main" val="2507919556"/>
                    </a:ext>
                  </a:extLst>
                </a:gridCol>
                <a:gridCol w="8151462">
                  <a:extLst>
                    <a:ext uri="{9D8B030D-6E8A-4147-A177-3AD203B41FA5}">
                      <a16:colId xmlns:a16="http://schemas.microsoft.com/office/drawing/2014/main" val="3144847521"/>
                    </a:ext>
                  </a:extLst>
                </a:gridCol>
              </a:tblGrid>
              <a:tr h="275034">
                <a:tc>
                  <a:txBody>
                    <a:bodyPr/>
                    <a:lstStyle/>
                    <a:p>
                      <a:pPr algn="l">
                        <a:lnSpc>
                          <a:spcPct val="107000"/>
                        </a:lnSpc>
                        <a:spcAft>
                          <a:spcPts val="800"/>
                        </a:spcAft>
                      </a:pPr>
                      <a:r>
                        <a:rPr lang="en-US" sz="1000" dirty="0">
                          <a:effectLst/>
                          <a:latin typeface="Aptos Display" panose="020B0004020202020204" pitchFamily="34" charset="0"/>
                          <a:ea typeface="Calibri" panose="020F0502020204030204" pitchFamily="34" charset="0"/>
                          <a:cs typeface="Times New Roman" panose="02020603050405020304" pitchFamily="18" charset="0"/>
                        </a:rPr>
                        <a:t>Department</a:t>
                      </a:r>
                      <a:endParaRPr lang="en-AU" sz="1000" dirty="0">
                        <a:effectLst/>
                        <a:latin typeface="Aptos Display"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23408B"/>
                    </a:solidFill>
                  </a:tcPr>
                </a:tc>
                <a:tc>
                  <a:txBody>
                    <a:bodyPr/>
                    <a:lstStyle/>
                    <a:p>
                      <a:pPr algn="ctr">
                        <a:lnSpc>
                          <a:spcPct val="107000"/>
                        </a:lnSpc>
                        <a:spcAft>
                          <a:spcPts val="800"/>
                        </a:spcAft>
                      </a:pPr>
                      <a:endParaRPr lang="en-AU" sz="1000" b="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24A8C0">
                        <a:alpha val="5098"/>
                      </a:srgbClr>
                    </a:solidFill>
                  </a:tcPr>
                </a:tc>
                <a:extLst>
                  <a:ext uri="{0D108BD9-81ED-4DB2-BD59-A6C34878D82A}">
                    <a16:rowId xmlns:a16="http://schemas.microsoft.com/office/drawing/2014/main" val="716281241"/>
                  </a:ext>
                </a:extLst>
              </a:tr>
              <a:tr h="197223">
                <a:tc>
                  <a:txBody>
                    <a:bodyPr/>
                    <a:lstStyle/>
                    <a:p>
                      <a:pPr algn="l">
                        <a:lnSpc>
                          <a:spcPct val="107000"/>
                        </a:lnSpc>
                        <a:spcAft>
                          <a:spcPts val="800"/>
                        </a:spcAft>
                      </a:pPr>
                      <a:r>
                        <a:rPr lang="en-US" sz="1000" dirty="0">
                          <a:effectLst/>
                          <a:latin typeface="Aptos Display" panose="020B0004020202020204" pitchFamily="34" charset="0"/>
                          <a:ea typeface="Calibri" panose="020F0502020204030204" pitchFamily="34" charset="0"/>
                          <a:cs typeface="Times New Roman" panose="02020603050405020304" pitchFamily="18" charset="0"/>
                        </a:rPr>
                        <a:t>Task Name</a:t>
                      </a:r>
                      <a:endParaRPr lang="en-AU" sz="1000" dirty="0">
                        <a:effectLst/>
                        <a:latin typeface="Aptos Display"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23408B"/>
                    </a:solidFill>
                  </a:tcPr>
                </a:tc>
                <a:tc>
                  <a:txBody>
                    <a:bodyPr/>
                    <a:lstStyle/>
                    <a:p>
                      <a:pPr algn="ctr">
                        <a:lnSpc>
                          <a:spcPct val="107000"/>
                        </a:lnSpc>
                        <a:spcAft>
                          <a:spcPts val="800"/>
                        </a:spcAft>
                      </a:pPr>
                      <a:endParaRPr lang="en-AU" sz="1000" b="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24A8C0">
                        <a:alpha val="5098"/>
                      </a:srgbClr>
                    </a:solidFill>
                  </a:tcPr>
                </a:tc>
                <a:extLst>
                  <a:ext uri="{0D108BD9-81ED-4DB2-BD59-A6C34878D82A}">
                    <a16:rowId xmlns:a16="http://schemas.microsoft.com/office/drawing/2014/main" val="1606317677"/>
                  </a:ext>
                </a:extLst>
              </a:tr>
              <a:tr h="251012">
                <a:tc>
                  <a:txBody>
                    <a:bodyPr/>
                    <a:lstStyle/>
                    <a:p>
                      <a:pPr algn="l">
                        <a:lnSpc>
                          <a:spcPct val="107000"/>
                        </a:lnSpc>
                        <a:spcAft>
                          <a:spcPts val="800"/>
                        </a:spcAft>
                      </a:pPr>
                      <a:r>
                        <a:rPr lang="en-US" sz="1000" dirty="0">
                          <a:effectLst/>
                          <a:latin typeface="Aptos Display" panose="020B0004020202020204" pitchFamily="34" charset="0"/>
                          <a:ea typeface="Calibri" panose="020F0502020204030204" pitchFamily="34" charset="0"/>
                          <a:cs typeface="Times New Roman" panose="02020603050405020304" pitchFamily="18" charset="0"/>
                        </a:rPr>
                        <a:t>Activity Level</a:t>
                      </a:r>
                      <a:endParaRPr lang="en-AU" sz="1000" dirty="0">
                        <a:effectLst/>
                        <a:latin typeface="Aptos Display"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23408B"/>
                    </a:solidFill>
                  </a:tcPr>
                </a:tc>
                <a:tc>
                  <a:txBody>
                    <a:bodyPr/>
                    <a:lstStyle/>
                    <a:p>
                      <a:pPr algn="ctr">
                        <a:lnSpc>
                          <a:spcPct val="107000"/>
                        </a:lnSpc>
                        <a:spcAft>
                          <a:spcPts val="800"/>
                        </a:spcAft>
                      </a:pPr>
                      <a:endParaRPr lang="en-AU" sz="1000" b="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24A8C0">
                        <a:alpha val="5098"/>
                      </a:srgbClr>
                    </a:solidFill>
                  </a:tcPr>
                </a:tc>
                <a:extLst>
                  <a:ext uri="{0D108BD9-81ED-4DB2-BD59-A6C34878D82A}">
                    <a16:rowId xmlns:a16="http://schemas.microsoft.com/office/drawing/2014/main" val="3270086369"/>
                  </a:ext>
                </a:extLst>
              </a:tr>
              <a:tr h="233412">
                <a:tc>
                  <a:txBody>
                    <a:bodyPr/>
                    <a:lstStyle/>
                    <a:p>
                      <a:pPr algn="l">
                        <a:lnSpc>
                          <a:spcPct val="107000"/>
                        </a:lnSpc>
                        <a:spcAft>
                          <a:spcPts val="800"/>
                        </a:spcAft>
                      </a:pPr>
                      <a:r>
                        <a:rPr lang="en-US" sz="1000" dirty="0">
                          <a:effectLst/>
                          <a:latin typeface="Aptos Display" panose="020B0004020202020204" pitchFamily="34" charset="0"/>
                          <a:ea typeface="Calibri" panose="020F0502020204030204" pitchFamily="34" charset="0"/>
                          <a:cs typeface="Times New Roman" panose="02020603050405020304" pitchFamily="18" charset="0"/>
                        </a:rPr>
                        <a:t>Availability &amp; Duration</a:t>
                      </a:r>
                      <a:endParaRPr lang="en-AU" sz="1000" dirty="0">
                        <a:effectLst/>
                        <a:latin typeface="Aptos Display"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23408B"/>
                    </a:solidFill>
                  </a:tcPr>
                </a:tc>
                <a:tc>
                  <a:txBody>
                    <a:bodyPr/>
                    <a:lstStyle/>
                    <a:p>
                      <a:pPr algn="ctr">
                        <a:lnSpc>
                          <a:spcPct val="107000"/>
                        </a:lnSpc>
                        <a:spcAft>
                          <a:spcPts val="800"/>
                        </a:spcAft>
                      </a:pPr>
                      <a:r>
                        <a:rPr lang="en-US" sz="1000" b="0" dirty="0">
                          <a:solidFill>
                            <a:schemeClr val="bg2">
                              <a:lumMod val="10000"/>
                            </a:schemeClr>
                          </a:solidFill>
                          <a:effectLst/>
                          <a:latin typeface="+mj-lt"/>
                          <a:ea typeface="Calibri" panose="020F0502020204030204" pitchFamily="34" charset="0"/>
                          <a:cs typeface="Times New Roman" panose="02020603050405020304" pitchFamily="18" charset="0"/>
                        </a:rPr>
                        <a:t>`</a:t>
                      </a:r>
                      <a:endParaRPr lang="en-AU" sz="1000" b="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24A8C0">
                        <a:alpha val="5098"/>
                      </a:srgbClr>
                    </a:solidFill>
                  </a:tcPr>
                </a:tc>
                <a:extLst>
                  <a:ext uri="{0D108BD9-81ED-4DB2-BD59-A6C34878D82A}">
                    <a16:rowId xmlns:a16="http://schemas.microsoft.com/office/drawing/2014/main" val="2432786998"/>
                  </a:ext>
                </a:extLst>
              </a:tr>
              <a:tr h="636494">
                <a:tc>
                  <a:txBody>
                    <a:bodyPr/>
                    <a:lstStyle/>
                    <a:p>
                      <a:pPr algn="l">
                        <a:lnSpc>
                          <a:spcPct val="107000"/>
                        </a:lnSpc>
                        <a:spcAft>
                          <a:spcPts val="800"/>
                        </a:spcAft>
                      </a:pPr>
                      <a:r>
                        <a:rPr lang="en-US" sz="1000" dirty="0">
                          <a:effectLst/>
                          <a:latin typeface="Aptos Display" panose="020B0004020202020204" pitchFamily="34" charset="0"/>
                          <a:ea typeface="Calibri" panose="020F0502020204030204" pitchFamily="34" charset="0"/>
                          <a:cs typeface="Times New Roman" panose="02020603050405020304" pitchFamily="18" charset="0"/>
                        </a:rPr>
                        <a:t>List of Tasks</a:t>
                      </a:r>
                      <a:endParaRPr lang="en-AU" sz="1000" dirty="0">
                        <a:effectLst/>
                        <a:latin typeface="Aptos Display"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23408B"/>
                    </a:solidFill>
                  </a:tcPr>
                </a:tc>
                <a:tc>
                  <a:txBody>
                    <a:bodyPr/>
                    <a:lstStyle/>
                    <a:p>
                      <a:pPr algn="ctr">
                        <a:lnSpc>
                          <a:spcPct val="107000"/>
                        </a:lnSpc>
                        <a:spcAft>
                          <a:spcPts val="800"/>
                        </a:spcAft>
                      </a:pPr>
                      <a:endParaRPr lang="en-AU" sz="1000" b="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24A8C0">
                        <a:alpha val="5098"/>
                      </a:srgbClr>
                    </a:solidFill>
                  </a:tcPr>
                </a:tc>
                <a:extLst>
                  <a:ext uri="{0D108BD9-81ED-4DB2-BD59-A6C34878D82A}">
                    <a16:rowId xmlns:a16="http://schemas.microsoft.com/office/drawing/2014/main" val="83593603"/>
                  </a:ext>
                </a:extLst>
              </a:tr>
              <a:tr h="645459">
                <a:tc>
                  <a:txBody>
                    <a:bodyPr/>
                    <a:lstStyle/>
                    <a:p>
                      <a:pPr algn="l">
                        <a:lnSpc>
                          <a:spcPct val="107000"/>
                        </a:lnSpc>
                        <a:spcAft>
                          <a:spcPts val="800"/>
                        </a:spcAft>
                      </a:pPr>
                      <a:r>
                        <a:rPr lang="en-US" sz="1000" dirty="0">
                          <a:effectLst/>
                          <a:latin typeface="Aptos Display" panose="020B0004020202020204" pitchFamily="34" charset="0"/>
                          <a:ea typeface="Calibri" panose="020F0502020204030204" pitchFamily="34" charset="0"/>
                          <a:cs typeface="Times New Roman" panose="02020603050405020304" pitchFamily="18" charset="0"/>
                        </a:rPr>
                        <a:t>Physical Demands</a:t>
                      </a:r>
                      <a:endParaRPr lang="en-AU" sz="1000" dirty="0">
                        <a:effectLst/>
                        <a:latin typeface="Aptos Display"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23408B"/>
                    </a:solidFill>
                  </a:tcPr>
                </a:tc>
                <a:tc>
                  <a:txBody>
                    <a:bodyPr/>
                    <a:lstStyle/>
                    <a:p>
                      <a:pPr algn="ctr">
                        <a:lnSpc>
                          <a:spcPct val="107000"/>
                        </a:lnSpc>
                        <a:spcAft>
                          <a:spcPts val="800"/>
                        </a:spcAft>
                      </a:pPr>
                      <a:endParaRPr lang="en-AU" sz="1000" b="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24A8C0">
                        <a:alpha val="5098"/>
                      </a:srgbClr>
                    </a:solidFill>
                  </a:tcPr>
                </a:tc>
                <a:extLst>
                  <a:ext uri="{0D108BD9-81ED-4DB2-BD59-A6C34878D82A}">
                    <a16:rowId xmlns:a16="http://schemas.microsoft.com/office/drawing/2014/main" val="3360501257"/>
                  </a:ext>
                </a:extLst>
              </a:tr>
              <a:tr h="540000">
                <a:tc>
                  <a:txBody>
                    <a:bodyPr/>
                    <a:lstStyle/>
                    <a:p>
                      <a:pPr algn="l">
                        <a:lnSpc>
                          <a:spcPct val="107000"/>
                        </a:lnSpc>
                        <a:spcAft>
                          <a:spcPts val="800"/>
                        </a:spcAft>
                      </a:pPr>
                      <a:r>
                        <a:rPr lang="en-AU" sz="1000" dirty="0">
                          <a:effectLst/>
                          <a:latin typeface="Aptos Display" panose="020B0004020202020204" pitchFamily="34" charset="0"/>
                          <a:ea typeface="Calibri" panose="020F0502020204030204" pitchFamily="34" charset="0"/>
                          <a:cs typeface="Times New Roman" panose="02020603050405020304" pitchFamily="18" charset="0"/>
                        </a:rPr>
                        <a:t>Sensory / Cognitive Demands</a:t>
                      </a:r>
                    </a:p>
                  </a:txBody>
                  <a:tcPr marL="68580" marR="68580" marT="0" marB="0" anchor="ctr">
                    <a:solidFill>
                      <a:srgbClr val="23408B"/>
                    </a:solidFill>
                  </a:tcPr>
                </a:tc>
                <a:tc>
                  <a:txBody>
                    <a:bodyPr/>
                    <a:lstStyle/>
                    <a:p>
                      <a:pPr algn="ctr">
                        <a:lnSpc>
                          <a:spcPct val="107000"/>
                        </a:lnSpc>
                        <a:spcAft>
                          <a:spcPts val="800"/>
                        </a:spcAft>
                      </a:pPr>
                      <a:endParaRPr lang="en-AU" sz="1000" b="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24A8C0">
                        <a:alpha val="5098"/>
                      </a:srgbClr>
                    </a:solidFill>
                  </a:tcPr>
                </a:tc>
                <a:extLst>
                  <a:ext uri="{0D108BD9-81ED-4DB2-BD59-A6C34878D82A}">
                    <a16:rowId xmlns:a16="http://schemas.microsoft.com/office/drawing/2014/main" val="26759942"/>
                  </a:ext>
                </a:extLst>
              </a:tr>
            </a:tbl>
          </a:graphicData>
        </a:graphic>
      </p:graphicFrame>
      <p:sp>
        <p:nvSpPr>
          <p:cNvPr id="16" name="Text Placeholder 4">
            <a:extLst>
              <a:ext uri="{FF2B5EF4-FFF2-40B4-BE49-F238E27FC236}">
                <a16:creationId xmlns:a16="http://schemas.microsoft.com/office/drawing/2014/main" id="{AFCA5758-5BE7-6AE3-8C3F-F05F72016429}"/>
              </a:ext>
            </a:extLst>
          </p:cNvPr>
          <p:cNvSpPr>
            <a:spLocks noGrp="1"/>
          </p:cNvSpPr>
          <p:nvPr>
            <p:ph type="body" sz="quarter" idx="25" hasCustomPrompt="1"/>
          </p:nvPr>
        </p:nvSpPr>
        <p:spPr>
          <a:xfrm>
            <a:off x="3505823" y="3465786"/>
            <a:ext cx="8185154" cy="271677"/>
          </a:xfrm>
          <a:noFill/>
        </p:spPr>
        <p:txBody>
          <a:bodyPr>
            <a:normAutofit/>
          </a:bodyPr>
          <a:lstStyle>
            <a:lvl1pPr marL="0" indent="0">
              <a:buNone/>
              <a:defRPr sz="1000">
                <a:latin typeface="Aptos Display" panose="020B0004020202020204" pitchFamily="34" charset="0"/>
              </a:defRPr>
            </a:lvl1pPr>
          </a:lstStyle>
          <a:p>
            <a:pPr lvl="0"/>
            <a:r>
              <a:rPr lang="en-AU" dirty="0"/>
              <a:t>	</a:t>
            </a:r>
          </a:p>
        </p:txBody>
      </p:sp>
      <p:sp>
        <p:nvSpPr>
          <p:cNvPr id="17" name="Text Placeholder 4">
            <a:extLst>
              <a:ext uri="{FF2B5EF4-FFF2-40B4-BE49-F238E27FC236}">
                <a16:creationId xmlns:a16="http://schemas.microsoft.com/office/drawing/2014/main" id="{2B206C49-7EE4-B098-2A5D-E058D7364E1E}"/>
              </a:ext>
            </a:extLst>
          </p:cNvPr>
          <p:cNvSpPr>
            <a:spLocks noGrp="1"/>
          </p:cNvSpPr>
          <p:nvPr>
            <p:ph type="body" sz="quarter" idx="26"/>
          </p:nvPr>
        </p:nvSpPr>
        <p:spPr>
          <a:xfrm>
            <a:off x="3511358" y="3722855"/>
            <a:ext cx="8185154" cy="232021"/>
          </a:xfrm>
          <a:noFill/>
        </p:spPr>
        <p:txBody>
          <a:bodyPr>
            <a:normAutofit/>
          </a:bodyPr>
          <a:lstStyle>
            <a:lvl1pPr marL="0" indent="0">
              <a:buNone/>
              <a:defRPr sz="1000">
                <a:latin typeface="Aptos Display" panose="020B0004020202020204" pitchFamily="34" charset="0"/>
              </a:defRPr>
            </a:lvl1pPr>
          </a:lstStyle>
          <a:p>
            <a:pPr lvl="0"/>
            <a:endParaRPr lang="en-AU" dirty="0"/>
          </a:p>
        </p:txBody>
      </p:sp>
      <p:sp>
        <p:nvSpPr>
          <p:cNvPr id="18" name="Text Placeholder 4">
            <a:extLst>
              <a:ext uri="{FF2B5EF4-FFF2-40B4-BE49-F238E27FC236}">
                <a16:creationId xmlns:a16="http://schemas.microsoft.com/office/drawing/2014/main" id="{C2086870-CBFC-67CA-0576-66FC88BFD583}"/>
              </a:ext>
            </a:extLst>
          </p:cNvPr>
          <p:cNvSpPr>
            <a:spLocks noGrp="1"/>
          </p:cNvSpPr>
          <p:nvPr>
            <p:ph type="body" sz="quarter" idx="27"/>
          </p:nvPr>
        </p:nvSpPr>
        <p:spPr>
          <a:xfrm>
            <a:off x="3519732" y="5699271"/>
            <a:ext cx="8188175" cy="500986"/>
          </a:xfrm>
          <a:noFill/>
        </p:spPr>
        <p:txBody>
          <a:bodyPr>
            <a:normAutofit/>
          </a:bodyPr>
          <a:lstStyle>
            <a:lvl1pPr marL="0" indent="0">
              <a:buNone/>
              <a:defRPr sz="1000">
                <a:latin typeface="Aptos Display" panose="020B0004020202020204" pitchFamily="34" charset="0"/>
              </a:defRPr>
            </a:lvl1pPr>
          </a:lstStyle>
          <a:p>
            <a:pPr lvl="0"/>
            <a:endParaRPr lang="en-AU" dirty="0"/>
          </a:p>
        </p:txBody>
      </p:sp>
      <p:sp>
        <p:nvSpPr>
          <p:cNvPr id="19" name="Text Placeholder 4">
            <a:extLst>
              <a:ext uri="{FF2B5EF4-FFF2-40B4-BE49-F238E27FC236}">
                <a16:creationId xmlns:a16="http://schemas.microsoft.com/office/drawing/2014/main" id="{8505B956-428A-680F-98CC-C799818F3351}"/>
              </a:ext>
            </a:extLst>
          </p:cNvPr>
          <p:cNvSpPr>
            <a:spLocks noGrp="1"/>
          </p:cNvSpPr>
          <p:nvPr>
            <p:ph type="body" sz="quarter" idx="28" hasCustomPrompt="1"/>
          </p:nvPr>
        </p:nvSpPr>
        <p:spPr>
          <a:xfrm>
            <a:off x="3511358" y="3956860"/>
            <a:ext cx="8185154" cy="271676"/>
          </a:xfrm>
          <a:noFill/>
        </p:spPr>
        <p:txBody>
          <a:bodyPr>
            <a:normAutofit/>
          </a:bodyPr>
          <a:lstStyle>
            <a:lvl1pPr marL="0" indent="0">
              <a:buNone/>
              <a:defRPr sz="1000">
                <a:latin typeface="Aptos Display" panose="020B0004020202020204" pitchFamily="34" charset="0"/>
              </a:defRPr>
            </a:lvl1pPr>
          </a:lstStyle>
          <a:p>
            <a:pPr lvl="0"/>
            <a:r>
              <a:rPr lang="en-AU" dirty="0"/>
              <a:t>		</a:t>
            </a:r>
          </a:p>
        </p:txBody>
      </p:sp>
      <p:sp>
        <p:nvSpPr>
          <p:cNvPr id="20" name="Text Placeholder 4">
            <a:extLst>
              <a:ext uri="{FF2B5EF4-FFF2-40B4-BE49-F238E27FC236}">
                <a16:creationId xmlns:a16="http://schemas.microsoft.com/office/drawing/2014/main" id="{956924E1-843D-48F0-3F1E-ACBBCB205AE5}"/>
              </a:ext>
            </a:extLst>
          </p:cNvPr>
          <p:cNvSpPr>
            <a:spLocks noGrp="1"/>
          </p:cNvSpPr>
          <p:nvPr>
            <p:ph type="body" sz="quarter" idx="29"/>
          </p:nvPr>
        </p:nvSpPr>
        <p:spPr>
          <a:xfrm>
            <a:off x="3511358" y="4188508"/>
            <a:ext cx="8185154" cy="271676"/>
          </a:xfrm>
          <a:noFill/>
        </p:spPr>
        <p:txBody>
          <a:bodyPr>
            <a:normAutofit/>
          </a:bodyPr>
          <a:lstStyle>
            <a:lvl1pPr marL="0" indent="0">
              <a:buNone/>
              <a:defRPr sz="1000">
                <a:latin typeface="Aptos Display" panose="020B0004020202020204" pitchFamily="34" charset="0"/>
              </a:defRPr>
            </a:lvl1pPr>
          </a:lstStyle>
          <a:p>
            <a:pPr lvl="0"/>
            <a:endParaRPr lang="en-AU" dirty="0"/>
          </a:p>
        </p:txBody>
      </p:sp>
      <p:sp>
        <p:nvSpPr>
          <p:cNvPr id="21" name="Text Placeholder 4">
            <a:extLst>
              <a:ext uri="{FF2B5EF4-FFF2-40B4-BE49-F238E27FC236}">
                <a16:creationId xmlns:a16="http://schemas.microsoft.com/office/drawing/2014/main" id="{E669F362-DB8A-B978-4627-0A7CFF16950C}"/>
              </a:ext>
            </a:extLst>
          </p:cNvPr>
          <p:cNvSpPr>
            <a:spLocks noGrp="1"/>
          </p:cNvSpPr>
          <p:nvPr>
            <p:ph type="body" sz="quarter" idx="30" hasCustomPrompt="1"/>
          </p:nvPr>
        </p:nvSpPr>
        <p:spPr>
          <a:xfrm>
            <a:off x="3513617" y="4405922"/>
            <a:ext cx="8185155" cy="624891"/>
          </a:xfrm>
          <a:noFill/>
        </p:spPr>
        <p:txBody>
          <a:bodyPr numCol="2">
            <a:normAutofit/>
          </a:bodyPr>
          <a:lstStyle>
            <a:lvl1pPr marL="0" indent="0">
              <a:spcBef>
                <a:spcPts val="0"/>
              </a:spcBef>
              <a:buFont typeface="Arial" panose="020B0604020202020204" pitchFamily="34" charset="0"/>
              <a:buNone/>
              <a:defRPr sz="1000">
                <a:latin typeface="Aptos Display" panose="020B0004020202020204" pitchFamily="34" charset="0"/>
              </a:defRPr>
            </a:lvl1pPr>
          </a:lstStyle>
          <a:p>
            <a:pPr lvl="0"/>
            <a:r>
              <a:rPr lang="en-AU" dirty="0"/>
              <a:t> </a:t>
            </a:r>
          </a:p>
        </p:txBody>
      </p:sp>
      <p:sp>
        <p:nvSpPr>
          <p:cNvPr id="22" name="Text Placeholder 4">
            <a:extLst>
              <a:ext uri="{FF2B5EF4-FFF2-40B4-BE49-F238E27FC236}">
                <a16:creationId xmlns:a16="http://schemas.microsoft.com/office/drawing/2014/main" id="{7528562A-A43A-12B0-D29C-6F30B4AE62CC}"/>
              </a:ext>
            </a:extLst>
          </p:cNvPr>
          <p:cNvSpPr>
            <a:spLocks noGrp="1"/>
          </p:cNvSpPr>
          <p:nvPr>
            <p:ph type="body" sz="quarter" idx="31" hasCustomPrompt="1"/>
          </p:nvPr>
        </p:nvSpPr>
        <p:spPr>
          <a:xfrm>
            <a:off x="3522751" y="5025901"/>
            <a:ext cx="8185155" cy="624891"/>
          </a:xfrm>
          <a:noFill/>
        </p:spPr>
        <p:txBody>
          <a:bodyPr numCol="2">
            <a:normAutofit/>
          </a:bodyPr>
          <a:lstStyle>
            <a:lvl1pPr marL="0" indent="0">
              <a:spcBef>
                <a:spcPts val="0"/>
              </a:spcBef>
              <a:buFont typeface="Arial" panose="020B0604020202020204" pitchFamily="34" charset="0"/>
              <a:buNone/>
              <a:defRPr sz="1000">
                <a:latin typeface="Aptos Display" panose="020B0004020202020204" pitchFamily="34" charset="0"/>
              </a:defRPr>
            </a:lvl1pPr>
          </a:lstStyle>
          <a:p>
            <a:pPr lvl="0"/>
            <a:r>
              <a:rPr lang="en-AU" dirty="0"/>
              <a:t> </a:t>
            </a:r>
          </a:p>
        </p:txBody>
      </p:sp>
    </p:spTree>
    <p:extLst>
      <p:ext uri="{BB962C8B-B14F-4D97-AF65-F5344CB8AC3E}">
        <p14:creationId xmlns:p14="http://schemas.microsoft.com/office/powerpoint/2010/main" val="3909199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JTA - Essential Job Task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98A6728-6295-CF78-3CBF-AAAC9A75314B}"/>
              </a:ext>
            </a:extLst>
          </p:cNvPr>
          <p:cNvSpPr txBox="1"/>
          <p:nvPr userDrawn="1"/>
        </p:nvSpPr>
        <p:spPr>
          <a:xfrm>
            <a:off x="800099" y="444753"/>
            <a:ext cx="6095316" cy="646331"/>
          </a:xfrm>
          <a:prstGeom prst="rect">
            <a:avLst/>
          </a:prstGeom>
          <a:noFill/>
        </p:spPr>
        <p:txBody>
          <a:bodyPr wrap="square">
            <a:spAutoFit/>
          </a:bodyPr>
          <a:lstStyle/>
          <a:p>
            <a:r>
              <a:rPr lang="en-US" sz="3600" b="0" dirty="0">
                <a:solidFill>
                  <a:srgbClr val="23408B"/>
                </a:solidFill>
                <a:latin typeface="Univia Pro Book" panose="00000500000000000000" charset="0"/>
              </a:rPr>
              <a:t>Essential Job Tasks</a:t>
            </a:r>
            <a:endParaRPr lang="en-AU" sz="3600" b="0" dirty="0">
              <a:solidFill>
                <a:srgbClr val="23408B"/>
              </a:solidFill>
              <a:latin typeface="Univia Pro Book" panose="00000500000000000000" charset="0"/>
            </a:endParaRPr>
          </a:p>
        </p:txBody>
      </p:sp>
      <p:sp>
        <p:nvSpPr>
          <p:cNvPr id="68" name="Table Placeholder 67">
            <a:extLst>
              <a:ext uri="{FF2B5EF4-FFF2-40B4-BE49-F238E27FC236}">
                <a16:creationId xmlns:a16="http://schemas.microsoft.com/office/drawing/2014/main" id="{CF1855A9-B865-6097-5E53-F9B7575F424A}"/>
              </a:ext>
            </a:extLst>
          </p:cNvPr>
          <p:cNvSpPr>
            <a:spLocks noGrp="1"/>
          </p:cNvSpPr>
          <p:nvPr>
            <p:ph type="tbl" sz="quarter" idx="10"/>
          </p:nvPr>
        </p:nvSpPr>
        <p:spPr>
          <a:xfrm>
            <a:off x="989013" y="1228725"/>
            <a:ext cx="10177462" cy="4349750"/>
          </a:xfrm>
        </p:spPr>
        <p:txBody>
          <a:bodyPr>
            <a:normAutofit/>
          </a:bodyPr>
          <a:lstStyle>
            <a:lvl1pPr marL="0" indent="0">
              <a:buNone/>
              <a:defRPr sz="1000">
                <a:latin typeface="Aptos Display" panose="020B0004020202020204" pitchFamily="34" charset="0"/>
              </a:defRPr>
            </a:lvl1pPr>
          </a:lstStyle>
          <a:p>
            <a:endParaRPr lang="en-AU" dirty="0"/>
          </a:p>
        </p:txBody>
      </p:sp>
    </p:spTree>
    <p:extLst>
      <p:ext uri="{BB962C8B-B14F-4D97-AF65-F5344CB8AC3E}">
        <p14:creationId xmlns:p14="http://schemas.microsoft.com/office/powerpoint/2010/main" val="2054867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1. JTA - Essential Job Task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98A6728-6295-CF78-3CBF-AAAC9A75314B}"/>
              </a:ext>
            </a:extLst>
          </p:cNvPr>
          <p:cNvSpPr txBox="1"/>
          <p:nvPr userDrawn="1"/>
        </p:nvSpPr>
        <p:spPr>
          <a:xfrm>
            <a:off x="800099" y="444753"/>
            <a:ext cx="6095316" cy="646331"/>
          </a:xfrm>
          <a:prstGeom prst="rect">
            <a:avLst/>
          </a:prstGeom>
          <a:noFill/>
        </p:spPr>
        <p:txBody>
          <a:bodyPr wrap="square">
            <a:spAutoFit/>
          </a:bodyPr>
          <a:lstStyle/>
          <a:p>
            <a:r>
              <a:rPr lang="en-US" sz="3600" b="0" dirty="0">
                <a:solidFill>
                  <a:srgbClr val="23408B"/>
                </a:solidFill>
                <a:latin typeface="Univia Pro Book" panose="00000500000000000000" charset="0"/>
              </a:rPr>
              <a:t>Potential Suitable Duties</a:t>
            </a:r>
            <a:endParaRPr lang="en-AU" sz="3600" b="0" dirty="0">
              <a:solidFill>
                <a:srgbClr val="23408B"/>
              </a:solidFill>
              <a:latin typeface="Univia Pro Book" panose="00000500000000000000" charset="0"/>
            </a:endParaRPr>
          </a:p>
        </p:txBody>
      </p:sp>
      <p:sp>
        <p:nvSpPr>
          <p:cNvPr id="68" name="Table Placeholder 67">
            <a:extLst>
              <a:ext uri="{FF2B5EF4-FFF2-40B4-BE49-F238E27FC236}">
                <a16:creationId xmlns:a16="http://schemas.microsoft.com/office/drawing/2014/main" id="{CF1855A9-B865-6097-5E53-F9B7575F424A}"/>
              </a:ext>
            </a:extLst>
          </p:cNvPr>
          <p:cNvSpPr>
            <a:spLocks noGrp="1"/>
          </p:cNvSpPr>
          <p:nvPr>
            <p:ph type="tbl" sz="quarter" idx="10"/>
          </p:nvPr>
        </p:nvSpPr>
        <p:spPr>
          <a:xfrm>
            <a:off x="989013" y="1228725"/>
            <a:ext cx="10177462" cy="4349750"/>
          </a:xfrm>
        </p:spPr>
        <p:txBody>
          <a:bodyPr>
            <a:normAutofit/>
          </a:bodyPr>
          <a:lstStyle>
            <a:lvl1pPr marL="0" indent="0">
              <a:buNone/>
              <a:defRPr sz="1000">
                <a:latin typeface="Aptos Display" panose="020B0004020202020204" pitchFamily="34" charset="0"/>
              </a:defRPr>
            </a:lvl1pPr>
          </a:lstStyle>
          <a:p>
            <a:endParaRPr lang="en-AU" dirty="0"/>
          </a:p>
        </p:txBody>
      </p:sp>
    </p:spTree>
    <p:extLst>
      <p:ext uri="{BB962C8B-B14F-4D97-AF65-F5344CB8AC3E}">
        <p14:creationId xmlns:p14="http://schemas.microsoft.com/office/powerpoint/2010/main" val="3269113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JTA - Essential Job Requirement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69DCE9-65E4-C8F7-67AC-F5397E730D6C}"/>
              </a:ext>
            </a:extLst>
          </p:cNvPr>
          <p:cNvSpPr txBox="1"/>
          <p:nvPr userDrawn="1"/>
        </p:nvSpPr>
        <p:spPr>
          <a:xfrm>
            <a:off x="800099" y="444753"/>
            <a:ext cx="6095316" cy="646331"/>
          </a:xfrm>
          <a:prstGeom prst="rect">
            <a:avLst/>
          </a:prstGeom>
          <a:noFill/>
        </p:spPr>
        <p:txBody>
          <a:bodyPr wrap="square">
            <a:spAutoFit/>
          </a:bodyPr>
          <a:lstStyle/>
          <a:p>
            <a:r>
              <a:rPr lang="en-US" sz="3600" b="0" dirty="0">
                <a:solidFill>
                  <a:srgbClr val="23408B"/>
                </a:solidFill>
                <a:latin typeface="Univia Pro Book" panose="00000500000000000000" charset="0"/>
              </a:rPr>
              <a:t>Essential Job Requirements</a:t>
            </a:r>
            <a:endParaRPr lang="en-AU" sz="3600" b="0" dirty="0">
              <a:solidFill>
                <a:srgbClr val="23408B"/>
              </a:solidFill>
              <a:latin typeface="Univia Pro Book" panose="00000500000000000000" charset="0"/>
            </a:endParaRPr>
          </a:p>
        </p:txBody>
      </p:sp>
      <p:sp>
        <p:nvSpPr>
          <p:cNvPr id="7" name="Table Placeholder 6">
            <a:extLst>
              <a:ext uri="{FF2B5EF4-FFF2-40B4-BE49-F238E27FC236}">
                <a16:creationId xmlns:a16="http://schemas.microsoft.com/office/drawing/2014/main" id="{C40A4764-0F27-1D7B-DBAD-B1959386B085}"/>
              </a:ext>
            </a:extLst>
          </p:cNvPr>
          <p:cNvSpPr>
            <a:spLocks noGrp="1"/>
          </p:cNvSpPr>
          <p:nvPr>
            <p:ph type="tbl" sz="quarter" idx="10"/>
          </p:nvPr>
        </p:nvSpPr>
        <p:spPr>
          <a:xfrm>
            <a:off x="800099" y="1228725"/>
            <a:ext cx="10394950" cy="4738688"/>
          </a:xfrm>
        </p:spPr>
        <p:txBody>
          <a:bodyPr>
            <a:normAutofit/>
          </a:bodyPr>
          <a:lstStyle>
            <a:lvl1pPr marL="0" indent="0">
              <a:buNone/>
              <a:defRPr sz="1050"/>
            </a:lvl1pPr>
          </a:lstStyle>
          <a:p>
            <a:endParaRPr lang="en-AU" dirty="0"/>
          </a:p>
        </p:txBody>
      </p:sp>
    </p:spTree>
    <p:extLst>
      <p:ext uri="{BB962C8B-B14F-4D97-AF65-F5344CB8AC3E}">
        <p14:creationId xmlns:p14="http://schemas.microsoft.com/office/powerpoint/2010/main" val="1408120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JTA - Detailed Physical Demands">
    <p:spTree>
      <p:nvGrpSpPr>
        <p:cNvPr id="1" name=""/>
        <p:cNvGrpSpPr/>
        <p:nvPr/>
      </p:nvGrpSpPr>
      <p:grpSpPr>
        <a:xfrm>
          <a:off x="0" y="0"/>
          <a:ext cx="0" cy="0"/>
          <a:chOff x="0" y="0"/>
          <a:chExt cx="0" cy="0"/>
        </a:xfrm>
      </p:grpSpPr>
      <p:graphicFrame>
        <p:nvGraphicFramePr>
          <p:cNvPr id="3" name="Table 7">
            <a:extLst>
              <a:ext uri="{FF2B5EF4-FFF2-40B4-BE49-F238E27FC236}">
                <a16:creationId xmlns:a16="http://schemas.microsoft.com/office/drawing/2014/main" id="{726A4A5C-4370-FA28-AED5-793359BD322E}"/>
              </a:ext>
            </a:extLst>
          </p:cNvPr>
          <p:cNvGraphicFramePr>
            <a:graphicFrameLocks/>
          </p:cNvGraphicFramePr>
          <p:nvPr userDrawn="1">
            <p:extLst>
              <p:ext uri="{D42A27DB-BD31-4B8C-83A1-F6EECF244321}">
                <p14:modId xmlns:p14="http://schemas.microsoft.com/office/powerpoint/2010/main" val="1932012198"/>
              </p:ext>
            </p:extLst>
          </p:nvPr>
        </p:nvGraphicFramePr>
        <p:xfrm>
          <a:off x="667868" y="1294953"/>
          <a:ext cx="10647830" cy="4847051"/>
        </p:xfrm>
        <a:graphic>
          <a:graphicData uri="http://schemas.openxmlformats.org/drawingml/2006/table">
            <a:tbl>
              <a:tblPr firstRow="1" bandRow="1">
                <a:tableStyleId>{5C22544A-7EE6-4342-B048-85BDC9FD1C3A}</a:tableStyleId>
              </a:tblPr>
              <a:tblGrid>
                <a:gridCol w="2191743">
                  <a:extLst>
                    <a:ext uri="{9D8B030D-6E8A-4147-A177-3AD203B41FA5}">
                      <a16:colId xmlns:a16="http://schemas.microsoft.com/office/drawing/2014/main" val="157154589"/>
                    </a:ext>
                  </a:extLst>
                </a:gridCol>
                <a:gridCol w="2208870">
                  <a:extLst>
                    <a:ext uri="{9D8B030D-6E8A-4147-A177-3AD203B41FA5}">
                      <a16:colId xmlns:a16="http://schemas.microsoft.com/office/drawing/2014/main" val="4009441211"/>
                    </a:ext>
                  </a:extLst>
                </a:gridCol>
                <a:gridCol w="6247217">
                  <a:extLst>
                    <a:ext uri="{9D8B030D-6E8A-4147-A177-3AD203B41FA5}">
                      <a16:colId xmlns:a16="http://schemas.microsoft.com/office/drawing/2014/main" val="2297640755"/>
                    </a:ext>
                  </a:extLst>
                </a:gridCol>
              </a:tblGrid>
              <a:tr h="527051">
                <a:tc>
                  <a:txBody>
                    <a:bodyPr/>
                    <a:lstStyle/>
                    <a:p>
                      <a:pPr algn="l"/>
                      <a:r>
                        <a:rPr lang="en-US" sz="1400" b="0" i="0" dirty="0">
                          <a:latin typeface="Aptos Display" panose="020B0004020202020204" pitchFamily="34" charset="0"/>
                          <a:cs typeface="DIN Pro Regular" panose="020B0504020101020102" pitchFamily="34" charset="0"/>
                        </a:rPr>
                        <a:t>Task Demand</a:t>
                      </a:r>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3408B"/>
                    </a:solidFill>
                  </a:tcPr>
                </a:tc>
                <a:tc>
                  <a:txBody>
                    <a:bodyPr/>
                    <a:lstStyle/>
                    <a:p>
                      <a:pPr algn="l"/>
                      <a:r>
                        <a:rPr lang="en-US" sz="1400" b="0" i="0" dirty="0">
                          <a:latin typeface="Aptos Display" panose="020B0004020202020204" pitchFamily="34" charset="0"/>
                          <a:cs typeface="DIN Pro Regular" panose="020B0504020101020102" pitchFamily="34" charset="0"/>
                        </a:rPr>
                        <a:t>Frequency</a:t>
                      </a:r>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3408B"/>
                    </a:solidFill>
                  </a:tcPr>
                </a:tc>
                <a:tc>
                  <a:txBody>
                    <a:bodyPr/>
                    <a:lstStyle/>
                    <a:p>
                      <a:pPr algn="l"/>
                      <a:r>
                        <a:rPr lang="en-US" sz="1400" b="0" i="0" dirty="0">
                          <a:latin typeface="Aptos Display" panose="020B0004020202020204" pitchFamily="34" charset="0"/>
                          <a:cs typeface="DIN Pro Regular" panose="020B0504020101020102" pitchFamily="34" charset="0"/>
                        </a:rPr>
                        <a:t>Comments</a:t>
                      </a:r>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3408B"/>
                    </a:solidFill>
                  </a:tcPr>
                </a:tc>
                <a:extLst>
                  <a:ext uri="{0D108BD9-81ED-4DB2-BD59-A6C34878D82A}">
                    <a16:rowId xmlns:a16="http://schemas.microsoft.com/office/drawing/2014/main" val="1833615476"/>
                  </a:ext>
                </a:extLst>
              </a:tr>
              <a:tr h="54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News Gothic MT" panose="020B0503020103020203" pitchFamily="34" charset="0"/>
                          <a:cs typeface="DIN Pro Regular" panose="020B0504020101020102" pitchFamily="34" charset="0"/>
                        </a:rPr>
                        <a:t>Sitting</a:t>
                      </a:r>
                    </a:p>
                  </a:txBody>
                  <a:tcPr anchor="ctr">
                    <a:lnT w="38100" cap="flat" cmpd="sng" algn="ctr">
                      <a:no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8100" cap="flat" cmpd="sng" algn="ctr">
                      <a:no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algn="ct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8100" cap="flat" cmpd="sng" algn="ctr">
                      <a:no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4228673721"/>
                  </a:ext>
                </a:extLst>
              </a:tr>
              <a:tr h="540000">
                <a:tc>
                  <a:txBody>
                    <a:bodyPr/>
                    <a:lstStyle/>
                    <a:p>
                      <a:r>
                        <a:rPr lang="en-US" sz="1000" b="0" i="0" dirty="0">
                          <a:solidFill>
                            <a:schemeClr val="tx1"/>
                          </a:solidFill>
                          <a:latin typeface="News Gothic MT" panose="020B0503020103020203" pitchFamily="34" charset="0"/>
                          <a:cs typeface="DIN Pro Regular" panose="020B0504020101020102" pitchFamily="34" charset="0"/>
                        </a:rPr>
                        <a:t>Standing</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3405646723"/>
                  </a:ext>
                </a:extLst>
              </a:tr>
              <a:tr h="540000">
                <a:tc>
                  <a:txBody>
                    <a:bodyPr/>
                    <a:lstStyle/>
                    <a:p>
                      <a:r>
                        <a:rPr lang="en-US" sz="1000" b="0" i="0" dirty="0">
                          <a:solidFill>
                            <a:schemeClr val="tx1"/>
                          </a:solidFill>
                          <a:latin typeface="News Gothic MT" panose="020B0503020103020203" pitchFamily="34" charset="0"/>
                          <a:cs typeface="DIN Pro Regular" panose="020B0504020101020102" pitchFamily="34" charset="0"/>
                        </a:rPr>
                        <a:t>Walking / Running</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2154934696"/>
                  </a:ext>
                </a:extLst>
              </a:tr>
              <a:tr h="540000">
                <a:tc>
                  <a:txBody>
                    <a:bodyPr/>
                    <a:lstStyle/>
                    <a:p>
                      <a:r>
                        <a:rPr lang="en-US" sz="1000" b="0" i="0" dirty="0">
                          <a:solidFill>
                            <a:schemeClr val="tx1"/>
                          </a:solidFill>
                          <a:latin typeface="News Gothic MT" panose="020B0503020103020203" pitchFamily="34" charset="0"/>
                          <a:cs typeface="DIN Pro Regular" panose="020B0504020101020102" pitchFamily="34" charset="0"/>
                        </a:rPr>
                        <a:t>Sustained Posture</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2619985940"/>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News Gothic MT" panose="020B0503020103020203" pitchFamily="34" charset="0"/>
                          <a:cs typeface="DIN Pro Regular" panose="020B0504020101020102" pitchFamily="34" charset="0"/>
                        </a:rPr>
                        <a:t>Squatting / Crouching</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4156989170"/>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News Gothic MT" panose="020B0503020103020203" pitchFamily="34" charset="0"/>
                          <a:cs typeface="DIN Pro Regular" panose="020B0504020101020102" pitchFamily="34" charset="0"/>
                        </a:rPr>
                        <a:t>Kneeling</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1104746389"/>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News Gothic MT" panose="020B0503020103020203" pitchFamily="34" charset="0"/>
                          <a:cs typeface="DIN Pro Regular" panose="020B0504020101020102" pitchFamily="34" charset="0"/>
                        </a:rPr>
                        <a:t>Bending</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878440212"/>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News Gothic MT" panose="020B0503020103020203" pitchFamily="34" charset="0"/>
                          <a:cs typeface="DIN Pro Regular" panose="020B0504020101020102" pitchFamily="34" charset="0"/>
                        </a:rPr>
                        <a:t>Crawling</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684495598"/>
                  </a:ext>
                </a:extLst>
              </a:tr>
            </a:tbl>
          </a:graphicData>
        </a:graphic>
      </p:graphicFrame>
      <p:sp>
        <p:nvSpPr>
          <p:cNvPr id="4" name="TextBox 3">
            <a:extLst>
              <a:ext uri="{FF2B5EF4-FFF2-40B4-BE49-F238E27FC236}">
                <a16:creationId xmlns:a16="http://schemas.microsoft.com/office/drawing/2014/main" id="{FCD28F01-E1DE-AE46-DBAF-21631B2337CD}"/>
              </a:ext>
            </a:extLst>
          </p:cNvPr>
          <p:cNvSpPr txBox="1"/>
          <p:nvPr userDrawn="1"/>
        </p:nvSpPr>
        <p:spPr>
          <a:xfrm>
            <a:off x="800099" y="444753"/>
            <a:ext cx="6095316" cy="646331"/>
          </a:xfrm>
          <a:prstGeom prst="rect">
            <a:avLst/>
          </a:prstGeom>
          <a:noFill/>
        </p:spPr>
        <p:txBody>
          <a:bodyPr wrap="square">
            <a:spAutoFit/>
          </a:bodyPr>
          <a:lstStyle/>
          <a:p>
            <a:r>
              <a:rPr lang="en-US" sz="3600" b="0" dirty="0">
                <a:solidFill>
                  <a:srgbClr val="23408B"/>
                </a:solidFill>
                <a:latin typeface="Aptos Display" panose="020B0004020202020204" pitchFamily="34" charset="0"/>
              </a:rPr>
              <a:t>Detailed Physical Demands</a:t>
            </a:r>
            <a:endParaRPr lang="en-AU" sz="3600" b="0" dirty="0">
              <a:solidFill>
                <a:srgbClr val="23408B"/>
              </a:solidFill>
              <a:latin typeface="Aptos Display" panose="020B0004020202020204" pitchFamily="34" charset="0"/>
            </a:endParaRPr>
          </a:p>
        </p:txBody>
      </p:sp>
      <p:sp>
        <p:nvSpPr>
          <p:cNvPr id="5" name="Text Placeholder 4">
            <a:extLst>
              <a:ext uri="{FF2B5EF4-FFF2-40B4-BE49-F238E27FC236}">
                <a16:creationId xmlns:a16="http://schemas.microsoft.com/office/drawing/2014/main" id="{E8058890-83F9-18FC-2012-E529CFAA0BCE}"/>
              </a:ext>
            </a:extLst>
          </p:cNvPr>
          <p:cNvSpPr>
            <a:spLocks noGrp="1"/>
          </p:cNvSpPr>
          <p:nvPr>
            <p:ph type="body" sz="quarter" idx="10"/>
          </p:nvPr>
        </p:nvSpPr>
        <p:spPr>
          <a:xfrm>
            <a:off x="2918692" y="1809750"/>
            <a:ext cx="2189018"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16" name="Text Placeholder 4">
            <a:extLst>
              <a:ext uri="{FF2B5EF4-FFF2-40B4-BE49-F238E27FC236}">
                <a16:creationId xmlns:a16="http://schemas.microsoft.com/office/drawing/2014/main" id="{11C3D954-4876-CBB3-5262-80E8DFC8FF20}"/>
              </a:ext>
            </a:extLst>
          </p:cNvPr>
          <p:cNvSpPr>
            <a:spLocks noGrp="1"/>
          </p:cNvSpPr>
          <p:nvPr>
            <p:ph type="body" sz="quarter" idx="21"/>
          </p:nvPr>
        </p:nvSpPr>
        <p:spPr>
          <a:xfrm>
            <a:off x="5204692" y="1809750"/>
            <a:ext cx="6111006"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2" name="Text Placeholder 4">
            <a:extLst>
              <a:ext uri="{FF2B5EF4-FFF2-40B4-BE49-F238E27FC236}">
                <a16:creationId xmlns:a16="http://schemas.microsoft.com/office/drawing/2014/main" id="{775068E0-5EA5-1B99-EA1D-FB11FBF58577}"/>
              </a:ext>
            </a:extLst>
          </p:cNvPr>
          <p:cNvSpPr>
            <a:spLocks noGrp="1"/>
          </p:cNvSpPr>
          <p:nvPr>
            <p:ph type="body" sz="quarter" idx="22"/>
          </p:nvPr>
        </p:nvSpPr>
        <p:spPr>
          <a:xfrm>
            <a:off x="2918692" y="2339866"/>
            <a:ext cx="2189018"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27" name="Text Placeholder 4">
            <a:extLst>
              <a:ext uri="{FF2B5EF4-FFF2-40B4-BE49-F238E27FC236}">
                <a16:creationId xmlns:a16="http://schemas.microsoft.com/office/drawing/2014/main" id="{17C01649-97A1-9C2F-41C1-C4A748ED9870}"/>
              </a:ext>
            </a:extLst>
          </p:cNvPr>
          <p:cNvSpPr>
            <a:spLocks noGrp="1"/>
          </p:cNvSpPr>
          <p:nvPr>
            <p:ph type="body" sz="quarter" idx="23"/>
          </p:nvPr>
        </p:nvSpPr>
        <p:spPr>
          <a:xfrm>
            <a:off x="5204692" y="2339866"/>
            <a:ext cx="6111006"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28" name="Text Placeholder 4">
            <a:extLst>
              <a:ext uri="{FF2B5EF4-FFF2-40B4-BE49-F238E27FC236}">
                <a16:creationId xmlns:a16="http://schemas.microsoft.com/office/drawing/2014/main" id="{5B05E103-9F83-02D3-FB6A-152D3F312EAC}"/>
              </a:ext>
            </a:extLst>
          </p:cNvPr>
          <p:cNvSpPr>
            <a:spLocks noGrp="1"/>
          </p:cNvSpPr>
          <p:nvPr>
            <p:ph type="body" sz="quarter" idx="24"/>
          </p:nvPr>
        </p:nvSpPr>
        <p:spPr>
          <a:xfrm>
            <a:off x="2918692" y="2883041"/>
            <a:ext cx="2189018"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29" name="Text Placeholder 4">
            <a:extLst>
              <a:ext uri="{FF2B5EF4-FFF2-40B4-BE49-F238E27FC236}">
                <a16:creationId xmlns:a16="http://schemas.microsoft.com/office/drawing/2014/main" id="{54285857-B64B-CF12-4519-02820F218AF9}"/>
              </a:ext>
            </a:extLst>
          </p:cNvPr>
          <p:cNvSpPr>
            <a:spLocks noGrp="1"/>
          </p:cNvSpPr>
          <p:nvPr>
            <p:ph type="body" sz="quarter" idx="25"/>
          </p:nvPr>
        </p:nvSpPr>
        <p:spPr>
          <a:xfrm>
            <a:off x="5204692" y="2883041"/>
            <a:ext cx="6111006"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0" name="Text Placeholder 4">
            <a:extLst>
              <a:ext uri="{FF2B5EF4-FFF2-40B4-BE49-F238E27FC236}">
                <a16:creationId xmlns:a16="http://schemas.microsoft.com/office/drawing/2014/main" id="{F02C5E37-CE80-0892-A9C4-50FC099AD162}"/>
              </a:ext>
            </a:extLst>
          </p:cNvPr>
          <p:cNvSpPr>
            <a:spLocks noGrp="1"/>
          </p:cNvSpPr>
          <p:nvPr>
            <p:ph type="body" sz="quarter" idx="26"/>
          </p:nvPr>
        </p:nvSpPr>
        <p:spPr>
          <a:xfrm>
            <a:off x="2918692" y="3404678"/>
            <a:ext cx="2189018"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1" name="Text Placeholder 4">
            <a:extLst>
              <a:ext uri="{FF2B5EF4-FFF2-40B4-BE49-F238E27FC236}">
                <a16:creationId xmlns:a16="http://schemas.microsoft.com/office/drawing/2014/main" id="{92D97ED0-ACD9-5600-A925-AEEE30FCBDE0}"/>
              </a:ext>
            </a:extLst>
          </p:cNvPr>
          <p:cNvSpPr>
            <a:spLocks noGrp="1"/>
          </p:cNvSpPr>
          <p:nvPr>
            <p:ph type="body" sz="quarter" idx="27"/>
          </p:nvPr>
        </p:nvSpPr>
        <p:spPr>
          <a:xfrm>
            <a:off x="5204692" y="3404678"/>
            <a:ext cx="6111006"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2" name="Text Placeholder 4">
            <a:extLst>
              <a:ext uri="{FF2B5EF4-FFF2-40B4-BE49-F238E27FC236}">
                <a16:creationId xmlns:a16="http://schemas.microsoft.com/office/drawing/2014/main" id="{B334C714-CBCE-8EE9-B99E-B1D0627EF860}"/>
              </a:ext>
            </a:extLst>
          </p:cNvPr>
          <p:cNvSpPr>
            <a:spLocks noGrp="1"/>
          </p:cNvSpPr>
          <p:nvPr>
            <p:ph type="body" sz="quarter" idx="28"/>
          </p:nvPr>
        </p:nvSpPr>
        <p:spPr>
          <a:xfrm>
            <a:off x="2918692" y="3958692"/>
            <a:ext cx="2189018"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3" name="Text Placeholder 4">
            <a:extLst>
              <a:ext uri="{FF2B5EF4-FFF2-40B4-BE49-F238E27FC236}">
                <a16:creationId xmlns:a16="http://schemas.microsoft.com/office/drawing/2014/main" id="{3FA4D071-9D2D-F733-C55F-641A7D2EA438}"/>
              </a:ext>
            </a:extLst>
          </p:cNvPr>
          <p:cNvSpPr>
            <a:spLocks noGrp="1"/>
          </p:cNvSpPr>
          <p:nvPr>
            <p:ph type="body" sz="quarter" idx="29"/>
          </p:nvPr>
        </p:nvSpPr>
        <p:spPr>
          <a:xfrm>
            <a:off x="5204692" y="3958692"/>
            <a:ext cx="6111006"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4" name="Text Placeholder 4">
            <a:extLst>
              <a:ext uri="{FF2B5EF4-FFF2-40B4-BE49-F238E27FC236}">
                <a16:creationId xmlns:a16="http://schemas.microsoft.com/office/drawing/2014/main" id="{CF1A41B7-A5C4-DD27-969A-70C90D9773D7}"/>
              </a:ext>
            </a:extLst>
          </p:cNvPr>
          <p:cNvSpPr>
            <a:spLocks noGrp="1"/>
          </p:cNvSpPr>
          <p:nvPr>
            <p:ph type="body" sz="quarter" idx="30"/>
          </p:nvPr>
        </p:nvSpPr>
        <p:spPr>
          <a:xfrm>
            <a:off x="2918692" y="4488674"/>
            <a:ext cx="2189018"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5" name="Text Placeholder 4">
            <a:extLst>
              <a:ext uri="{FF2B5EF4-FFF2-40B4-BE49-F238E27FC236}">
                <a16:creationId xmlns:a16="http://schemas.microsoft.com/office/drawing/2014/main" id="{24E465C3-32AF-CEA2-D44A-40C4693015E7}"/>
              </a:ext>
            </a:extLst>
          </p:cNvPr>
          <p:cNvSpPr>
            <a:spLocks noGrp="1"/>
          </p:cNvSpPr>
          <p:nvPr>
            <p:ph type="body" sz="quarter" idx="31"/>
          </p:nvPr>
        </p:nvSpPr>
        <p:spPr>
          <a:xfrm>
            <a:off x="5204692" y="4488674"/>
            <a:ext cx="6111006"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6" name="Text Placeholder 4">
            <a:extLst>
              <a:ext uri="{FF2B5EF4-FFF2-40B4-BE49-F238E27FC236}">
                <a16:creationId xmlns:a16="http://schemas.microsoft.com/office/drawing/2014/main" id="{9BE97D6B-617E-E17E-721D-1CBA7ABFFB46}"/>
              </a:ext>
            </a:extLst>
          </p:cNvPr>
          <p:cNvSpPr>
            <a:spLocks noGrp="1"/>
          </p:cNvSpPr>
          <p:nvPr>
            <p:ph type="body" sz="quarter" idx="32"/>
          </p:nvPr>
        </p:nvSpPr>
        <p:spPr>
          <a:xfrm>
            <a:off x="2918692" y="5060552"/>
            <a:ext cx="2189018"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7" name="Text Placeholder 4">
            <a:extLst>
              <a:ext uri="{FF2B5EF4-FFF2-40B4-BE49-F238E27FC236}">
                <a16:creationId xmlns:a16="http://schemas.microsoft.com/office/drawing/2014/main" id="{BD2AD94A-FB14-B816-04EE-01F2671A1EE5}"/>
              </a:ext>
            </a:extLst>
          </p:cNvPr>
          <p:cNvSpPr>
            <a:spLocks noGrp="1"/>
          </p:cNvSpPr>
          <p:nvPr>
            <p:ph type="body" sz="quarter" idx="33"/>
          </p:nvPr>
        </p:nvSpPr>
        <p:spPr>
          <a:xfrm>
            <a:off x="5204692" y="5060552"/>
            <a:ext cx="6111006"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8" name="Text Placeholder 4">
            <a:extLst>
              <a:ext uri="{FF2B5EF4-FFF2-40B4-BE49-F238E27FC236}">
                <a16:creationId xmlns:a16="http://schemas.microsoft.com/office/drawing/2014/main" id="{07C38F68-5E1B-D90A-1DAB-0A812D033D93}"/>
              </a:ext>
            </a:extLst>
          </p:cNvPr>
          <p:cNvSpPr>
            <a:spLocks noGrp="1"/>
          </p:cNvSpPr>
          <p:nvPr>
            <p:ph type="body" sz="quarter" idx="34"/>
          </p:nvPr>
        </p:nvSpPr>
        <p:spPr>
          <a:xfrm>
            <a:off x="2918692" y="5578366"/>
            <a:ext cx="2189018"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9" name="Text Placeholder 4">
            <a:extLst>
              <a:ext uri="{FF2B5EF4-FFF2-40B4-BE49-F238E27FC236}">
                <a16:creationId xmlns:a16="http://schemas.microsoft.com/office/drawing/2014/main" id="{C7E0D8F5-7655-DCF5-2330-C97F69C8BF8A}"/>
              </a:ext>
            </a:extLst>
          </p:cNvPr>
          <p:cNvSpPr>
            <a:spLocks noGrp="1"/>
          </p:cNvSpPr>
          <p:nvPr>
            <p:ph type="body" sz="quarter" idx="35"/>
          </p:nvPr>
        </p:nvSpPr>
        <p:spPr>
          <a:xfrm>
            <a:off x="5204692" y="5578366"/>
            <a:ext cx="6111006"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Tree>
    <p:extLst>
      <p:ext uri="{BB962C8B-B14F-4D97-AF65-F5344CB8AC3E}">
        <p14:creationId xmlns:p14="http://schemas.microsoft.com/office/powerpoint/2010/main" val="3287206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4. JTA - Physical other">
    <p:spTree>
      <p:nvGrpSpPr>
        <p:cNvPr id="1" name=""/>
        <p:cNvGrpSpPr/>
        <p:nvPr/>
      </p:nvGrpSpPr>
      <p:grpSpPr>
        <a:xfrm>
          <a:off x="0" y="0"/>
          <a:ext cx="0" cy="0"/>
          <a:chOff x="0" y="0"/>
          <a:chExt cx="0" cy="0"/>
        </a:xfrm>
      </p:grpSpPr>
      <p:graphicFrame>
        <p:nvGraphicFramePr>
          <p:cNvPr id="3" name="Table 7">
            <a:extLst>
              <a:ext uri="{FF2B5EF4-FFF2-40B4-BE49-F238E27FC236}">
                <a16:creationId xmlns:a16="http://schemas.microsoft.com/office/drawing/2014/main" id="{726A4A5C-4370-FA28-AED5-793359BD322E}"/>
              </a:ext>
            </a:extLst>
          </p:cNvPr>
          <p:cNvGraphicFramePr>
            <a:graphicFrameLocks/>
          </p:cNvGraphicFramePr>
          <p:nvPr userDrawn="1">
            <p:extLst>
              <p:ext uri="{D42A27DB-BD31-4B8C-83A1-F6EECF244321}">
                <p14:modId xmlns:p14="http://schemas.microsoft.com/office/powerpoint/2010/main" val="478530976"/>
              </p:ext>
            </p:extLst>
          </p:nvPr>
        </p:nvGraphicFramePr>
        <p:xfrm>
          <a:off x="775444" y="1240059"/>
          <a:ext cx="10540254" cy="4847051"/>
        </p:xfrm>
        <a:graphic>
          <a:graphicData uri="http://schemas.openxmlformats.org/drawingml/2006/table">
            <a:tbl>
              <a:tblPr firstRow="1" bandRow="1">
                <a:tableStyleId>{5C22544A-7EE6-4342-B048-85BDC9FD1C3A}</a:tableStyleId>
              </a:tblPr>
              <a:tblGrid>
                <a:gridCol w="2169600">
                  <a:extLst>
                    <a:ext uri="{9D8B030D-6E8A-4147-A177-3AD203B41FA5}">
                      <a16:colId xmlns:a16="http://schemas.microsoft.com/office/drawing/2014/main" val="157154589"/>
                    </a:ext>
                  </a:extLst>
                </a:gridCol>
                <a:gridCol w="2186553">
                  <a:extLst>
                    <a:ext uri="{9D8B030D-6E8A-4147-A177-3AD203B41FA5}">
                      <a16:colId xmlns:a16="http://schemas.microsoft.com/office/drawing/2014/main" val="4009441211"/>
                    </a:ext>
                  </a:extLst>
                </a:gridCol>
                <a:gridCol w="6184101">
                  <a:extLst>
                    <a:ext uri="{9D8B030D-6E8A-4147-A177-3AD203B41FA5}">
                      <a16:colId xmlns:a16="http://schemas.microsoft.com/office/drawing/2014/main" val="2297640755"/>
                    </a:ext>
                  </a:extLst>
                </a:gridCol>
              </a:tblGrid>
              <a:tr h="527051">
                <a:tc>
                  <a:txBody>
                    <a:bodyPr/>
                    <a:lstStyle/>
                    <a:p>
                      <a:pPr algn="l"/>
                      <a:r>
                        <a:rPr lang="en-US" sz="1400" b="0" i="0" dirty="0">
                          <a:latin typeface="Aptos Display" panose="020B0004020202020204" pitchFamily="34" charset="0"/>
                          <a:cs typeface="DIN Pro Regular" panose="020B0504020101020102" pitchFamily="34" charset="0"/>
                        </a:rPr>
                        <a:t>Task Demand</a:t>
                      </a:r>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3408B"/>
                    </a:solidFill>
                  </a:tcPr>
                </a:tc>
                <a:tc>
                  <a:txBody>
                    <a:bodyPr/>
                    <a:lstStyle/>
                    <a:p>
                      <a:pPr algn="l"/>
                      <a:r>
                        <a:rPr lang="en-US" sz="1400" b="0" i="0" dirty="0">
                          <a:latin typeface="Aptos Display" panose="020B0004020202020204" pitchFamily="34" charset="0"/>
                          <a:cs typeface="DIN Pro Regular" panose="020B0504020101020102" pitchFamily="34" charset="0"/>
                        </a:rPr>
                        <a:t>Frequency</a:t>
                      </a:r>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3408B"/>
                    </a:solidFill>
                  </a:tcPr>
                </a:tc>
                <a:tc>
                  <a:txBody>
                    <a:bodyPr/>
                    <a:lstStyle/>
                    <a:p>
                      <a:pPr algn="l"/>
                      <a:r>
                        <a:rPr lang="en-US" sz="1400" b="0" i="0" dirty="0">
                          <a:latin typeface="Aptos Display" panose="020B0004020202020204" pitchFamily="34" charset="0"/>
                          <a:cs typeface="DIN Pro Regular" panose="020B0504020101020102" pitchFamily="34" charset="0"/>
                        </a:rPr>
                        <a:t>Comments</a:t>
                      </a:r>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3408B"/>
                    </a:solidFill>
                  </a:tcPr>
                </a:tc>
                <a:extLst>
                  <a:ext uri="{0D108BD9-81ED-4DB2-BD59-A6C34878D82A}">
                    <a16:rowId xmlns:a16="http://schemas.microsoft.com/office/drawing/2014/main" val="1833615476"/>
                  </a:ext>
                </a:extLst>
              </a:tr>
              <a:tr h="54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cs typeface="DIN Pro Regular" panose="020B0504020101020102" pitchFamily="34" charset="0"/>
                        </a:rPr>
                        <a:t>Forward Reaching</a:t>
                      </a:r>
                    </a:p>
                  </a:txBody>
                  <a:tcPr anchor="ctr">
                    <a:lnT w="38100" cap="flat" cmpd="sng" algn="ctr">
                      <a:no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8100" cap="flat" cmpd="sng" algn="ctr">
                      <a:no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algn="ct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8100" cap="flat" cmpd="sng" algn="ctr">
                      <a:no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4228673721"/>
                  </a:ext>
                </a:extLst>
              </a:tr>
              <a:tr h="540000">
                <a:tc>
                  <a:txBody>
                    <a:bodyPr/>
                    <a:lstStyle/>
                    <a:p>
                      <a:r>
                        <a:rPr lang="en-US" sz="1000" b="0" i="0" dirty="0">
                          <a:solidFill>
                            <a:schemeClr val="tx1"/>
                          </a:solidFill>
                          <a:latin typeface="Aptos Display" panose="020B0004020202020204" pitchFamily="34" charset="0"/>
                          <a:cs typeface="DIN Pro Regular" panose="020B0504020101020102" pitchFamily="34" charset="0"/>
                        </a:rPr>
                        <a:t>Overhead Reaching</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3405646723"/>
                  </a:ext>
                </a:extLst>
              </a:tr>
              <a:tr h="540000">
                <a:tc>
                  <a:txBody>
                    <a:bodyPr/>
                    <a:lstStyle/>
                    <a:p>
                      <a:r>
                        <a:rPr lang="en-US" sz="1000" b="0" i="0" dirty="0">
                          <a:solidFill>
                            <a:schemeClr val="tx1"/>
                          </a:solidFill>
                          <a:latin typeface="Aptos Display" panose="020B0004020202020204" pitchFamily="34" charset="0"/>
                          <a:cs typeface="DIN Pro Regular" panose="020B0504020101020102" pitchFamily="34" charset="0"/>
                        </a:rPr>
                        <a:t>Side / Lateral Reaching</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2154934696"/>
                  </a:ext>
                </a:extLst>
              </a:tr>
              <a:tr h="540000">
                <a:tc>
                  <a:txBody>
                    <a:bodyPr/>
                    <a:lstStyle/>
                    <a:p>
                      <a:r>
                        <a:rPr lang="en-US" sz="1000" b="0" i="0" dirty="0">
                          <a:solidFill>
                            <a:schemeClr val="tx1"/>
                          </a:solidFill>
                          <a:latin typeface="Aptos Display" panose="020B0004020202020204" pitchFamily="34" charset="0"/>
                          <a:cs typeface="DIN Pro Regular" panose="020B0504020101020102" pitchFamily="34" charset="0"/>
                        </a:rPr>
                        <a:t>Stooping</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2619985940"/>
                  </a:ext>
                </a:extLst>
              </a:tr>
              <a:tr h="540000">
                <a:tc>
                  <a:txBody>
                    <a:bodyPr/>
                    <a:lstStyle/>
                    <a:p>
                      <a:r>
                        <a:rPr lang="en-US" sz="1000" b="0" i="0" dirty="0">
                          <a:solidFill>
                            <a:schemeClr val="tx1"/>
                          </a:solidFill>
                          <a:latin typeface="Aptos Display" panose="020B0004020202020204" pitchFamily="34" charset="0"/>
                          <a:cs typeface="DIN Pro Regular" panose="020B0504020101020102" pitchFamily="34" charset="0"/>
                        </a:rPr>
                        <a:t>Fine Motor Manipulation / Manual Dexterity </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4156989170"/>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cs typeface="DIN Pro Regular" panose="020B0504020101020102" pitchFamily="34" charset="0"/>
                        </a:rPr>
                        <a:t>Grip Strength</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1104746389"/>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cs typeface="DIN Pro Regular" panose="020B0504020101020102" pitchFamily="34" charset="0"/>
                        </a:rPr>
                        <a:t>Truck rotation / twisting</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878440212"/>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cs typeface="DIN Pro Regular" panose="020B0504020101020102" pitchFamily="34" charset="0"/>
                        </a:rPr>
                        <a:t>Driving</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684495598"/>
                  </a:ext>
                </a:extLst>
              </a:tr>
            </a:tbl>
          </a:graphicData>
        </a:graphic>
      </p:graphicFrame>
      <p:sp>
        <p:nvSpPr>
          <p:cNvPr id="4" name="TextBox 3">
            <a:extLst>
              <a:ext uri="{FF2B5EF4-FFF2-40B4-BE49-F238E27FC236}">
                <a16:creationId xmlns:a16="http://schemas.microsoft.com/office/drawing/2014/main" id="{FCD28F01-E1DE-AE46-DBAF-21631B2337CD}"/>
              </a:ext>
            </a:extLst>
          </p:cNvPr>
          <p:cNvSpPr txBox="1"/>
          <p:nvPr userDrawn="1"/>
        </p:nvSpPr>
        <p:spPr>
          <a:xfrm>
            <a:off x="800099" y="444753"/>
            <a:ext cx="6095316" cy="646331"/>
          </a:xfrm>
          <a:prstGeom prst="rect">
            <a:avLst/>
          </a:prstGeom>
          <a:noFill/>
        </p:spPr>
        <p:txBody>
          <a:bodyPr wrap="square">
            <a:spAutoFit/>
          </a:bodyPr>
          <a:lstStyle/>
          <a:p>
            <a:r>
              <a:rPr lang="en-US" sz="3600" b="0" dirty="0">
                <a:solidFill>
                  <a:srgbClr val="23408B"/>
                </a:solidFill>
                <a:latin typeface="Aptos Display" panose="020B0004020202020204" pitchFamily="34" charset="0"/>
              </a:rPr>
              <a:t>Detailed Physical Demands</a:t>
            </a:r>
            <a:endParaRPr lang="en-AU" sz="3600" b="0" dirty="0">
              <a:solidFill>
                <a:srgbClr val="23408B"/>
              </a:solidFill>
              <a:latin typeface="Aptos Display" panose="020B0004020202020204" pitchFamily="34" charset="0"/>
            </a:endParaRPr>
          </a:p>
        </p:txBody>
      </p:sp>
      <p:sp>
        <p:nvSpPr>
          <p:cNvPr id="5" name="Text Placeholder 4">
            <a:extLst>
              <a:ext uri="{FF2B5EF4-FFF2-40B4-BE49-F238E27FC236}">
                <a16:creationId xmlns:a16="http://schemas.microsoft.com/office/drawing/2014/main" id="{E8058890-83F9-18FC-2012-E529CFAA0BCE}"/>
              </a:ext>
            </a:extLst>
          </p:cNvPr>
          <p:cNvSpPr>
            <a:spLocks noGrp="1"/>
          </p:cNvSpPr>
          <p:nvPr>
            <p:ph type="body" sz="quarter" idx="10"/>
          </p:nvPr>
        </p:nvSpPr>
        <p:spPr>
          <a:xfrm>
            <a:off x="2918692" y="1809750"/>
            <a:ext cx="2189018"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16" name="Text Placeholder 4">
            <a:extLst>
              <a:ext uri="{FF2B5EF4-FFF2-40B4-BE49-F238E27FC236}">
                <a16:creationId xmlns:a16="http://schemas.microsoft.com/office/drawing/2014/main" id="{11C3D954-4876-CBB3-5262-80E8DFC8FF20}"/>
              </a:ext>
            </a:extLst>
          </p:cNvPr>
          <p:cNvSpPr>
            <a:spLocks noGrp="1"/>
          </p:cNvSpPr>
          <p:nvPr>
            <p:ph type="body" sz="quarter" idx="21"/>
          </p:nvPr>
        </p:nvSpPr>
        <p:spPr>
          <a:xfrm>
            <a:off x="5204692" y="1809750"/>
            <a:ext cx="6111006"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2" name="Text Placeholder 4">
            <a:extLst>
              <a:ext uri="{FF2B5EF4-FFF2-40B4-BE49-F238E27FC236}">
                <a16:creationId xmlns:a16="http://schemas.microsoft.com/office/drawing/2014/main" id="{775068E0-5EA5-1B99-EA1D-FB11FBF58577}"/>
              </a:ext>
            </a:extLst>
          </p:cNvPr>
          <p:cNvSpPr>
            <a:spLocks noGrp="1"/>
          </p:cNvSpPr>
          <p:nvPr>
            <p:ph type="body" sz="quarter" idx="22"/>
          </p:nvPr>
        </p:nvSpPr>
        <p:spPr>
          <a:xfrm>
            <a:off x="2918692" y="2339866"/>
            <a:ext cx="2189018"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27" name="Text Placeholder 4">
            <a:extLst>
              <a:ext uri="{FF2B5EF4-FFF2-40B4-BE49-F238E27FC236}">
                <a16:creationId xmlns:a16="http://schemas.microsoft.com/office/drawing/2014/main" id="{17C01649-97A1-9C2F-41C1-C4A748ED9870}"/>
              </a:ext>
            </a:extLst>
          </p:cNvPr>
          <p:cNvSpPr>
            <a:spLocks noGrp="1"/>
          </p:cNvSpPr>
          <p:nvPr>
            <p:ph type="body" sz="quarter" idx="23"/>
          </p:nvPr>
        </p:nvSpPr>
        <p:spPr>
          <a:xfrm>
            <a:off x="5204692" y="2339866"/>
            <a:ext cx="6111006"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28" name="Text Placeholder 4">
            <a:extLst>
              <a:ext uri="{FF2B5EF4-FFF2-40B4-BE49-F238E27FC236}">
                <a16:creationId xmlns:a16="http://schemas.microsoft.com/office/drawing/2014/main" id="{5B05E103-9F83-02D3-FB6A-152D3F312EAC}"/>
              </a:ext>
            </a:extLst>
          </p:cNvPr>
          <p:cNvSpPr>
            <a:spLocks noGrp="1"/>
          </p:cNvSpPr>
          <p:nvPr>
            <p:ph type="body" sz="quarter" idx="24"/>
          </p:nvPr>
        </p:nvSpPr>
        <p:spPr>
          <a:xfrm>
            <a:off x="2918692" y="2883041"/>
            <a:ext cx="2189018"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29" name="Text Placeholder 4">
            <a:extLst>
              <a:ext uri="{FF2B5EF4-FFF2-40B4-BE49-F238E27FC236}">
                <a16:creationId xmlns:a16="http://schemas.microsoft.com/office/drawing/2014/main" id="{54285857-B64B-CF12-4519-02820F218AF9}"/>
              </a:ext>
            </a:extLst>
          </p:cNvPr>
          <p:cNvSpPr>
            <a:spLocks noGrp="1"/>
          </p:cNvSpPr>
          <p:nvPr>
            <p:ph type="body" sz="quarter" idx="25"/>
          </p:nvPr>
        </p:nvSpPr>
        <p:spPr>
          <a:xfrm>
            <a:off x="5204692" y="2883041"/>
            <a:ext cx="6111006"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0" name="Text Placeholder 4">
            <a:extLst>
              <a:ext uri="{FF2B5EF4-FFF2-40B4-BE49-F238E27FC236}">
                <a16:creationId xmlns:a16="http://schemas.microsoft.com/office/drawing/2014/main" id="{F02C5E37-CE80-0892-A9C4-50FC099AD162}"/>
              </a:ext>
            </a:extLst>
          </p:cNvPr>
          <p:cNvSpPr>
            <a:spLocks noGrp="1"/>
          </p:cNvSpPr>
          <p:nvPr>
            <p:ph type="body" sz="quarter" idx="26"/>
          </p:nvPr>
        </p:nvSpPr>
        <p:spPr>
          <a:xfrm>
            <a:off x="2918692" y="3404678"/>
            <a:ext cx="2189018"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1" name="Text Placeholder 4">
            <a:extLst>
              <a:ext uri="{FF2B5EF4-FFF2-40B4-BE49-F238E27FC236}">
                <a16:creationId xmlns:a16="http://schemas.microsoft.com/office/drawing/2014/main" id="{92D97ED0-ACD9-5600-A925-AEEE30FCBDE0}"/>
              </a:ext>
            </a:extLst>
          </p:cNvPr>
          <p:cNvSpPr>
            <a:spLocks noGrp="1"/>
          </p:cNvSpPr>
          <p:nvPr>
            <p:ph type="body" sz="quarter" idx="27"/>
          </p:nvPr>
        </p:nvSpPr>
        <p:spPr>
          <a:xfrm>
            <a:off x="5204692" y="3404678"/>
            <a:ext cx="6111006"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2" name="Text Placeholder 4">
            <a:extLst>
              <a:ext uri="{FF2B5EF4-FFF2-40B4-BE49-F238E27FC236}">
                <a16:creationId xmlns:a16="http://schemas.microsoft.com/office/drawing/2014/main" id="{B334C714-CBCE-8EE9-B99E-B1D0627EF860}"/>
              </a:ext>
            </a:extLst>
          </p:cNvPr>
          <p:cNvSpPr>
            <a:spLocks noGrp="1"/>
          </p:cNvSpPr>
          <p:nvPr>
            <p:ph type="body" sz="quarter" idx="28"/>
          </p:nvPr>
        </p:nvSpPr>
        <p:spPr>
          <a:xfrm>
            <a:off x="2918692" y="3958692"/>
            <a:ext cx="2189018"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3" name="Text Placeholder 4">
            <a:extLst>
              <a:ext uri="{FF2B5EF4-FFF2-40B4-BE49-F238E27FC236}">
                <a16:creationId xmlns:a16="http://schemas.microsoft.com/office/drawing/2014/main" id="{3FA4D071-9D2D-F733-C55F-641A7D2EA438}"/>
              </a:ext>
            </a:extLst>
          </p:cNvPr>
          <p:cNvSpPr>
            <a:spLocks noGrp="1"/>
          </p:cNvSpPr>
          <p:nvPr>
            <p:ph type="body" sz="quarter" idx="29"/>
          </p:nvPr>
        </p:nvSpPr>
        <p:spPr>
          <a:xfrm>
            <a:off x="5204692" y="3958692"/>
            <a:ext cx="6111006"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4" name="Text Placeholder 4">
            <a:extLst>
              <a:ext uri="{FF2B5EF4-FFF2-40B4-BE49-F238E27FC236}">
                <a16:creationId xmlns:a16="http://schemas.microsoft.com/office/drawing/2014/main" id="{CF1A41B7-A5C4-DD27-969A-70C90D9773D7}"/>
              </a:ext>
            </a:extLst>
          </p:cNvPr>
          <p:cNvSpPr>
            <a:spLocks noGrp="1"/>
          </p:cNvSpPr>
          <p:nvPr>
            <p:ph type="body" sz="quarter" idx="30"/>
          </p:nvPr>
        </p:nvSpPr>
        <p:spPr>
          <a:xfrm>
            <a:off x="2918692" y="4488674"/>
            <a:ext cx="2189018"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5" name="Text Placeholder 4">
            <a:extLst>
              <a:ext uri="{FF2B5EF4-FFF2-40B4-BE49-F238E27FC236}">
                <a16:creationId xmlns:a16="http://schemas.microsoft.com/office/drawing/2014/main" id="{24E465C3-32AF-CEA2-D44A-40C4693015E7}"/>
              </a:ext>
            </a:extLst>
          </p:cNvPr>
          <p:cNvSpPr>
            <a:spLocks noGrp="1"/>
          </p:cNvSpPr>
          <p:nvPr>
            <p:ph type="body" sz="quarter" idx="31"/>
          </p:nvPr>
        </p:nvSpPr>
        <p:spPr>
          <a:xfrm>
            <a:off x="5204692" y="4488674"/>
            <a:ext cx="6111006"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6" name="Text Placeholder 4">
            <a:extLst>
              <a:ext uri="{FF2B5EF4-FFF2-40B4-BE49-F238E27FC236}">
                <a16:creationId xmlns:a16="http://schemas.microsoft.com/office/drawing/2014/main" id="{9BE97D6B-617E-E17E-721D-1CBA7ABFFB46}"/>
              </a:ext>
            </a:extLst>
          </p:cNvPr>
          <p:cNvSpPr>
            <a:spLocks noGrp="1"/>
          </p:cNvSpPr>
          <p:nvPr>
            <p:ph type="body" sz="quarter" idx="32"/>
          </p:nvPr>
        </p:nvSpPr>
        <p:spPr>
          <a:xfrm>
            <a:off x="2918692" y="5060552"/>
            <a:ext cx="2189018"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7" name="Text Placeholder 4">
            <a:extLst>
              <a:ext uri="{FF2B5EF4-FFF2-40B4-BE49-F238E27FC236}">
                <a16:creationId xmlns:a16="http://schemas.microsoft.com/office/drawing/2014/main" id="{BD2AD94A-FB14-B816-04EE-01F2671A1EE5}"/>
              </a:ext>
            </a:extLst>
          </p:cNvPr>
          <p:cNvSpPr>
            <a:spLocks noGrp="1"/>
          </p:cNvSpPr>
          <p:nvPr>
            <p:ph type="body" sz="quarter" idx="33"/>
          </p:nvPr>
        </p:nvSpPr>
        <p:spPr>
          <a:xfrm>
            <a:off x="5204692" y="5060552"/>
            <a:ext cx="6111006"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8" name="Text Placeholder 4">
            <a:extLst>
              <a:ext uri="{FF2B5EF4-FFF2-40B4-BE49-F238E27FC236}">
                <a16:creationId xmlns:a16="http://schemas.microsoft.com/office/drawing/2014/main" id="{07C38F68-5E1B-D90A-1DAB-0A812D033D93}"/>
              </a:ext>
            </a:extLst>
          </p:cNvPr>
          <p:cNvSpPr>
            <a:spLocks noGrp="1"/>
          </p:cNvSpPr>
          <p:nvPr>
            <p:ph type="body" sz="quarter" idx="34"/>
          </p:nvPr>
        </p:nvSpPr>
        <p:spPr>
          <a:xfrm>
            <a:off x="2918692" y="5578366"/>
            <a:ext cx="2189018"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9" name="Text Placeholder 4">
            <a:extLst>
              <a:ext uri="{FF2B5EF4-FFF2-40B4-BE49-F238E27FC236}">
                <a16:creationId xmlns:a16="http://schemas.microsoft.com/office/drawing/2014/main" id="{C7E0D8F5-7655-DCF5-2330-C97F69C8BF8A}"/>
              </a:ext>
            </a:extLst>
          </p:cNvPr>
          <p:cNvSpPr>
            <a:spLocks noGrp="1"/>
          </p:cNvSpPr>
          <p:nvPr>
            <p:ph type="body" sz="quarter" idx="35"/>
          </p:nvPr>
        </p:nvSpPr>
        <p:spPr>
          <a:xfrm>
            <a:off x="5204692" y="5578366"/>
            <a:ext cx="6111006" cy="517814"/>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Tree>
    <p:extLst>
      <p:ext uri="{BB962C8B-B14F-4D97-AF65-F5344CB8AC3E}">
        <p14:creationId xmlns:p14="http://schemas.microsoft.com/office/powerpoint/2010/main" val="4000063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 JTA - Load and Hand">
    <p:spTree>
      <p:nvGrpSpPr>
        <p:cNvPr id="1" name=""/>
        <p:cNvGrpSpPr/>
        <p:nvPr/>
      </p:nvGrpSpPr>
      <p:grpSpPr>
        <a:xfrm>
          <a:off x="0" y="0"/>
          <a:ext cx="0" cy="0"/>
          <a:chOff x="0" y="0"/>
          <a:chExt cx="0" cy="0"/>
        </a:xfrm>
      </p:grpSpPr>
      <p:graphicFrame>
        <p:nvGraphicFramePr>
          <p:cNvPr id="3" name="Table 7">
            <a:extLst>
              <a:ext uri="{FF2B5EF4-FFF2-40B4-BE49-F238E27FC236}">
                <a16:creationId xmlns:a16="http://schemas.microsoft.com/office/drawing/2014/main" id="{2890BBF9-F979-231C-F27D-65D86A020C90}"/>
              </a:ext>
            </a:extLst>
          </p:cNvPr>
          <p:cNvGraphicFramePr>
            <a:graphicFrameLocks/>
          </p:cNvGraphicFramePr>
          <p:nvPr userDrawn="1">
            <p:extLst>
              <p:ext uri="{D42A27DB-BD31-4B8C-83A1-F6EECF244321}">
                <p14:modId xmlns:p14="http://schemas.microsoft.com/office/powerpoint/2010/main" val="4107064268"/>
              </p:ext>
            </p:extLst>
          </p:nvPr>
        </p:nvGraphicFramePr>
        <p:xfrm>
          <a:off x="800099" y="1279634"/>
          <a:ext cx="10515600" cy="4464000"/>
        </p:xfrm>
        <a:graphic>
          <a:graphicData uri="http://schemas.openxmlformats.org/drawingml/2006/table">
            <a:tbl>
              <a:tblPr firstRow="1" bandRow="1">
                <a:tableStyleId>{5C22544A-7EE6-4342-B048-85BDC9FD1C3A}</a:tableStyleId>
              </a:tblPr>
              <a:tblGrid>
                <a:gridCol w="2107119">
                  <a:extLst>
                    <a:ext uri="{9D8B030D-6E8A-4147-A177-3AD203B41FA5}">
                      <a16:colId xmlns:a16="http://schemas.microsoft.com/office/drawing/2014/main" val="157154589"/>
                    </a:ext>
                  </a:extLst>
                </a:gridCol>
                <a:gridCol w="1787795">
                  <a:extLst>
                    <a:ext uri="{9D8B030D-6E8A-4147-A177-3AD203B41FA5}">
                      <a16:colId xmlns:a16="http://schemas.microsoft.com/office/drawing/2014/main" val="4009441211"/>
                    </a:ext>
                  </a:extLst>
                </a:gridCol>
                <a:gridCol w="1627878">
                  <a:extLst>
                    <a:ext uri="{9D8B030D-6E8A-4147-A177-3AD203B41FA5}">
                      <a16:colId xmlns:a16="http://schemas.microsoft.com/office/drawing/2014/main" val="1830137330"/>
                    </a:ext>
                  </a:extLst>
                </a:gridCol>
                <a:gridCol w="4992808">
                  <a:extLst>
                    <a:ext uri="{9D8B030D-6E8A-4147-A177-3AD203B41FA5}">
                      <a16:colId xmlns:a16="http://schemas.microsoft.com/office/drawing/2014/main" val="2297640755"/>
                    </a:ext>
                  </a:extLst>
                </a:gridCol>
              </a:tblGrid>
              <a:tr h="360000">
                <a:tc>
                  <a:txBody>
                    <a:bodyPr/>
                    <a:lstStyle/>
                    <a:p>
                      <a:pPr algn="l"/>
                      <a:r>
                        <a:rPr lang="en-US" sz="1400" b="0" i="0" dirty="0">
                          <a:latin typeface="News Gothic MT" panose="020B0503020103020203" pitchFamily="34" charset="0"/>
                          <a:cs typeface="DIN Pro Regular" panose="020B0504020101020102" pitchFamily="34" charset="0"/>
                        </a:rPr>
                        <a:t>Task Demand</a:t>
                      </a:r>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3408B"/>
                    </a:solidFill>
                  </a:tcPr>
                </a:tc>
                <a:tc>
                  <a:txBody>
                    <a:bodyPr/>
                    <a:lstStyle/>
                    <a:p>
                      <a:pPr algn="ctr"/>
                      <a:r>
                        <a:rPr lang="en-US" sz="1400" b="0" i="0" dirty="0">
                          <a:latin typeface="News Gothic MT" panose="020B0503020103020203" pitchFamily="34" charset="0"/>
                          <a:cs typeface="DIN Pro Regular" panose="020B0504020101020102" pitchFamily="34" charset="0"/>
                        </a:rPr>
                        <a:t>Frequency</a:t>
                      </a:r>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3408B"/>
                    </a:solidFill>
                  </a:tcPr>
                </a:tc>
                <a:tc>
                  <a:txBody>
                    <a:bodyPr/>
                    <a:lstStyle/>
                    <a:p>
                      <a:pPr algn="ctr"/>
                      <a:r>
                        <a:rPr lang="en-US" sz="1400" b="0" i="0" dirty="0">
                          <a:latin typeface="News Gothic MT" panose="020B0503020103020203" pitchFamily="34" charset="0"/>
                          <a:cs typeface="DIN Pro Regular" panose="020B0504020101020102" pitchFamily="34" charset="0"/>
                        </a:rPr>
                        <a:t>Load (kg)</a:t>
                      </a:r>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3408B"/>
                    </a:solidFill>
                  </a:tcPr>
                </a:tc>
                <a:tc>
                  <a:txBody>
                    <a:bodyPr/>
                    <a:lstStyle/>
                    <a:p>
                      <a:pPr algn="ctr"/>
                      <a:r>
                        <a:rPr lang="en-US" sz="1400" b="0" i="0" dirty="0">
                          <a:latin typeface="News Gothic MT" panose="020B0503020103020203" pitchFamily="34" charset="0"/>
                          <a:cs typeface="DIN Pro Regular" panose="020B0504020101020102" pitchFamily="34" charset="0"/>
                        </a:rPr>
                        <a:t>Comments</a:t>
                      </a:r>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3408B"/>
                    </a:solidFill>
                  </a:tcPr>
                </a:tc>
                <a:extLst>
                  <a:ext uri="{0D108BD9-81ED-4DB2-BD59-A6C34878D82A}">
                    <a16:rowId xmlns:a16="http://schemas.microsoft.com/office/drawing/2014/main" val="1833615476"/>
                  </a:ext>
                </a:extLst>
              </a:tr>
              <a:tr h="684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cs typeface="DIN Pro Regular" panose="020B0504020101020102" pitchFamily="34" charset="0"/>
                        </a:rPr>
                        <a:t>Lifting – Below waist</a:t>
                      </a:r>
                    </a:p>
                  </a:txBody>
                  <a:tcPr anchor="ctr">
                    <a:lnT w="38100" cap="flat" cmpd="sng" algn="ctr">
                      <a:no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8100" cap="flat" cmpd="sng" algn="ctr">
                      <a:no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8100" cap="flat" cmpd="sng" algn="ctr">
                      <a:no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algn="ct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8100" cap="flat" cmpd="sng" algn="ctr">
                      <a:no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4228673721"/>
                  </a:ext>
                </a:extLst>
              </a:tr>
              <a:tr h="684000">
                <a:tc>
                  <a:txBody>
                    <a:bodyPr/>
                    <a:lstStyle/>
                    <a:p>
                      <a:r>
                        <a:rPr lang="en-US" sz="1000" b="0" i="0" dirty="0">
                          <a:solidFill>
                            <a:schemeClr val="tx1"/>
                          </a:solidFill>
                          <a:latin typeface="Aptos Display" panose="020B0004020202020204" pitchFamily="34" charset="0"/>
                          <a:cs typeface="DIN Pro Regular" panose="020B0504020101020102" pitchFamily="34" charset="0"/>
                        </a:rPr>
                        <a:t>Lifting – Waist to Shoulder</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3405646723"/>
                  </a:ext>
                </a:extLst>
              </a:tr>
              <a:tr h="684000">
                <a:tc>
                  <a:txBody>
                    <a:bodyPr/>
                    <a:lstStyle/>
                    <a:p>
                      <a:r>
                        <a:rPr lang="en-US" sz="1000" b="0" i="0" dirty="0">
                          <a:solidFill>
                            <a:schemeClr val="tx1"/>
                          </a:solidFill>
                          <a:latin typeface="Aptos Display" panose="020B0004020202020204" pitchFamily="34" charset="0"/>
                          <a:cs typeface="DIN Pro Regular" panose="020B0504020101020102" pitchFamily="34" charset="0"/>
                        </a:rPr>
                        <a:t>Lifting – Shoulder to Overhead</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2154934696"/>
                  </a:ext>
                </a:extLst>
              </a:tr>
              <a:tr h="684000">
                <a:tc>
                  <a:txBody>
                    <a:bodyPr/>
                    <a:lstStyle/>
                    <a:p>
                      <a:r>
                        <a:rPr lang="en-US" sz="1000" b="0" i="0" dirty="0">
                          <a:solidFill>
                            <a:schemeClr val="tx1"/>
                          </a:solidFill>
                          <a:latin typeface="Aptos Display" panose="020B0004020202020204" pitchFamily="34" charset="0"/>
                          <a:cs typeface="DIN Pro Regular" panose="020B0504020101020102" pitchFamily="34" charset="0"/>
                        </a:rPr>
                        <a:t>Pushing </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2619985940"/>
                  </a:ext>
                </a:extLst>
              </a:tr>
              <a:tr h="68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cs typeface="DIN Pro Regular" panose="020B0504020101020102" pitchFamily="34" charset="0"/>
                        </a:rPr>
                        <a:t>Pulling</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4156989170"/>
                  </a:ext>
                </a:extLst>
              </a:tr>
              <a:tr h="68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cs typeface="DIN Pro Regular" panose="020B0504020101020102" pitchFamily="34" charset="0"/>
                        </a:rPr>
                        <a:t>Carrying</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1104746389"/>
                  </a:ext>
                </a:extLst>
              </a:tr>
            </a:tbl>
          </a:graphicData>
        </a:graphic>
      </p:graphicFrame>
      <p:sp>
        <p:nvSpPr>
          <p:cNvPr id="6" name="TextBox 5">
            <a:extLst>
              <a:ext uri="{FF2B5EF4-FFF2-40B4-BE49-F238E27FC236}">
                <a16:creationId xmlns:a16="http://schemas.microsoft.com/office/drawing/2014/main" id="{37F73776-4C1B-B395-E44D-C1841FE13114}"/>
              </a:ext>
            </a:extLst>
          </p:cNvPr>
          <p:cNvSpPr txBox="1"/>
          <p:nvPr userDrawn="1"/>
        </p:nvSpPr>
        <p:spPr>
          <a:xfrm>
            <a:off x="800099" y="444753"/>
            <a:ext cx="6095316" cy="646331"/>
          </a:xfrm>
          <a:prstGeom prst="rect">
            <a:avLst/>
          </a:prstGeom>
          <a:noFill/>
        </p:spPr>
        <p:txBody>
          <a:bodyPr wrap="square">
            <a:spAutoFit/>
          </a:bodyPr>
          <a:lstStyle/>
          <a:p>
            <a:r>
              <a:rPr lang="en-US" sz="3600" b="0" dirty="0">
                <a:solidFill>
                  <a:srgbClr val="23408B"/>
                </a:solidFill>
                <a:latin typeface="Aptos Display" panose="020B0004020202020204" pitchFamily="34" charset="0"/>
              </a:rPr>
              <a:t>Load Requirements</a:t>
            </a:r>
            <a:endParaRPr lang="en-AU" sz="3600" b="0" dirty="0">
              <a:solidFill>
                <a:srgbClr val="23408B"/>
              </a:solidFill>
              <a:latin typeface="Aptos Display" panose="020B0004020202020204" pitchFamily="34" charset="0"/>
            </a:endParaRPr>
          </a:p>
        </p:txBody>
      </p:sp>
      <p:sp>
        <p:nvSpPr>
          <p:cNvPr id="20" name="Text Placeholder 19">
            <a:extLst>
              <a:ext uri="{FF2B5EF4-FFF2-40B4-BE49-F238E27FC236}">
                <a16:creationId xmlns:a16="http://schemas.microsoft.com/office/drawing/2014/main" id="{0F759F88-EE77-FF07-4255-B4492DDE2D57}"/>
              </a:ext>
            </a:extLst>
          </p:cNvPr>
          <p:cNvSpPr>
            <a:spLocks noGrp="1"/>
          </p:cNvSpPr>
          <p:nvPr>
            <p:ph type="body" sz="quarter" idx="24"/>
          </p:nvPr>
        </p:nvSpPr>
        <p:spPr>
          <a:xfrm>
            <a:off x="2900362" y="1604963"/>
            <a:ext cx="1764001" cy="685655"/>
          </a:xfrm>
        </p:spPr>
        <p:txBody>
          <a:bodyPr anchor="ctr">
            <a:noAutofit/>
          </a:bodyPr>
          <a:lstStyle>
            <a:lvl1pPr marL="0" indent="0" algn="ctr">
              <a:buNone/>
              <a:defRPr sz="1000">
                <a:solidFill>
                  <a:schemeClr val="tx1"/>
                </a:solidFill>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3" name="Text Placeholder 19">
            <a:extLst>
              <a:ext uri="{FF2B5EF4-FFF2-40B4-BE49-F238E27FC236}">
                <a16:creationId xmlns:a16="http://schemas.microsoft.com/office/drawing/2014/main" id="{85DF7B3F-3D22-88CA-3365-75CC48386632}"/>
              </a:ext>
            </a:extLst>
          </p:cNvPr>
          <p:cNvSpPr>
            <a:spLocks noGrp="1"/>
          </p:cNvSpPr>
          <p:nvPr>
            <p:ph type="body" sz="quarter" idx="30"/>
          </p:nvPr>
        </p:nvSpPr>
        <p:spPr>
          <a:xfrm>
            <a:off x="4664361" y="1611329"/>
            <a:ext cx="1644074" cy="679289"/>
          </a:xfrm>
        </p:spPr>
        <p:txBody>
          <a:bodyPr anchor="ctr">
            <a:noAutofit/>
          </a:bodyPr>
          <a:lstStyle>
            <a:lvl1pPr marL="0" indent="0" algn="ctr">
              <a:buNone/>
              <a:defRPr sz="1000">
                <a:solidFill>
                  <a:schemeClr val="tx1"/>
                </a:solidFill>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9" name="Text Placeholder 19">
            <a:extLst>
              <a:ext uri="{FF2B5EF4-FFF2-40B4-BE49-F238E27FC236}">
                <a16:creationId xmlns:a16="http://schemas.microsoft.com/office/drawing/2014/main" id="{3D1F3C6C-1BEF-837C-5847-CA6DEF980205}"/>
              </a:ext>
            </a:extLst>
          </p:cNvPr>
          <p:cNvSpPr>
            <a:spLocks noGrp="1"/>
          </p:cNvSpPr>
          <p:nvPr>
            <p:ph type="body" sz="quarter" idx="36"/>
          </p:nvPr>
        </p:nvSpPr>
        <p:spPr>
          <a:xfrm>
            <a:off x="6366867" y="1613907"/>
            <a:ext cx="4948832" cy="676711"/>
          </a:xfrm>
        </p:spPr>
        <p:txBody>
          <a:bodyPr anchor="ctr">
            <a:noAutofit/>
          </a:bodyPr>
          <a:lstStyle>
            <a:lvl1pPr marL="0" indent="0" algn="ctr">
              <a:buNone/>
              <a:defRPr sz="1000">
                <a:solidFill>
                  <a:schemeClr val="tx1"/>
                </a:solidFill>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14" name="Text Placeholder 19">
            <a:extLst>
              <a:ext uri="{FF2B5EF4-FFF2-40B4-BE49-F238E27FC236}">
                <a16:creationId xmlns:a16="http://schemas.microsoft.com/office/drawing/2014/main" id="{F5ADD2DE-35E3-0B00-792B-08CC84CDB603}"/>
              </a:ext>
            </a:extLst>
          </p:cNvPr>
          <p:cNvSpPr>
            <a:spLocks noGrp="1"/>
          </p:cNvSpPr>
          <p:nvPr>
            <p:ph type="body" sz="quarter" idx="37"/>
          </p:nvPr>
        </p:nvSpPr>
        <p:spPr>
          <a:xfrm>
            <a:off x="2900360" y="2301602"/>
            <a:ext cx="1764001" cy="685655"/>
          </a:xfrm>
        </p:spPr>
        <p:txBody>
          <a:bodyPr anchor="ctr">
            <a:noAutofit/>
          </a:bodyPr>
          <a:lstStyle>
            <a:lvl1pPr marL="0" indent="0" algn="ctr">
              <a:buNone/>
              <a:defRPr sz="1000">
                <a:solidFill>
                  <a:schemeClr val="tx1"/>
                </a:solidFill>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19" name="Text Placeholder 19">
            <a:extLst>
              <a:ext uri="{FF2B5EF4-FFF2-40B4-BE49-F238E27FC236}">
                <a16:creationId xmlns:a16="http://schemas.microsoft.com/office/drawing/2014/main" id="{438DD050-3B3B-9A7C-5226-76788B7E672F}"/>
              </a:ext>
            </a:extLst>
          </p:cNvPr>
          <p:cNvSpPr>
            <a:spLocks noGrp="1"/>
          </p:cNvSpPr>
          <p:nvPr>
            <p:ph type="body" sz="quarter" idx="38"/>
          </p:nvPr>
        </p:nvSpPr>
        <p:spPr>
          <a:xfrm>
            <a:off x="4664359" y="2307968"/>
            <a:ext cx="1644074" cy="679289"/>
          </a:xfrm>
        </p:spPr>
        <p:txBody>
          <a:bodyPr anchor="ctr">
            <a:noAutofit/>
          </a:bodyPr>
          <a:lstStyle>
            <a:lvl1pPr marL="0" indent="0" algn="ctr">
              <a:buNone/>
              <a:defRPr sz="1000">
                <a:solidFill>
                  <a:schemeClr val="tx1"/>
                </a:solidFill>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26" name="Text Placeholder 19">
            <a:extLst>
              <a:ext uri="{FF2B5EF4-FFF2-40B4-BE49-F238E27FC236}">
                <a16:creationId xmlns:a16="http://schemas.microsoft.com/office/drawing/2014/main" id="{3A1DAF97-F658-E5BB-7306-31D09A2B8106}"/>
              </a:ext>
            </a:extLst>
          </p:cNvPr>
          <p:cNvSpPr>
            <a:spLocks noGrp="1"/>
          </p:cNvSpPr>
          <p:nvPr>
            <p:ph type="body" sz="quarter" idx="39"/>
          </p:nvPr>
        </p:nvSpPr>
        <p:spPr>
          <a:xfrm>
            <a:off x="6366865" y="2310546"/>
            <a:ext cx="4948832" cy="676711"/>
          </a:xfrm>
        </p:spPr>
        <p:txBody>
          <a:bodyPr anchor="ctr">
            <a:noAutofit/>
          </a:bodyPr>
          <a:lstStyle>
            <a:lvl1pPr marL="0" indent="0" algn="ctr">
              <a:buNone/>
              <a:defRPr sz="1000">
                <a:solidFill>
                  <a:schemeClr val="tx1"/>
                </a:solidFill>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27" name="Text Placeholder 19">
            <a:extLst>
              <a:ext uri="{FF2B5EF4-FFF2-40B4-BE49-F238E27FC236}">
                <a16:creationId xmlns:a16="http://schemas.microsoft.com/office/drawing/2014/main" id="{CB896609-9F06-7B85-948A-8AAF9A81B2AE}"/>
              </a:ext>
            </a:extLst>
          </p:cNvPr>
          <p:cNvSpPr>
            <a:spLocks noGrp="1"/>
          </p:cNvSpPr>
          <p:nvPr>
            <p:ph type="body" sz="quarter" idx="40"/>
          </p:nvPr>
        </p:nvSpPr>
        <p:spPr>
          <a:xfrm>
            <a:off x="2900358" y="2987257"/>
            <a:ext cx="1764001" cy="685655"/>
          </a:xfrm>
        </p:spPr>
        <p:txBody>
          <a:bodyPr anchor="ctr">
            <a:noAutofit/>
          </a:bodyPr>
          <a:lstStyle>
            <a:lvl1pPr marL="0" indent="0" algn="ctr">
              <a:buNone/>
              <a:defRPr sz="1000">
                <a:solidFill>
                  <a:schemeClr val="tx1"/>
                </a:solidFill>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28" name="Text Placeholder 19">
            <a:extLst>
              <a:ext uri="{FF2B5EF4-FFF2-40B4-BE49-F238E27FC236}">
                <a16:creationId xmlns:a16="http://schemas.microsoft.com/office/drawing/2014/main" id="{ABD52790-9C77-03EE-88A9-083A387BBA03}"/>
              </a:ext>
            </a:extLst>
          </p:cNvPr>
          <p:cNvSpPr>
            <a:spLocks noGrp="1"/>
          </p:cNvSpPr>
          <p:nvPr>
            <p:ph type="body" sz="quarter" idx="41"/>
          </p:nvPr>
        </p:nvSpPr>
        <p:spPr>
          <a:xfrm>
            <a:off x="4664357" y="2993623"/>
            <a:ext cx="1644074" cy="679289"/>
          </a:xfrm>
        </p:spPr>
        <p:txBody>
          <a:bodyPr anchor="ctr">
            <a:noAutofit/>
          </a:bodyPr>
          <a:lstStyle>
            <a:lvl1pPr marL="0" indent="0" algn="ctr">
              <a:buNone/>
              <a:defRPr sz="1000">
                <a:solidFill>
                  <a:schemeClr val="tx1"/>
                </a:solidFill>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29" name="Text Placeholder 19">
            <a:extLst>
              <a:ext uri="{FF2B5EF4-FFF2-40B4-BE49-F238E27FC236}">
                <a16:creationId xmlns:a16="http://schemas.microsoft.com/office/drawing/2014/main" id="{F18F5D93-A712-938A-6E23-749F0F56A94E}"/>
              </a:ext>
            </a:extLst>
          </p:cNvPr>
          <p:cNvSpPr>
            <a:spLocks noGrp="1"/>
          </p:cNvSpPr>
          <p:nvPr>
            <p:ph type="body" sz="quarter" idx="42"/>
          </p:nvPr>
        </p:nvSpPr>
        <p:spPr>
          <a:xfrm>
            <a:off x="6366863" y="2996201"/>
            <a:ext cx="4948832" cy="676711"/>
          </a:xfrm>
        </p:spPr>
        <p:txBody>
          <a:bodyPr anchor="ctr">
            <a:noAutofit/>
          </a:bodyPr>
          <a:lstStyle>
            <a:lvl1pPr marL="0" indent="0" algn="ctr">
              <a:buNone/>
              <a:defRPr sz="1000">
                <a:solidFill>
                  <a:schemeClr val="tx1"/>
                </a:solidFill>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0" name="Text Placeholder 19">
            <a:extLst>
              <a:ext uri="{FF2B5EF4-FFF2-40B4-BE49-F238E27FC236}">
                <a16:creationId xmlns:a16="http://schemas.microsoft.com/office/drawing/2014/main" id="{F1D81445-8490-07A1-8D2F-4F5F466799BB}"/>
              </a:ext>
            </a:extLst>
          </p:cNvPr>
          <p:cNvSpPr>
            <a:spLocks noGrp="1"/>
          </p:cNvSpPr>
          <p:nvPr>
            <p:ph type="body" sz="quarter" idx="43"/>
          </p:nvPr>
        </p:nvSpPr>
        <p:spPr>
          <a:xfrm>
            <a:off x="2900358" y="3686474"/>
            <a:ext cx="1764001" cy="685655"/>
          </a:xfrm>
        </p:spPr>
        <p:txBody>
          <a:bodyPr anchor="ctr">
            <a:noAutofit/>
          </a:bodyPr>
          <a:lstStyle>
            <a:lvl1pPr marL="0" indent="0" algn="ctr">
              <a:buNone/>
              <a:defRPr sz="1000">
                <a:solidFill>
                  <a:schemeClr val="tx1"/>
                </a:solidFill>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1" name="Text Placeholder 19">
            <a:extLst>
              <a:ext uri="{FF2B5EF4-FFF2-40B4-BE49-F238E27FC236}">
                <a16:creationId xmlns:a16="http://schemas.microsoft.com/office/drawing/2014/main" id="{5D2ECBD3-86A8-9439-0833-F75593CC4C1D}"/>
              </a:ext>
            </a:extLst>
          </p:cNvPr>
          <p:cNvSpPr>
            <a:spLocks noGrp="1"/>
          </p:cNvSpPr>
          <p:nvPr>
            <p:ph type="body" sz="quarter" idx="44"/>
          </p:nvPr>
        </p:nvSpPr>
        <p:spPr>
          <a:xfrm>
            <a:off x="4664357" y="3692840"/>
            <a:ext cx="1644074" cy="679289"/>
          </a:xfrm>
        </p:spPr>
        <p:txBody>
          <a:bodyPr anchor="ctr">
            <a:noAutofit/>
          </a:bodyPr>
          <a:lstStyle>
            <a:lvl1pPr marL="0" indent="0" algn="ctr">
              <a:buNone/>
              <a:defRPr sz="1000">
                <a:solidFill>
                  <a:schemeClr val="tx1"/>
                </a:solidFill>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2" name="Text Placeholder 19">
            <a:extLst>
              <a:ext uri="{FF2B5EF4-FFF2-40B4-BE49-F238E27FC236}">
                <a16:creationId xmlns:a16="http://schemas.microsoft.com/office/drawing/2014/main" id="{B50417EB-B7BD-C513-BFAC-9D3E25A944B5}"/>
              </a:ext>
            </a:extLst>
          </p:cNvPr>
          <p:cNvSpPr>
            <a:spLocks noGrp="1"/>
          </p:cNvSpPr>
          <p:nvPr>
            <p:ph type="body" sz="quarter" idx="45"/>
          </p:nvPr>
        </p:nvSpPr>
        <p:spPr>
          <a:xfrm>
            <a:off x="6366863" y="3695418"/>
            <a:ext cx="4948832" cy="676711"/>
          </a:xfrm>
        </p:spPr>
        <p:txBody>
          <a:bodyPr anchor="ctr">
            <a:noAutofit/>
          </a:bodyPr>
          <a:lstStyle>
            <a:lvl1pPr marL="0" indent="0" algn="ctr">
              <a:buNone/>
              <a:defRPr sz="1000">
                <a:solidFill>
                  <a:schemeClr val="tx1"/>
                </a:solidFill>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45" name="Text Placeholder 19">
            <a:extLst>
              <a:ext uri="{FF2B5EF4-FFF2-40B4-BE49-F238E27FC236}">
                <a16:creationId xmlns:a16="http://schemas.microsoft.com/office/drawing/2014/main" id="{5BDCC927-DDE8-C3E3-57A5-6F9ED4F0A305}"/>
              </a:ext>
            </a:extLst>
          </p:cNvPr>
          <p:cNvSpPr>
            <a:spLocks noGrp="1"/>
          </p:cNvSpPr>
          <p:nvPr>
            <p:ph type="body" sz="quarter" idx="46"/>
          </p:nvPr>
        </p:nvSpPr>
        <p:spPr>
          <a:xfrm>
            <a:off x="2900356" y="4392057"/>
            <a:ext cx="1764001" cy="685655"/>
          </a:xfrm>
        </p:spPr>
        <p:txBody>
          <a:bodyPr anchor="ctr">
            <a:noAutofit/>
          </a:bodyPr>
          <a:lstStyle>
            <a:lvl1pPr marL="0" indent="0" algn="ctr">
              <a:buNone/>
              <a:defRPr sz="1000">
                <a:solidFill>
                  <a:schemeClr val="tx1"/>
                </a:solidFill>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46" name="Text Placeholder 19">
            <a:extLst>
              <a:ext uri="{FF2B5EF4-FFF2-40B4-BE49-F238E27FC236}">
                <a16:creationId xmlns:a16="http://schemas.microsoft.com/office/drawing/2014/main" id="{324C0C80-2E71-F9F1-8AFB-E98B401D4583}"/>
              </a:ext>
            </a:extLst>
          </p:cNvPr>
          <p:cNvSpPr>
            <a:spLocks noGrp="1"/>
          </p:cNvSpPr>
          <p:nvPr>
            <p:ph type="body" sz="quarter" idx="47"/>
          </p:nvPr>
        </p:nvSpPr>
        <p:spPr>
          <a:xfrm>
            <a:off x="4664355" y="4398423"/>
            <a:ext cx="1644074" cy="679289"/>
          </a:xfrm>
        </p:spPr>
        <p:txBody>
          <a:bodyPr anchor="ctr">
            <a:noAutofit/>
          </a:bodyPr>
          <a:lstStyle>
            <a:lvl1pPr marL="0" indent="0" algn="ctr">
              <a:buNone/>
              <a:defRPr sz="1000">
                <a:solidFill>
                  <a:schemeClr val="tx1"/>
                </a:solidFill>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47" name="Text Placeholder 19">
            <a:extLst>
              <a:ext uri="{FF2B5EF4-FFF2-40B4-BE49-F238E27FC236}">
                <a16:creationId xmlns:a16="http://schemas.microsoft.com/office/drawing/2014/main" id="{CF3C4FB8-394D-A3D5-9204-381CB56EBF49}"/>
              </a:ext>
            </a:extLst>
          </p:cNvPr>
          <p:cNvSpPr>
            <a:spLocks noGrp="1"/>
          </p:cNvSpPr>
          <p:nvPr>
            <p:ph type="body" sz="quarter" idx="48"/>
          </p:nvPr>
        </p:nvSpPr>
        <p:spPr>
          <a:xfrm>
            <a:off x="6366861" y="4401001"/>
            <a:ext cx="4948832" cy="676711"/>
          </a:xfrm>
        </p:spPr>
        <p:txBody>
          <a:bodyPr anchor="ctr">
            <a:noAutofit/>
          </a:bodyPr>
          <a:lstStyle>
            <a:lvl1pPr marL="0" indent="0" algn="ctr">
              <a:buNone/>
              <a:defRPr sz="1000">
                <a:solidFill>
                  <a:schemeClr val="tx1"/>
                </a:solidFill>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48" name="Text Placeholder 19">
            <a:extLst>
              <a:ext uri="{FF2B5EF4-FFF2-40B4-BE49-F238E27FC236}">
                <a16:creationId xmlns:a16="http://schemas.microsoft.com/office/drawing/2014/main" id="{5BEE0E14-D4BC-87AB-C6DF-B8055ACD2381}"/>
              </a:ext>
            </a:extLst>
          </p:cNvPr>
          <p:cNvSpPr>
            <a:spLocks noGrp="1"/>
          </p:cNvSpPr>
          <p:nvPr>
            <p:ph type="body" sz="quarter" idx="49"/>
          </p:nvPr>
        </p:nvSpPr>
        <p:spPr>
          <a:xfrm>
            <a:off x="2900356" y="5091274"/>
            <a:ext cx="1764001" cy="685655"/>
          </a:xfrm>
        </p:spPr>
        <p:txBody>
          <a:bodyPr anchor="ctr">
            <a:noAutofit/>
          </a:bodyPr>
          <a:lstStyle>
            <a:lvl1pPr marL="0" indent="0" algn="ctr">
              <a:buNone/>
              <a:defRPr sz="1000">
                <a:solidFill>
                  <a:schemeClr val="tx1"/>
                </a:solidFill>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49" name="Text Placeholder 19">
            <a:extLst>
              <a:ext uri="{FF2B5EF4-FFF2-40B4-BE49-F238E27FC236}">
                <a16:creationId xmlns:a16="http://schemas.microsoft.com/office/drawing/2014/main" id="{0C63A1C4-CBFE-D0B8-90E0-586C2C5A9C0C}"/>
              </a:ext>
            </a:extLst>
          </p:cNvPr>
          <p:cNvSpPr>
            <a:spLocks noGrp="1"/>
          </p:cNvSpPr>
          <p:nvPr>
            <p:ph type="body" sz="quarter" idx="50"/>
          </p:nvPr>
        </p:nvSpPr>
        <p:spPr>
          <a:xfrm>
            <a:off x="4664355" y="5097640"/>
            <a:ext cx="1644074" cy="679289"/>
          </a:xfrm>
        </p:spPr>
        <p:txBody>
          <a:bodyPr anchor="ctr">
            <a:noAutofit/>
          </a:bodyPr>
          <a:lstStyle>
            <a:lvl1pPr marL="0" indent="0" algn="ctr">
              <a:buNone/>
              <a:defRPr sz="1000">
                <a:solidFill>
                  <a:schemeClr val="tx1"/>
                </a:solidFill>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50" name="Text Placeholder 19">
            <a:extLst>
              <a:ext uri="{FF2B5EF4-FFF2-40B4-BE49-F238E27FC236}">
                <a16:creationId xmlns:a16="http://schemas.microsoft.com/office/drawing/2014/main" id="{B2BE65CF-D1E4-6EF1-663C-189C081C7390}"/>
              </a:ext>
            </a:extLst>
          </p:cNvPr>
          <p:cNvSpPr>
            <a:spLocks noGrp="1"/>
          </p:cNvSpPr>
          <p:nvPr>
            <p:ph type="body" sz="quarter" idx="51"/>
          </p:nvPr>
        </p:nvSpPr>
        <p:spPr>
          <a:xfrm>
            <a:off x="6366861" y="5100218"/>
            <a:ext cx="4948832" cy="676711"/>
          </a:xfrm>
        </p:spPr>
        <p:txBody>
          <a:bodyPr anchor="ctr">
            <a:noAutofit/>
          </a:bodyPr>
          <a:lstStyle>
            <a:lvl1pPr marL="0" indent="0" algn="ctr">
              <a:buNone/>
              <a:defRPr sz="1000">
                <a:solidFill>
                  <a:schemeClr val="tx1"/>
                </a:solidFill>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Tree>
    <p:extLst>
      <p:ext uri="{BB962C8B-B14F-4D97-AF65-F5344CB8AC3E}">
        <p14:creationId xmlns:p14="http://schemas.microsoft.com/office/powerpoint/2010/main" val="3585187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 JTA - Sensory Cognitive">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48E129F-9F3E-4006-CE80-9915EC01FA83}"/>
              </a:ext>
            </a:extLst>
          </p:cNvPr>
          <p:cNvGraphicFramePr>
            <a:graphicFrameLocks noGrp="1"/>
          </p:cNvGraphicFramePr>
          <p:nvPr userDrawn="1">
            <p:extLst>
              <p:ext uri="{D42A27DB-BD31-4B8C-83A1-F6EECF244321}">
                <p14:modId xmlns:p14="http://schemas.microsoft.com/office/powerpoint/2010/main" val="1602835480"/>
              </p:ext>
            </p:extLst>
          </p:nvPr>
        </p:nvGraphicFramePr>
        <p:xfrm>
          <a:off x="838200" y="1157252"/>
          <a:ext cx="10515599" cy="4896000"/>
        </p:xfrm>
        <a:graphic>
          <a:graphicData uri="http://schemas.openxmlformats.org/drawingml/2006/table">
            <a:tbl>
              <a:tblPr firstRow="1" bandRow="1">
                <a:tableStyleId>{5C22544A-7EE6-4342-B048-85BDC9FD1C3A}</a:tableStyleId>
              </a:tblPr>
              <a:tblGrid>
                <a:gridCol w="2164525">
                  <a:extLst>
                    <a:ext uri="{9D8B030D-6E8A-4147-A177-3AD203B41FA5}">
                      <a16:colId xmlns:a16="http://schemas.microsoft.com/office/drawing/2014/main" val="1948251129"/>
                    </a:ext>
                  </a:extLst>
                </a:gridCol>
                <a:gridCol w="2181439">
                  <a:extLst>
                    <a:ext uri="{9D8B030D-6E8A-4147-A177-3AD203B41FA5}">
                      <a16:colId xmlns:a16="http://schemas.microsoft.com/office/drawing/2014/main" val="2929910674"/>
                    </a:ext>
                  </a:extLst>
                </a:gridCol>
                <a:gridCol w="6169635">
                  <a:extLst>
                    <a:ext uri="{9D8B030D-6E8A-4147-A177-3AD203B41FA5}">
                      <a16:colId xmlns:a16="http://schemas.microsoft.com/office/drawing/2014/main" val="4050022576"/>
                    </a:ext>
                  </a:extLst>
                </a:gridCol>
              </a:tblGrid>
              <a:tr h="360000">
                <a:tc>
                  <a:txBody>
                    <a:bodyPr/>
                    <a:lstStyle/>
                    <a:p>
                      <a:pPr algn="l"/>
                      <a:r>
                        <a:rPr lang="en-US" sz="1400" b="0" i="0" dirty="0">
                          <a:latin typeface="Aptos Display" panose="020B0004020202020204" pitchFamily="34" charset="0"/>
                          <a:cs typeface="DIN Pro Regular" panose="020B0504020101020102" pitchFamily="34" charset="0"/>
                        </a:rPr>
                        <a:t>Task Demand</a:t>
                      </a:r>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3408B"/>
                    </a:solidFill>
                  </a:tcPr>
                </a:tc>
                <a:tc>
                  <a:txBody>
                    <a:bodyPr/>
                    <a:lstStyle/>
                    <a:p>
                      <a:pPr algn="l"/>
                      <a:r>
                        <a:rPr lang="en-US" sz="1400" b="0" i="0" dirty="0">
                          <a:latin typeface="Aptos Display" panose="020B0004020202020204" pitchFamily="34" charset="0"/>
                          <a:cs typeface="DIN Pro Regular" panose="020B0504020101020102" pitchFamily="34" charset="0"/>
                        </a:rPr>
                        <a:t>Frequency</a:t>
                      </a:r>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3408B"/>
                    </a:solidFill>
                  </a:tcPr>
                </a:tc>
                <a:tc>
                  <a:txBody>
                    <a:bodyPr/>
                    <a:lstStyle/>
                    <a:p>
                      <a:pPr algn="ctr"/>
                      <a:r>
                        <a:rPr lang="en-US" sz="1400" b="0" i="0" dirty="0">
                          <a:latin typeface="Aptos Display" panose="020B0004020202020204" pitchFamily="34" charset="0"/>
                          <a:cs typeface="DIN Pro Regular" panose="020B0504020101020102" pitchFamily="34" charset="0"/>
                        </a:rPr>
                        <a:t>Comments</a:t>
                      </a:r>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3408B"/>
                    </a:solidFill>
                  </a:tcPr>
                </a:tc>
                <a:extLst>
                  <a:ext uri="{0D108BD9-81ED-4DB2-BD59-A6C34878D82A}">
                    <a16:rowId xmlns:a16="http://schemas.microsoft.com/office/drawing/2014/main" val="3861175010"/>
                  </a:ext>
                </a:extLst>
              </a:tr>
              <a:tr h="504000">
                <a:tc>
                  <a:txBody>
                    <a:bodyPr/>
                    <a:lstStyle/>
                    <a:p>
                      <a:r>
                        <a:rPr lang="en-US" sz="1000" b="0" i="0" dirty="0">
                          <a:solidFill>
                            <a:schemeClr val="tx1"/>
                          </a:solidFill>
                          <a:latin typeface="Aptos Display" panose="020B0004020202020204" pitchFamily="34" charset="0"/>
                          <a:cs typeface="DIN Pro Regular" panose="020B0504020101020102" pitchFamily="34" charset="0"/>
                        </a:rPr>
                        <a:t>Visual Demands</a:t>
                      </a:r>
                    </a:p>
                  </a:txBody>
                  <a:tcPr anchor="ctr">
                    <a:lnT w="3175" cap="flat" cmpd="sng" algn="ctr">
                      <a:no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no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no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2995305447"/>
                  </a:ext>
                </a:extLst>
              </a:tr>
              <a:tr h="504000">
                <a:tc>
                  <a:txBody>
                    <a:bodyPr/>
                    <a:lstStyle/>
                    <a:p>
                      <a:r>
                        <a:rPr lang="en-US" sz="1000" b="0" i="0" dirty="0">
                          <a:solidFill>
                            <a:schemeClr val="tx1"/>
                          </a:solidFill>
                          <a:latin typeface="Aptos Display" panose="020B0004020202020204" pitchFamily="34" charset="0"/>
                          <a:cs typeface="DIN Pro Regular" panose="020B0504020101020102" pitchFamily="34" charset="0"/>
                        </a:rPr>
                        <a:t>Audiometry Demands</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3782558671"/>
                  </a:ext>
                </a:extLst>
              </a:tr>
              <a:tr h="504000">
                <a:tc>
                  <a:txBody>
                    <a:bodyPr/>
                    <a:lstStyle/>
                    <a:p>
                      <a:r>
                        <a:rPr lang="en-US" sz="1000" b="0" i="0" dirty="0">
                          <a:solidFill>
                            <a:schemeClr val="tx1"/>
                          </a:solidFill>
                          <a:latin typeface="Aptos Display" panose="020B0004020202020204" pitchFamily="34" charset="0"/>
                          <a:cs typeface="DIN Pro Regular" panose="020B0504020101020102" pitchFamily="34" charset="0"/>
                        </a:rPr>
                        <a:t>Reading / Writing</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2982845432"/>
                  </a:ext>
                </a:extLst>
              </a:tr>
              <a:tr h="50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cs typeface="DIN Pro Regular" panose="020B0504020101020102" pitchFamily="34" charset="0"/>
                        </a:rPr>
                        <a:t>Attention &amp; Concentration</a:t>
                      </a:r>
                    </a:p>
                    <a:p>
                      <a:endParaRPr lang="en-US" sz="1000" b="0" i="0" dirty="0">
                        <a:solidFill>
                          <a:schemeClr val="tx1"/>
                        </a:solidFill>
                        <a:latin typeface="Aptos Display" panose="020B0004020202020204"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1909716769"/>
                  </a:ext>
                </a:extLst>
              </a:tr>
              <a:tr h="50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cs typeface="DIN Pro Regular" panose="020B0504020101020102" pitchFamily="34" charset="0"/>
                        </a:rPr>
                        <a:t>Memory</a:t>
                      </a:r>
                    </a:p>
                    <a:p>
                      <a:endParaRPr lang="en-US" sz="1000" b="0" i="0" dirty="0">
                        <a:solidFill>
                          <a:schemeClr val="tx1"/>
                        </a:solidFill>
                        <a:latin typeface="Aptos Display" panose="020B0004020202020204"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1230772111"/>
                  </a:ext>
                </a:extLst>
              </a:tr>
              <a:tr h="50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cs typeface="DIN Pro Regular" panose="020B0504020101020102" pitchFamily="34" charset="0"/>
                        </a:rPr>
                        <a:t>Problem Solving</a:t>
                      </a:r>
                    </a:p>
                    <a:p>
                      <a:endParaRPr lang="en-US" sz="1000" b="0" i="0" dirty="0">
                        <a:solidFill>
                          <a:schemeClr val="tx1"/>
                        </a:solidFill>
                        <a:latin typeface="Aptos Display" panose="020B0004020202020204"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1668899759"/>
                  </a:ext>
                </a:extLst>
              </a:tr>
              <a:tr h="50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cs typeface="DIN Pro Regular" panose="020B0504020101020102" pitchFamily="34" charset="0"/>
                        </a:rPr>
                        <a:t>Learning &amp; Adaptation</a:t>
                      </a:r>
                    </a:p>
                    <a:p>
                      <a:endParaRPr lang="en-US" sz="1000" b="0" i="0" dirty="0">
                        <a:solidFill>
                          <a:schemeClr val="tx1"/>
                        </a:solidFill>
                        <a:latin typeface="Aptos Display" panose="020B0004020202020204"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2705827599"/>
                  </a:ext>
                </a:extLst>
              </a:tr>
              <a:tr h="50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cs typeface="DIN Pro Regular" panose="020B0504020101020102" pitchFamily="34" charset="0"/>
                        </a:rPr>
                        <a:t>Information Processing</a:t>
                      </a:r>
                    </a:p>
                    <a:p>
                      <a:endParaRPr lang="en-US" sz="1000" b="0" i="0" dirty="0">
                        <a:solidFill>
                          <a:schemeClr val="tx1"/>
                        </a:solidFill>
                        <a:latin typeface="Aptos Display" panose="020B0004020202020204"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3433205489"/>
                  </a:ext>
                </a:extLst>
              </a:tr>
              <a:tr h="504000">
                <a:tc>
                  <a:txBody>
                    <a:bodyPr/>
                    <a:lstStyle/>
                    <a:p>
                      <a:r>
                        <a:rPr lang="en-US" sz="1000" b="0" i="0" dirty="0">
                          <a:solidFill>
                            <a:schemeClr val="tx1"/>
                          </a:solidFill>
                          <a:latin typeface="Aptos Display" panose="020B0004020202020204" pitchFamily="34" charset="0"/>
                          <a:cs typeface="DIN Pro Regular" panose="020B0504020101020102" pitchFamily="34" charset="0"/>
                        </a:rPr>
                        <a:t>Interpersonal Cognitive Skills</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4102329464"/>
                  </a:ext>
                </a:extLst>
              </a:tr>
            </a:tbl>
          </a:graphicData>
        </a:graphic>
      </p:graphicFrame>
      <p:sp>
        <p:nvSpPr>
          <p:cNvPr id="4" name="TextBox 3">
            <a:extLst>
              <a:ext uri="{FF2B5EF4-FFF2-40B4-BE49-F238E27FC236}">
                <a16:creationId xmlns:a16="http://schemas.microsoft.com/office/drawing/2014/main" id="{BE0FC312-60D5-5A84-794C-BF1B590BB6D7}"/>
              </a:ext>
            </a:extLst>
          </p:cNvPr>
          <p:cNvSpPr txBox="1"/>
          <p:nvPr userDrawn="1"/>
        </p:nvSpPr>
        <p:spPr>
          <a:xfrm>
            <a:off x="800099" y="444753"/>
            <a:ext cx="6095316" cy="646331"/>
          </a:xfrm>
          <a:prstGeom prst="rect">
            <a:avLst/>
          </a:prstGeom>
          <a:noFill/>
        </p:spPr>
        <p:txBody>
          <a:bodyPr wrap="square">
            <a:spAutoFit/>
          </a:bodyPr>
          <a:lstStyle/>
          <a:p>
            <a:r>
              <a:rPr lang="en-US" sz="3600" b="0" dirty="0">
                <a:solidFill>
                  <a:srgbClr val="23408B"/>
                </a:solidFill>
                <a:latin typeface="Aptos Display" panose="020B0004020202020204" pitchFamily="34" charset="0"/>
              </a:rPr>
              <a:t>Sensory / Cognitive</a:t>
            </a:r>
            <a:endParaRPr lang="en-AU" sz="3600" b="0" dirty="0">
              <a:solidFill>
                <a:srgbClr val="23408B"/>
              </a:solidFill>
              <a:latin typeface="Aptos Display" panose="020B0004020202020204" pitchFamily="34" charset="0"/>
            </a:endParaRPr>
          </a:p>
        </p:txBody>
      </p:sp>
      <p:sp>
        <p:nvSpPr>
          <p:cNvPr id="2" name="Text Placeholder 4">
            <a:extLst>
              <a:ext uri="{FF2B5EF4-FFF2-40B4-BE49-F238E27FC236}">
                <a16:creationId xmlns:a16="http://schemas.microsoft.com/office/drawing/2014/main" id="{E5C364D5-4E93-7189-5611-389D6C6B1557}"/>
              </a:ext>
            </a:extLst>
          </p:cNvPr>
          <p:cNvSpPr>
            <a:spLocks noGrp="1"/>
          </p:cNvSpPr>
          <p:nvPr>
            <p:ph type="body" sz="quarter" idx="10"/>
          </p:nvPr>
        </p:nvSpPr>
        <p:spPr>
          <a:xfrm>
            <a:off x="2964874" y="1532658"/>
            <a:ext cx="2189018" cy="47163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5" name="Text Placeholder 4">
            <a:extLst>
              <a:ext uri="{FF2B5EF4-FFF2-40B4-BE49-F238E27FC236}">
                <a16:creationId xmlns:a16="http://schemas.microsoft.com/office/drawing/2014/main" id="{EE17CAF8-835D-44DD-0531-C310700A697E}"/>
              </a:ext>
            </a:extLst>
          </p:cNvPr>
          <p:cNvSpPr>
            <a:spLocks noGrp="1"/>
          </p:cNvSpPr>
          <p:nvPr>
            <p:ph type="body" sz="quarter" idx="21"/>
          </p:nvPr>
        </p:nvSpPr>
        <p:spPr>
          <a:xfrm>
            <a:off x="5198342" y="1532658"/>
            <a:ext cx="6111006" cy="47163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9" name="Text Placeholder 4">
            <a:extLst>
              <a:ext uri="{FF2B5EF4-FFF2-40B4-BE49-F238E27FC236}">
                <a16:creationId xmlns:a16="http://schemas.microsoft.com/office/drawing/2014/main" id="{C923CAAA-EB92-5D56-081D-09430A926CF0}"/>
              </a:ext>
            </a:extLst>
          </p:cNvPr>
          <p:cNvSpPr>
            <a:spLocks noGrp="1"/>
          </p:cNvSpPr>
          <p:nvPr>
            <p:ph type="body" sz="quarter" idx="22"/>
          </p:nvPr>
        </p:nvSpPr>
        <p:spPr>
          <a:xfrm>
            <a:off x="2964874" y="2004291"/>
            <a:ext cx="2189018" cy="47163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40" name="Text Placeholder 4">
            <a:extLst>
              <a:ext uri="{FF2B5EF4-FFF2-40B4-BE49-F238E27FC236}">
                <a16:creationId xmlns:a16="http://schemas.microsoft.com/office/drawing/2014/main" id="{E4E80857-7B0C-E70F-08F1-D2A98AD2E4EC}"/>
              </a:ext>
            </a:extLst>
          </p:cNvPr>
          <p:cNvSpPr>
            <a:spLocks noGrp="1"/>
          </p:cNvSpPr>
          <p:nvPr>
            <p:ph type="body" sz="quarter" idx="23"/>
          </p:nvPr>
        </p:nvSpPr>
        <p:spPr>
          <a:xfrm>
            <a:off x="5198342" y="2004291"/>
            <a:ext cx="6111006" cy="47163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41" name="Text Placeholder 4">
            <a:extLst>
              <a:ext uri="{FF2B5EF4-FFF2-40B4-BE49-F238E27FC236}">
                <a16:creationId xmlns:a16="http://schemas.microsoft.com/office/drawing/2014/main" id="{F49D8D65-0668-E55F-945B-F5A083471F2E}"/>
              </a:ext>
            </a:extLst>
          </p:cNvPr>
          <p:cNvSpPr>
            <a:spLocks noGrp="1"/>
          </p:cNvSpPr>
          <p:nvPr>
            <p:ph type="body" sz="quarter" idx="24"/>
          </p:nvPr>
        </p:nvSpPr>
        <p:spPr>
          <a:xfrm>
            <a:off x="2964874" y="2542092"/>
            <a:ext cx="2189018" cy="47163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42" name="Text Placeholder 4">
            <a:extLst>
              <a:ext uri="{FF2B5EF4-FFF2-40B4-BE49-F238E27FC236}">
                <a16:creationId xmlns:a16="http://schemas.microsoft.com/office/drawing/2014/main" id="{B8B32377-CD2E-E037-7941-08D0B20687A8}"/>
              </a:ext>
            </a:extLst>
          </p:cNvPr>
          <p:cNvSpPr>
            <a:spLocks noGrp="1"/>
          </p:cNvSpPr>
          <p:nvPr>
            <p:ph type="body" sz="quarter" idx="25"/>
          </p:nvPr>
        </p:nvSpPr>
        <p:spPr>
          <a:xfrm>
            <a:off x="5198342" y="2542092"/>
            <a:ext cx="6111006" cy="47163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45" name="Text Placeholder 4">
            <a:extLst>
              <a:ext uri="{FF2B5EF4-FFF2-40B4-BE49-F238E27FC236}">
                <a16:creationId xmlns:a16="http://schemas.microsoft.com/office/drawing/2014/main" id="{2682ED53-BB21-4F6C-883D-88AB0B722E96}"/>
              </a:ext>
            </a:extLst>
          </p:cNvPr>
          <p:cNvSpPr>
            <a:spLocks noGrp="1"/>
          </p:cNvSpPr>
          <p:nvPr>
            <p:ph type="body" sz="quarter" idx="26"/>
          </p:nvPr>
        </p:nvSpPr>
        <p:spPr>
          <a:xfrm>
            <a:off x="2964874" y="3013725"/>
            <a:ext cx="2189018" cy="47163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46" name="Text Placeholder 4">
            <a:extLst>
              <a:ext uri="{FF2B5EF4-FFF2-40B4-BE49-F238E27FC236}">
                <a16:creationId xmlns:a16="http://schemas.microsoft.com/office/drawing/2014/main" id="{1F99C5D2-86DB-36CE-AAD6-A7966AB5515C}"/>
              </a:ext>
            </a:extLst>
          </p:cNvPr>
          <p:cNvSpPr>
            <a:spLocks noGrp="1"/>
          </p:cNvSpPr>
          <p:nvPr>
            <p:ph type="body" sz="quarter" idx="27"/>
          </p:nvPr>
        </p:nvSpPr>
        <p:spPr>
          <a:xfrm>
            <a:off x="5198342" y="3013725"/>
            <a:ext cx="6111006" cy="47163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47" name="Text Placeholder 4">
            <a:extLst>
              <a:ext uri="{FF2B5EF4-FFF2-40B4-BE49-F238E27FC236}">
                <a16:creationId xmlns:a16="http://schemas.microsoft.com/office/drawing/2014/main" id="{9DA2C6B8-B27F-8ACC-C737-5B9D9F85D7B6}"/>
              </a:ext>
            </a:extLst>
          </p:cNvPr>
          <p:cNvSpPr>
            <a:spLocks noGrp="1"/>
          </p:cNvSpPr>
          <p:nvPr>
            <p:ph type="body" sz="quarter" idx="28"/>
          </p:nvPr>
        </p:nvSpPr>
        <p:spPr>
          <a:xfrm>
            <a:off x="2964874" y="3538667"/>
            <a:ext cx="2189018" cy="47163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48" name="Text Placeholder 4">
            <a:extLst>
              <a:ext uri="{FF2B5EF4-FFF2-40B4-BE49-F238E27FC236}">
                <a16:creationId xmlns:a16="http://schemas.microsoft.com/office/drawing/2014/main" id="{18799D8F-BC40-ACF3-449C-281C53C4910D}"/>
              </a:ext>
            </a:extLst>
          </p:cNvPr>
          <p:cNvSpPr>
            <a:spLocks noGrp="1"/>
          </p:cNvSpPr>
          <p:nvPr>
            <p:ph type="body" sz="quarter" idx="29"/>
          </p:nvPr>
        </p:nvSpPr>
        <p:spPr>
          <a:xfrm>
            <a:off x="5198342" y="3538667"/>
            <a:ext cx="6111006" cy="47163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51" name="Text Placeholder 4">
            <a:extLst>
              <a:ext uri="{FF2B5EF4-FFF2-40B4-BE49-F238E27FC236}">
                <a16:creationId xmlns:a16="http://schemas.microsoft.com/office/drawing/2014/main" id="{8BE25907-2E69-8B0D-E574-A0565DAE646D}"/>
              </a:ext>
            </a:extLst>
          </p:cNvPr>
          <p:cNvSpPr>
            <a:spLocks noGrp="1"/>
          </p:cNvSpPr>
          <p:nvPr>
            <p:ph type="body" sz="quarter" idx="30"/>
          </p:nvPr>
        </p:nvSpPr>
        <p:spPr>
          <a:xfrm>
            <a:off x="2964874" y="4047244"/>
            <a:ext cx="2189018" cy="47163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52" name="Text Placeholder 4">
            <a:extLst>
              <a:ext uri="{FF2B5EF4-FFF2-40B4-BE49-F238E27FC236}">
                <a16:creationId xmlns:a16="http://schemas.microsoft.com/office/drawing/2014/main" id="{91DC809B-2B2E-6BA8-40AD-D052AA873CF0}"/>
              </a:ext>
            </a:extLst>
          </p:cNvPr>
          <p:cNvSpPr>
            <a:spLocks noGrp="1"/>
          </p:cNvSpPr>
          <p:nvPr>
            <p:ph type="body" sz="quarter" idx="31"/>
          </p:nvPr>
        </p:nvSpPr>
        <p:spPr>
          <a:xfrm>
            <a:off x="5198342" y="4047244"/>
            <a:ext cx="6111006" cy="47163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53" name="Text Placeholder 4">
            <a:extLst>
              <a:ext uri="{FF2B5EF4-FFF2-40B4-BE49-F238E27FC236}">
                <a16:creationId xmlns:a16="http://schemas.microsoft.com/office/drawing/2014/main" id="{F61A7BCA-D94B-E079-49F9-05E3C1F8FF49}"/>
              </a:ext>
            </a:extLst>
          </p:cNvPr>
          <p:cNvSpPr>
            <a:spLocks noGrp="1"/>
          </p:cNvSpPr>
          <p:nvPr>
            <p:ph type="body" sz="quarter" idx="32"/>
          </p:nvPr>
        </p:nvSpPr>
        <p:spPr>
          <a:xfrm>
            <a:off x="2964874" y="4541671"/>
            <a:ext cx="2189018" cy="47163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54" name="Text Placeholder 4">
            <a:extLst>
              <a:ext uri="{FF2B5EF4-FFF2-40B4-BE49-F238E27FC236}">
                <a16:creationId xmlns:a16="http://schemas.microsoft.com/office/drawing/2014/main" id="{0353CE1D-A224-0F22-7929-7B0F82DE9797}"/>
              </a:ext>
            </a:extLst>
          </p:cNvPr>
          <p:cNvSpPr>
            <a:spLocks noGrp="1"/>
          </p:cNvSpPr>
          <p:nvPr>
            <p:ph type="body" sz="quarter" idx="33"/>
          </p:nvPr>
        </p:nvSpPr>
        <p:spPr>
          <a:xfrm>
            <a:off x="5198342" y="4541671"/>
            <a:ext cx="6111006" cy="47163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55" name="Text Placeholder 4">
            <a:extLst>
              <a:ext uri="{FF2B5EF4-FFF2-40B4-BE49-F238E27FC236}">
                <a16:creationId xmlns:a16="http://schemas.microsoft.com/office/drawing/2014/main" id="{3391484D-6C6B-B466-A291-E0C1A99D8D13}"/>
              </a:ext>
            </a:extLst>
          </p:cNvPr>
          <p:cNvSpPr>
            <a:spLocks noGrp="1"/>
          </p:cNvSpPr>
          <p:nvPr>
            <p:ph type="body" sz="quarter" idx="34"/>
          </p:nvPr>
        </p:nvSpPr>
        <p:spPr>
          <a:xfrm>
            <a:off x="2964874" y="5061644"/>
            <a:ext cx="2189018" cy="47163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56" name="Text Placeholder 4">
            <a:extLst>
              <a:ext uri="{FF2B5EF4-FFF2-40B4-BE49-F238E27FC236}">
                <a16:creationId xmlns:a16="http://schemas.microsoft.com/office/drawing/2014/main" id="{DCF08E84-0948-EBD8-D3AE-9442096FFA76}"/>
              </a:ext>
            </a:extLst>
          </p:cNvPr>
          <p:cNvSpPr>
            <a:spLocks noGrp="1"/>
          </p:cNvSpPr>
          <p:nvPr>
            <p:ph type="body" sz="quarter" idx="35"/>
          </p:nvPr>
        </p:nvSpPr>
        <p:spPr>
          <a:xfrm>
            <a:off x="5198342" y="5061644"/>
            <a:ext cx="6111006" cy="47163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57" name="Text Placeholder 4">
            <a:extLst>
              <a:ext uri="{FF2B5EF4-FFF2-40B4-BE49-F238E27FC236}">
                <a16:creationId xmlns:a16="http://schemas.microsoft.com/office/drawing/2014/main" id="{D26E102A-0E6F-7235-8545-06AF2D02F78A}"/>
              </a:ext>
            </a:extLst>
          </p:cNvPr>
          <p:cNvSpPr>
            <a:spLocks noGrp="1"/>
          </p:cNvSpPr>
          <p:nvPr>
            <p:ph type="body" sz="quarter" idx="36"/>
          </p:nvPr>
        </p:nvSpPr>
        <p:spPr>
          <a:xfrm>
            <a:off x="2964874" y="5557448"/>
            <a:ext cx="2189018" cy="47163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58" name="Text Placeholder 4">
            <a:extLst>
              <a:ext uri="{FF2B5EF4-FFF2-40B4-BE49-F238E27FC236}">
                <a16:creationId xmlns:a16="http://schemas.microsoft.com/office/drawing/2014/main" id="{3C18E0AB-DF77-0189-EA89-CBFC42F89D8C}"/>
              </a:ext>
            </a:extLst>
          </p:cNvPr>
          <p:cNvSpPr>
            <a:spLocks noGrp="1"/>
          </p:cNvSpPr>
          <p:nvPr>
            <p:ph type="body" sz="quarter" idx="37"/>
          </p:nvPr>
        </p:nvSpPr>
        <p:spPr>
          <a:xfrm>
            <a:off x="5198342" y="5557448"/>
            <a:ext cx="6111006" cy="47163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Tree>
    <p:extLst>
      <p:ext uri="{BB962C8B-B14F-4D97-AF65-F5344CB8AC3E}">
        <p14:creationId xmlns:p14="http://schemas.microsoft.com/office/powerpoint/2010/main" val="2876941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JTA - Physical Demands ">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360472B-02DB-86A3-7917-4D8E42F70233}"/>
              </a:ext>
            </a:extLst>
          </p:cNvPr>
          <p:cNvGraphicFramePr>
            <a:graphicFrameLocks noGrp="1"/>
          </p:cNvGraphicFramePr>
          <p:nvPr userDrawn="1">
            <p:extLst>
              <p:ext uri="{D42A27DB-BD31-4B8C-83A1-F6EECF244321}">
                <p14:modId xmlns:p14="http://schemas.microsoft.com/office/powerpoint/2010/main" val="3100693606"/>
              </p:ext>
            </p:extLst>
          </p:nvPr>
        </p:nvGraphicFramePr>
        <p:xfrm>
          <a:off x="838200" y="1315333"/>
          <a:ext cx="10515599" cy="4716240"/>
        </p:xfrm>
        <a:graphic>
          <a:graphicData uri="http://schemas.openxmlformats.org/drawingml/2006/table">
            <a:tbl>
              <a:tblPr firstRow="1" bandRow="1">
                <a:tableStyleId>{5C22544A-7EE6-4342-B048-85BDC9FD1C3A}</a:tableStyleId>
              </a:tblPr>
              <a:tblGrid>
                <a:gridCol w="2164525">
                  <a:extLst>
                    <a:ext uri="{9D8B030D-6E8A-4147-A177-3AD203B41FA5}">
                      <a16:colId xmlns:a16="http://schemas.microsoft.com/office/drawing/2014/main" val="2992437294"/>
                    </a:ext>
                  </a:extLst>
                </a:gridCol>
                <a:gridCol w="2181439">
                  <a:extLst>
                    <a:ext uri="{9D8B030D-6E8A-4147-A177-3AD203B41FA5}">
                      <a16:colId xmlns:a16="http://schemas.microsoft.com/office/drawing/2014/main" val="2548811813"/>
                    </a:ext>
                  </a:extLst>
                </a:gridCol>
                <a:gridCol w="6169635">
                  <a:extLst>
                    <a:ext uri="{9D8B030D-6E8A-4147-A177-3AD203B41FA5}">
                      <a16:colId xmlns:a16="http://schemas.microsoft.com/office/drawing/2014/main" val="523975864"/>
                    </a:ext>
                  </a:extLst>
                </a:gridCol>
              </a:tblGrid>
              <a:tr h="360000">
                <a:tc>
                  <a:txBody>
                    <a:bodyPr/>
                    <a:lstStyle/>
                    <a:p>
                      <a:pPr algn="l"/>
                      <a:r>
                        <a:rPr lang="en-US" sz="1400" b="0" i="0" dirty="0">
                          <a:latin typeface="Aptos Display" panose="020B0004020202020204" pitchFamily="34" charset="0"/>
                          <a:cs typeface="DIN Pro Regular" panose="020B0504020101020102" pitchFamily="34" charset="0"/>
                        </a:rPr>
                        <a:t>Task Demand</a:t>
                      </a:r>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3408B"/>
                    </a:solidFill>
                  </a:tcPr>
                </a:tc>
                <a:tc>
                  <a:txBody>
                    <a:bodyPr/>
                    <a:lstStyle/>
                    <a:p>
                      <a:pPr algn="l"/>
                      <a:r>
                        <a:rPr lang="en-US" sz="1400" b="0" i="0" dirty="0">
                          <a:latin typeface="Aptos Display" panose="020B0004020202020204" pitchFamily="34" charset="0"/>
                          <a:cs typeface="DIN Pro Regular" panose="020B0504020101020102" pitchFamily="34" charset="0"/>
                        </a:rPr>
                        <a:t>Frequency</a:t>
                      </a:r>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3408B"/>
                    </a:solidFill>
                  </a:tcPr>
                </a:tc>
                <a:tc>
                  <a:txBody>
                    <a:bodyPr/>
                    <a:lstStyle/>
                    <a:p>
                      <a:pPr algn="l"/>
                      <a:r>
                        <a:rPr lang="en-US" sz="1400" b="0" i="0" dirty="0">
                          <a:latin typeface="Aptos Display" panose="020B0004020202020204" pitchFamily="34" charset="0"/>
                          <a:cs typeface="DIN Pro Regular" panose="020B0504020101020102" pitchFamily="34" charset="0"/>
                        </a:rPr>
                        <a:t>Comments</a:t>
                      </a:r>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3408B"/>
                    </a:solidFill>
                  </a:tcPr>
                </a:tc>
                <a:extLst>
                  <a:ext uri="{0D108BD9-81ED-4DB2-BD59-A6C34878D82A}">
                    <a16:rowId xmlns:a16="http://schemas.microsoft.com/office/drawing/2014/main" val="1598169339"/>
                  </a:ext>
                </a:extLst>
              </a:tr>
              <a:tr h="39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cs typeface="DIN Pro Regular" panose="020B0504020101020102" pitchFamily="34" charset="0"/>
                        </a:rPr>
                        <a:t>Dust (Exposure)</a:t>
                      </a:r>
                    </a:p>
                  </a:txBody>
                  <a:tcPr anchor="ctr">
                    <a:lnT w="38100" cap="flat" cmpd="sng" algn="ctr">
                      <a:no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8100" cap="flat" cmpd="sng" algn="ctr">
                      <a:no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algn="ct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8100" cap="flat" cmpd="sng" algn="ctr">
                      <a:no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3816898055"/>
                  </a:ext>
                </a:extLst>
              </a:tr>
              <a:tr h="396000">
                <a:tc>
                  <a:txBody>
                    <a:bodyPr/>
                    <a:lstStyle/>
                    <a:p>
                      <a:r>
                        <a:rPr lang="en-US" sz="1000" b="0" i="0" dirty="0">
                          <a:solidFill>
                            <a:schemeClr val="tx1"/>
                          </a:solidFill>
                          <a:latin typeface="Aptos Display" panose="020B0004020202020204" pitchFamily="34" charset="0"/>
                          <a:cs typeface="DIN Pro Regular" panose="020B0504020101020102" pitchFamily="34" charset="0"/>
                        </a:rPr>
                        <a:t>Gases (Exposure)</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1854895097"/>
                  </a:ext>
                </a:extLst>
              </a:tr>
              <a:tr h="396000">
                <a:tc>
                  <a:txBody>
                    <a:bodyPr/>
                    <a:lstStyle/>
                    <a:p>
                      <a:r>
                        <a:rPr lang="en-US" sz="1000" b="0" i="0" dirty="0">
                          <a:solidFill>
                            <a:schemeClr val="tx1"/>
                          </a:solidFill>
                          <a:latin typeface="Aptos Display" panose="020B0004020202020204" pitchFamily="34" charset="0"/>
                          <a:cs typeface="DIN Pro Regular" panose="020B0504020101020102" pitchFamily="34" charset="0"/>
                        </a:rPr>
                        <a:t>Fumes (Exposure)</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101556094"/>
                  </a:ext>
                </a:extLst>
              </a:tr>
              <a:tr h="396000">
                <a:tc>
                  <a:txBody>
                    <a:bodyPr/>
                    <a:lstStyle/>
                    <a:p>
                      <a:r>
                        <a:rPr lang="en-US" sz="1000" b="0" i="0" dirty="0">
                          <a:solidFill>
                            <a:schemeClr val="tx1"/>
                          </a:solidFill>
                          <a:latin typeface="Aptos Display" panose="020B0004020202020204" pitchFamily="34" charset="0"/>
                          <a:cs typeface="DIN Pro Regular" panose="020B0504020101020102" pitchFamily="34" charset="0"/>
                        </a:rPr>
                        <a:t>Liquids (Exposure)</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1666732411"/>
                  </a:ext>
                </a:extLst>
              </a:tr>
              <a:tr h="396000">
                <a:tc>
                  <a:txBody>
                    <a:bodyPr/>
                    <a:lstStyle/>
                    <a:p>
                      <a:r>
                        <a:rPr lang="en-US" sz="1000" b="0" i="0" dirty="0">
                          <a:solidFill>
                            <a:schemeClr val="tx1"/>
                          </a:solidFill>
                          <a:latin typeface="Aptos Display" panose="020B0004020202020204" pitchFamily="34" charset="0"/>
                          <a:cs typeface="DIN Pro Regular" panose="020B0504020101020102" pitchFamily="34" charset="0"/>
                        </a:rPr>
                        <a:t>Extreme Temperatures</a:t>
                      </a:r>
                    </a:p>
                    <a:p>
                      <a:r>
                        <a:rPr lang="en-US" sz="1000" b="0" i="0" dirty="0">
                          <a:solidFill>
                            <a:schemeClr val="tx1"/>
                          </a:solidFill>
                          <a:latin typeface="Aptos Display" panose="020B0004020202020204" pitchFamily="34" charset="0"/>
                          <a:cs typeface="DIN Pro Regular" panose="020B0504020101020102" pitchFamily="34" charset="0"/>
                        </a:rPr>
                        <a:t>(&lt;15 degrees; &gt; 35 degrees)</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2717076811"/>
                  </a:ext>
                </a:extLst>
              </a:tr>
              <a:tr h="396000">
                <a:tc>
                  <a:txBody>
                    <a:bodyPr/>
                    <a:lstStyle/>
                    <a:p>
                      <a:r>
                        <a:rPr lang="en-US" sz="1000" b="0" i="0" dirty="0">
                          <a:solidFill>
                            <a:schemeClr val="tx1"/>
                          </a:solidFill>
                          <a:latin typeface="Aptos Display" panose="020B0004020202020204" pitchFamily="34" charset="0"/>
                          <a:cs typeface="DIN Pro Regular" panose="020B0504020101020102" pitchFamily="34" charset="0"/>
                        </a:rPr>
                        <a:t>Confined Spaces</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3946373110"/>
                  </a:ext>
                </a:extLst>
              </a:tr>
              <a:tr h="396000">
                <a:tc>
                  <a:txBody>
                    <a:bodyPr/>
                    <a:lstStyle/>
                    <a:p>
                      <a:r>
                        <a:rPr lang="en-US" sz="1000" b="0" i="0" dirty="0">
                          <a:solidFill>
                            <a:schemeClr val="tx1"/>
                          </a:solidFill>
                          <a:latin typeface="Aptos Display" panose="020B0004020202020204" pitchFamily="34" charset="0"/>
                          <a:cs typeface="DIN Pro Regular" panose="020B0504020101020102" pitchFamily="34" charset="0"/>
                        </a:rPr>
                        <a:t>Slippery or uneven surfaces</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2617946856"/>
                  </a:ext>
                </a:extLst>
              </a:tr>
              <a:tr h="396000">
                <a:tc>
                  <a:txBody>
                    <a:bodyPr/>
                    <a:lstStyle/>
                    <a:p>
                      <a:r>
                        <a:rPr lang="en-US" sz="1000" b="0" i="0" dirty="0">
                          <a:solidFill>
                            <a:schemeClr val="tx1"/>
                          </a:solidFill>
                          <a:latin typeface="Aptos Display" panose="020B0004020202020204" pitchFamily="34" charset="0"/>
                          <a:cs typeface="DIN Pro Regular" panose="020B0504020101020102" pitchFamily="34" charset="0"/>
                        </a:rPr>
                        <a:t>Biological Hazards (Exposure)</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2615385057"/>
                  </a:ext>
                </a:extLst>
              </a:tr>
              <a:tr h="396000">
                <a:tc>
                  <a:txBody>
                    <a:bodyPr/>
                    <a:lstStyle/>
                    <a:p>
                      <a:r>
                        <a:rPr lang="en-US" sz="1000" b="0" i="0" dirty="0">
                          <a:solidFill>
                            <a:schemeClr val="tx1"/>
                          </a:solidFill>
                          <a:latin typeface="Aptos Display" panose="020B0004020202020204" pitchFamily="34" charset="0"/>
                          <a:cs typeface="DIN Pro Regular" panose="020B0504020101020102" pitchFamily="34" charset="0"/>
                        </a:rPr>
                        <a:t>Hazardous Substances</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1571588923"/>
                  </a:ext>
                </a:extLst>
              </a:tr>
              <a:tr h="396000">
                <a:tc>
                  <a:txBody>
                    <a:bodyPr/>
                    <a:lstStyle/>
                    <a:p>
                      <a:r>
                        <a:rPr lang="en-US" sz="1000" b="0" i="0" dirty="0">
                          <a:solidFill>
                            <a:schemeClr val="tx1"/>
                          </a:solidFill>
                          <a:latin typeface="Aptos Display" panose="020B0004020202020204" pitchFamily="34" charset="0"/>
                          <a:cs typeface="DIN Pro Regular" panose="020B0504020101020102" pitchFamily="34" charset="0"/>
                        </a:rPr>
                        <a:t>Dangerous Goods</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3449274757"/>
                  </a:ext>
                </a:extLst>
              </a:tr>
              <a:tr h="396000">
                <a:tc>
                  <a:txBody>
                    <a:bodyPr/>
                    <a:lstStyle/>
                    <a:p>
                      <a:r>
                        <a:rPr lang="en-US" sz="1000" b="0" i="0" dirty="0">
                          <a:solidFill>
                            <a:schemeClr val="tx1"/>
                          </a:solidFill>
                          <a:latin typeface="Aptos Display" panose="020B0004020202020204" pitchFamily="34" charset="0"/>
                          <a:cs typeface="DIN Pro Regular" panose="020B0504020101020102" pitchFamily="34" charset="0"/>
                        </a:rPr>
                        <a:t>High Risk Work </a:t>
                      </a: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News Gothic MT" panose="020B0503020103020203" pitchFamily="34" charset="0"/>
                        <a:cs typeface="DIN Pro Regular" panose="020B0504020101020102" pitchFamily="34" charset="0"/>
                      </a:endParaRPr>
                    </a:p>
                  </a:txBody>
                  <a:tcPr anchor="ctr">
                    <a:lnT w="3175" cap="flat" cmpd="sng" algn="ctr">
                      <a:solidFill>
                        <a:schemeClr val="tx1">
                          <a:lumMod val="40000"/>
                          <a:lumOff val="60000"/>
                        </a:schemeClr>
                      </a:solidFill>
                      <a:prstDash val="solid"/>
                      <a:round/>
                      <a:headEnd type="none" w="med" len="med"/>
                      <a:tailEnd type="none" w="med" len="med"/>
                    </a:lnT>
                    <a:lnB w="3175" cap="flat" cmpd="sng" algn="ctr">
                      <a:solidFill>
                        <a:schemeClr val="tx1">
                          <a:lumMod val="40000"/>
                          <a:lumOff val="60000"/>
                        </a:schemeClr>
                      </a:solidFill>
                      <a:prstDash val="solid"/>
                      <a:round/>
                      <a:headEnd type="none" w="med" len="med"/>
                      <a:tailEnd type="none" w="med" len="med"/>
                    </a:lnB>
                    <a:solidFill>
                      <a:srgbClr val="24A8C0">
                        <a:alpha val="5098"/>
                      </a:srgbClr>
                    </a:solidFill>
                  </a:tcPr>
                </a:tc>
                <a:extLst>
                  <a:ext uri="{0D108BD9-81ED-4DB2-BD59-A6C34878D82A}">
                    <a16:rowId xmlns:a16="http://schemas.microsoft.com/office/drawing/2014/main" val="1951028159"/>
                  </a:ext>
                </a:extLst>
              </a:tr>
            </a:tbl>
          </a:graphicData>
        </a:graphic>
      </p:graphicFrame>
      <p:sp>
        <p:nvSpPr>
          <p:cNvPr id="4" name="TextBox 3">
            <a:extLst>
              <a:ext uri="{FF2B5EF4-FFF2-40B4-BE49-F238E27FC236}">
                <a16:creationId xmlns:a16="http://schemas.microsoft.com/office/drawing/2014/main" id="{0F01585C-850B-600E-E8F6-7247FD377A64}"/>
              </a:ext>
            </a:extLst>
          </p:cNvPr>
          <p:cNvSpPr txBox="1"/>
          <p:nvPr userDrawn="1"/>
        </p:nvSpPr>
        <p:spPr>
          <a:xfrm>
            <a:off x="800099" y="438816"/>
            <a:ext cx="9668346" cy="646331"/>
          </a:xfrm>
          <a:prstGeom prst="rect">
            <a:avLst/>
          </a:prstGeom>
          <a:noFill/>
        </p:spPr>
        <p:txBody>
          <a:bodyPr wrap="square">
            <a:spAutoFit/>
          </a:bodyPr>
          <a:lstStyle/>
          <a:p>
            <a:r>
              <a:rPr lang="en-US" sz="3600" b="0" dirty="0">
                <a:solidFill>
                  <a:srgbClr val="23408B"/>
                </a:solidFill>
                <a:latin typeface="Aptos Display" panose="020B0004020202020204" pitchFamily="34" charset="0"/>
              </a:rPr>
              <a:t>Physical Demands (Exposure)</a:t>
            </a:r>
            <a:endParaRPr lang="en-AU" sz="3600" b="0" dirty="0">
              <a:solidFill>
                <a:srgbClr val="23408B"/>
              </a:solidFill>
              <a:latin typeface="Aptos Display" panose="020B0004020202020204" pitchFamily="34" charset="0"/>
            </a:endParaRPr>
          </a:p>
        </p:txBody>
      </p:sp>
      <p:sp>
        <p:nvSpPr>
          <p:cNvPr id="28" name="Text Placeholder 4">
            <a:extLst>
              <a:ext uri="{FF2B5EF4-FFF2-40B4-BE49-F238E27FC236}">
                <a16:creationId xmlns:a16="http://schemas.microsoft.com/office/drawing/2014/main" id="{3275FAAA-86B4-DE5A-D104-6A7661AA5682}"/>
              </a:ext>
            </a:extLst>
          </p:cNvPr>
          <p:cNvSpPr>
            <a:spLocks noGrp="1"/>
          </p:cNvSpPr>
          <p:nvPr>
            <p:ph type="body" sz="quarter" idx="10"/>
          </p:nvPr>
        </p:nvSpPr>
        <p:spPr>
          <a:xfrm>
            <a:off x="2937165" y="1707514"/>
            <a:ext cx="2189018" cy="37941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29" name="Text Placeholder 4">
            <a:extLst>
              <a:ext uri="{FF2B5EF4-FFF2-40B4-BE49-F238E27FC236}">
                <a16:creationId xmlns:a16="http://schemas.microsoft.com/office/drawing/2014/main" id="{4F0228E2-9C48-273D-245D-76E96247E4CD}"/>
              </a:ext>
            </a:extLst>
          </p:cNvPr>
          <p:cNvSpPr>
            <a:spLocks noGrp="1"/>
          </p:cNvSpPr>
          <p:nvPr>
            <p:ph type="body" sz="quarter" idx="21"/>
          </p:nvPr>
        </p:nvSpPr>
        <p:spPr>
          <a:xfrm>
            <a:off x="5170633" y="1707514"/>
            <a:ext cx="6111006" cy="37941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0" name="Text Placeholder 4">
            <a:extLst>
              <a:ext uri="{FF2B5EF4-FFF2-40B4-BE49-F238E27FC236}">
                <a16:creationId xmlns:a16="http://schemas.microsoft.com/office/drawing/2014/main" id="{220E35DA-4D3A-1E8A-93DE-F54126AA8066}"/>
              </a:ext>
            </a:extLst>
          </p:cNvPr>
          <p:cNvSpPr>
            <a:spLocks noGrp="1"/>
          </p:cNvSpPr>
          <p:nvPr>
            <p:ph type="body" sz="quarter" idx="22"/>
          </p:nvPr>
        </p:nvSpPr>
        <p:spPr>
          <a:xfrm>
            <a:off x="2937165" y="2086927"/>
            <a:ext cx="2189018" cy="37941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1" name="Text Placeholder 4">
            <a:extLst>
              <a:ext uri="{FF2B5EF4-FFF2-40B4-BE49-F238E27FC236}">
                <a16:creationId xmlns:a16="http://schemas.microsoft.com/office/drawing/2014/main" id="{37F97262-42F7-19CD-C0B9-2D82B8A874FF}"/>
              </a:ext>
            </a:extLst>
          </p:cNvPr>
          <p:cNvSpPr>
            <a:spLocks noGrp="1"/>
          </p:cNvSpPr>
          <p:nvPr>
            <p:ph type="body" sz="quarter" idx="23"/>
          </p:nvPr>
        </p:nvSpPr>
        <p:spPr>
          <a:xfrm>
            <a:off x="5170633" y="2086927"/>
            <a:ext cx="6111006" cy="37941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2" name="Text Placeholder 4">
            <a:extLst>
              <a:ext uri="{FF2B5EF4-FFF2-40B4-BE49-F238E27FC236}">
                <a16:creationId xmlns:a16="http://schemas.microsoft.com/office/drawing/2014/main" id="{6D45B7E9-5813-D465-0112-1917B41664D1}"/>
              </a:ext>
            </a:extLst>
          </p:cNvPr>
          <p:cNvSpPr>
            <a:spLocks noGrp="1"/>
          </p:cNvSpPr>
          <p:nvPr>
            <p:ph type="body" sz="quarter" idx="24"/>
          </p:nvPr>
        </p:nvSpPr>
        <p:spPr>
          <a:xfrm>
            <a:off x="2937165" y="2466340"/>
            <a:ext cx="2189018" cy="37941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3" name="Text Placeholder 4">
            <a:extLst>
              <a:ext uri="{FF2B5EF4-FFF2-40B4-BE49-F238E27FC236}">
                <a16:creationId xmlns:a16="http://schemas.microsoft.com/office/drawing/2014/main" id="{C24CD65D-617C-E561-C358-F9129F9B2174}"/>
              </a:ext>
            </a:extLst>
          </p:cNvPr>
          <p:cNvSpPr>
            <a:spLocks noGrp="1"/>
          </p:cNvSpPr>
          <p:nvPr>
            <p:ph type="body" sz="quarter" idx="25"/>
          </p:nvPr>
        </p:nvSpPr>
        <p:spPr>
          <a:xfrm>
            <a:off x="5170633" y="2466340"/>
            <a:ext cx="6111006" cy="37941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4" name="Text Placeholder 4">
            <a:extLst>
              <a:ext uri="{FF2B5EF4-FFF2-40B4-BE49-F238E27FC236}">
                <a16:creationId xmlns:a16="http://schemas.microsoft.com/office/drawing/2014/main" id="{F942D25D-3F1F-9706-763F-6DFD06417136}"/>
              </a:ext>
            </a:extLst>
          </p:cNvPr>
          <p:cNvSpPr>
            <a:spLocks noGrp="1"/>
          </p:cNvSpPr>
          <p:nvPr>
            <p:ph type="body" sz="quarter" idx="26"/>
          </p:nvPr>
        </p:nvSpPr>
        <p:spPr>
          <a:xfrm>
            <a:off x="2937165" y="2863974"/>
            <a:ext cx="2189018" cy="37941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5" name="Text Placeholder 4">
            <a:extLst>
              <a:ext uri="{FF2B5EF4-FFF2-40B4-BE49-F238E27FC236}">
                <a16:creationId xmlns:a16="http://schemas.microsoft.com/office/drawing/2014/main" id="{812B782A-537F-AF75-000A-1D7CBD9A150F}"/>
              </a:ext>
            </a:extLst>
          </p:cNvPr>
          <p:cNvSpPr>
            <a:spLocks noGrp="1"/>
          </p:cNvSpPr>
          <p:nvPr>
            <p:ph type="body" sz="quarter" idx="27"/>
          </p:nvPr>
        </p:nvSpPr>
        <p:spPr>
          <a:xfrm>
            <a:off x="5170633" y="2863974"/>
            <a:ext cx="6111006" cy="37941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6" name="Text Placeholder 4">
            <a:extLst>
              <a:ext uri="{FF2B5EF4-FFF2-40B4-BE49-F238E27FC236}">
                <a16:creationId xmlns:a16="http://schemas.microsoft.com/office/drawing/2014/main" id="{0947EA73-55EB-517E-F05C-BD2850CF3546}"/>
              </a:ext>
            </a:extLst>
          </p:cNvPr>
          <p:cNvSpPr>
            <a:spLocks noGrp="1"/>
          </p:cNvSpPr>
          <p:nvPr>
            <p:ph type="body" sz="quarter" idx="28"/>
          </p:nvPr>
        </p:nvSpPr>
        <p:spPr>
          <a:xfrm>
            <a:off x="2937165" y="3261608"/>
            <a:ext cx="2189018" cy="37941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7" name="Text Placeholder 4">
            <a:extLst>
              <a:ext uri="{FF2B5EF4-FFF2-40B4-BE49-F238E27FC236}">
                <a16:creationId xmlns:a16="http://schemas.microsoft.com/office/drawing/2014/main" id="{00A1876C-C6DA-7FF6-3B40-ACEA10BB343D}"/>
              </a:ext>
            </a:extLst>
          </p:cNvPr>
          <p:cNvSpPr>
            <a:spLocks noGrp="1"/>
          </p:cNvSpPr>
          <p:nvPr>
            <p:ph type="body" sz="quarter" idx="29"/>
          </p:nvPr>
        </p:nvSpPr>
        <p:spPr>
          <a:xfrm>
            <a:off x="5170633" y="3261608"/>
            <a:ext cx="6111006" cy="37941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8" name="Text Placeholder 4">
            <a:extLst>
              <a:ext uri="{FF2B5EF4-FFF2-40B4-BE49-F238E27FC236}">
                <a16:creationId xmlns:a16="http://schemas.microsoft.com/office/drawing/2014/main" id="{945A32A0-0207-25C1-47F5-55AC200BF7B6}"/>
              </a:ext>
            </a:extLst>
          </p:cNvPr>
          <p:cNvSpPr>
            <a:spLocks noGrp="1"/>
          </p:cNvSpPr>
          <p:nvPr>
            <p:ph type="body" sz="quarter" idx="30"/>
          </p:nvPr>
        </p:nvSpPr>
        <p:spPr>
          <a:xfrm>
            <a:off x="2937165" y="3677926"/>
            <a:ext cx="2189018" cy="37941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39" name="Text Placeholder 4">
            <a:extLst>
              <a:ext uri="{FF2B5EF4-FFF2-40B4-BE49-F238E27FC236}">
                <a16:creationId xmlns:a16="http://schemas.microsoft.com/office/drawing/2014/main" id="{2E4F5A96-3A41-9940-8610-9FF40A5A2022}"/>
              </a:ext>
            </a:extLst>
          </p:cNvPr>
          <p:cNvSpPr>
            <a:spLocks noGrp="1"/>
          </p:cNvSpPr>
          <p:nvPr>
            <p:ph type="body" sz="quarter" idx="31"/>
          </p:nvPr>
        </p:nvSpPr>
        <p:spPr>
          <a:xfrm>
            <a:off x="5170633" y="3677926"/>
            <a:ext cx="6111006" cy="37941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40" name="Text Placeholder 4">
            <a:extLst>
              <a:ext uri="{FF2B5EF4-FFF2-40B4-BE49-F238E27FC236}">
                <a16:creationId xmlns:a16="http://schemas.microsoft.com/office/drawing/2014/main" id="{96CA2946-1B4B-59BC-9EDD-7F421AEA0AA0}"/>
              </a:ext>
            </a:extLst>
          </p:cNvPr>
          <p:cNvSpPr>
            <a:spLocks noGrp="1"/>
          </p:cNvSpPr>
          <p:nvPr>
            <p:ph type="body" sz="quarter" idx="32"/>
          </p:nvPr>
        </p:nvSpPr>
        <p:spPr>
          <a:xfrm>
            <a:off x="2937165" y="4078668"/>
            <a:ext cx="2189018" cy="37941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41" name="Text Placeholder 4">
            <a:extLst>
              <a:ext uri="{FF2B5EF4-FFF2-40B4-BE49-F238E27FC236}">
                <a16:creationId xmlns:a16="http://schemas.microsoft.com/office/drawing/2014/main" id="{27D20081-3202-A77B-E015-B0D252ADB0C1}"/>
              </a:ext>
            </a:extLst>
          </p:cNvPr>
          <p:cNvSpPr>
            <a:spLocks noGrp="1"/>
          </p:cNvSpPr>
          <p:nvPr>
            <p:ph type="body" sz="quarter" idx="33"/>
          </p:nvPr>
        </p:nvSpPr>
        <p:spPr>
          <a:xfrm>
            <a:off x="5170633" y="4096678"/>
            <a:ext cx="6111006" cy="37941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42" name="Text Placeholder 4">
            <a:extLst>
              <a:ext uri="{FF2B5EF4-FFF2-40B4-BE49-F238E27FC236}">
                <a16:creationId xmlns:a16="http://schemas.microsoft.com/office/drawing/2014/main" id="{7455F2FF-855A-C66A-25F1-8EB85E4F5F57}"/>
              </a:ext>
            </a:extLst>
          </p:cNvPr>
          <p:cNvSpPr>
            <a:spLocks noGrp="1"/>
          </p:cNvSpPr>
          <p:nvPr>
            <p:ph type="body" sz="quarter" idx="34"/>
          </p:nvPr>
        </p:nvSpPr>
        <p:spPr>
          <a:xfrm>
            <a:off x="2937165" y="4477344"/>
            <a:ext cx="2189018" cy="37941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43" name="Text Placeholder 4">
            <a:extLst>
              <a:ext uri="{FF2B5EF4-FFF2-40B4-BE49-F238E27FC236}">
                <a16:creationId xmlns:a16="http://schemas.microsoft.com/office/drawing/2014/main" id="{02B206A0-AAA0-236A-2F93-493788DD9133}"/>
              </a:ext>
            </a:extLst>
          </p:cNvPr>
          <p:cNvSpPr>
            <a:spLocks noGrp="1"/>
          </p:cNvSpPr>
          <p:nvPr>
            <p:ph type="body" sz="quarter" idx="35"/>
          </p:nvPr>
        </p:nvSpPr>
        <p:spPr>
          <a:xfrm>
            <a:off x="5170633" y="4477917"/>
            <a:ext cx="6111006" cy="37941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44" name="Text Placeholder 4">
            <a:extLst>
              <a:ext uri="{FF2B5EF4-FFF2-40B4-BE49-F238E27FC236}">
                <a16:creationId xmlns:a16="http://schemas.microsoft.com/office/drawing/2014/main" id="{3CC7359B-6571-B1C2-BCBC-25F557C32698}"/>
              </a:ext>
            </a:extLst>
          </p:cNvPr>
          <p:cNvSpPr>
            <a:spLocks noGrp="1"/>
          </p:cNvSpPr>
          <p:nvPr>
            <p:ph type="body" sz="quarter" idx="36"/>
          </p:nvPr>
        </p:nvSpPr>
        <p:spPr>
          <a:xfrm>
            <a:off x="2937165" y="4876480"/>
            <a:ext cx="2189018" cy="37941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45" name="Text Placeholder 4">
            <a:extLst>
              <a:ext uri="{FF2B5EF4-FFF2-40B4-BE49-F238E27FC236}">
                <a16:creationId xmlns:a16="http://schemas.microsoft.com/office/drawing/2014/main" id="{AF043E7D-7A38-3A01-C0ED-D1646110AE27}"/>
              </a:ext>
            </a:extLst>
          </p:cNvPr>
          <p:cNvSpPr>
            <a:spLocks noGrp="1"/>
          </p:cNvSpPr>
          <p:nvPr>
            <p:ph type="body" sz="quarter" idx="37"/>
          </p:nvPr>
        </p:nvSpPr>
        <p:spPr>
          <a:xfrm>
            <a:off x="5170633" y="4862262"/>
            <a:ext cx="6111006" cy="37941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46" name="Text Placeholder 4">
            <a:extLst>
              <a:ext uri="{FF2B5EF4-FFF2-40B4-BE49-F238E27FC236}">
                <a16:creationId xmlns:a16="http://schemas.microsoft.com/office/drawing/2014/main" id="{3D13BC58-6204-0D55-08DC-8D3080240BB6}"/>
              </a:ext>
            </a:extLst>
          </p:cNvPr>
          <p:cNvSpPr>
            <a:spLocks noGrp="1"/>
          </p:cNvSpPr>
          <p:nvPr>
            <p:ph type="body" sz="quarter" idx="38"/>
          </p:nvPr>
        </p:nvSpPr>
        <p:spPr>
          <a:xfrm>
            <a:off x="2937165" y="5281158"/>
            <a:ext cx="2189018" cy="37941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47" name="Text Placeholder 4">
            <a:extLst>
              <a:ext uri="{FF2B5EF4-FFF2-40B4-BE49-F238E27FC236}">
                <a16:creationId xmlns:a16="http://schemas.microsoft.com/office/drawing/2014/main" id="{96D6CC15-840D-3C24-8541-72D5AE386307}"/>
              </a:ext>
            </a:extLst>
          </p:cNvPr>
          <p:cNvSpPr>
            <a:spLocks noGrp="1"/>
          </p:cNvSpPr>
          <p:nvPr>
            <p:ph type="body" sz="quarter" idx="39"/>
          </p:nvPr>
        </p:nvSpPr>
        <p:spPr>
          <a:xfrm>
            <a:off x="5170633" y="5245874"/>
            <a:ext cx="6111006" cy="37941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48" name="Text Placeholder 4">
            <a:extLst>
              <a:ext uri="{FF2B5EF4-FFF2-40B4-BE49-F238E27FC236}">
                <a16:creationId xmlns:a16="http://schemas.microsoft.com/office/drawing/2014/main" id="{8C650374-BEA4-6F3C-2C3A-FCA4A23D2F1C}"/>
              </a:ext>
            </a:extLst>
          </p:cNvPr>
          <p:cNvSpPr>
            <a:spLocks noGrp="1"/>
          </p:cNvSpPr>
          <p:nvPr>
            <p:ph type="body" sz="quarter" idx="40"/>
          </p:nvPr>
        </p:nvSpPr>
        <p:spPr>
          <a:xfrm>
            <a:off x="2937165" y="5661125"/>
            <a:ext cx="2189018" cy="37941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
        <p:nvSpPr>
          <p:cNvPr id="49" name="Text Placeholder 4">
            <a:extLst>
              <a:ext uri="{FF2B5EF4-FFF2-40B4-BE49-F238E27FC236}">
                <a16:creationId xmlns:a16="http://schemas.microsoft.com/office/drawing/2014/main" id="{947F3AF3-7865-0811-67D3-0F73630CF222}"/>
              </a:ext>
            </a:extLst>
          </p:cNvPr>
          <p:cNvSpPr>
            <a:spLocks noGrp="1"/>
          </p:cNvSpPr>
          <p:nvPr>
            <p:ph type="body" sz="quarter" idx="41"/>
          </p:nvPr>
        </p:nvSpPr>
        <p:spPr>
          <a:xfrm>
            <a:off x="5170633" y="5654377"/>
            <a:ext cx="6111006" cy="379413"/>
          </a:xfrm>
        </p:spPr>
        <p:txBody>
          <a:bodyPr anchor="ctr">
            <a:noAutofit/>
          </a:bodyPr>
          <a:lstStyle>
            <a:lvl1pPr marL="0" indent="0">
              <a:buNone/>
              <a:defRPr sz="1000">
                <a:latin typeface="Aptos Display" panose="020B0004020202020204" pitchFamily="34" charset="0"/>
              </a:defRPr>
            </a:lvl1pPr>
            <a:lvl2pPr>
              <a:defRPr sz="1200"/>
            </a:lvl2pPr>
            <a:lvl3pPr>
              <a:defRPr sz="1200"/>
            </a:lvl3pPr>
            <a:lvl4pPr>
              <a:defRPr sz="1200"/>
            </a:lvl4pPr>
            <a:lvl5pPr>
              <a:defRPr sz="1200"/>
            </a:lvl5pPr>
          </a:lstStyle>
          <a:p>
            <a:pPr lvl="0"/>
            <a:endParaRPr lang="en-AU" dirty="0"/>
          </a:p>
        </p:txBody>
      </p:sp>
    </p:spTree>
    <p:extLst>
      <p:ext uri="{BB962C8B-B14F-4D97-AF65-F5344CB8AC3E}">
        <p14:creationId xmlns:p14="http://schemas.microsoft.com/office/powerpoint/2010/main" val="3714798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87FCAC-38E6-A0B8-E202-590232403D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406C1F5-74E7-8D43-E3B8-F88260BD9A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283A38E5-AD15-1B54-E08E-0E1480E58671}"/>
              </a:ext>
            </a:extLst>
          </p:cNvPr>
          <p:cNvPicPr>
            <a:picLocks noChangeAspect="1"/>
          </p:cNvPicPr>
          <p:nvPr userDrawn="1"/>
        </p:nvPicPr>
        <p:blipFill>
          <a:blip r:embed="rId13"/>
          <a:stretch>
            <a:fillRect/>
          </a:stretch>
        </p:blipFill>
        <p:spPr>
          <a:xfrm>
            <a:off x="503652" y="6334194"/>
            <a:ext cx="1369300" cy="310831"/>
          </a:xfrm>
          <a:prstGeom prst="rect">
            <a:avLst/>
          </a:prstGeom>
        </p:spPr>
      </p:pic>
      <p:sp>
        <p:nvSpPr>
          <p:cNvPr id="9" name="TextBox 8">
            <a:extLst>
              <a:ext uri="{FF2B5EF4-FFF2-40B4-BE49-F238E27FC236}">
                <a16:creationId xmlns:a16="http://schemas.microsoft.com/office/drawing/2014/main" id="{85401ACB-4E76-E934-6F54-BE065B564F3C}"/>
              </a:ext>
            </a:extLst>
          </p:cNvPr>
          <p:cNvSpPr txBox="1"/>
          <p:nvPr userDrawn="1"/>
        </p:nvSpPr>
        <p:spPr>
          <a:xfrm>
            <a:off x="5832566" y="6456952"/>
            <a:ext cx="6100354" cy="21544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E5E5E"/>
                </a:solidFill>
                <a:effectLst/>
                <a:uLnTx/>
                <a:uFillTx/>
                <a:latin typeface="News Gothic MT" panose="020B0503020103020203" pitchFamily="34" charset="0"/>
                <a:ea typeface="+mn-ea"/>
                <a:cs typeface="DIN Pro Regular" panose="020B0504020101020102" pitchFamily="34" charset="0"/>
              </a:rPr>
              <a:t>Altius Group | </a:t>
            </a:r>
            <a:fld id="{E4C1C210-C285-BD4D-AB0A-F7A8C9F9528C}" type="slidenum">
              <a:rPr kumimoji="0" lang="en-US" sz="800" b="0" i="0" u="none" strike="noStrike" kern="1200" cap="none" spc="0" normalizeH="0" baseline="0" noProof="0" smtClean="0">
                <a:ln>
                  <a:noFill/>
                </a:ln>
                <a:solidFill>
                  <a:srgbClr val="5E5E5E"/>
                </a:solidFill>
                <a:effectLst/>
                <a:uLnTx/>
                <a:uFillTx/>
                <a:latin typeface="News Gothic MT" panose="020B0503020103020203" pitchFamily="34" charset="0"/>
                <a:ea typeface="+mn-ea"/>
                <a:cs typeface="DIN Pro Regular" panose="020B0504020101020102"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5E5E5E"/>
              </a:solidFill>
              <a:effectLst/>
              <a:uLnTx/>
              <a:uFillTx/>
              <a:latin typeface="News Gothic MT" panose="020B0503020103020203" pitchFamily="34" charset="0"/>
              <a:ea typeface="+mn-ea"/>
              <a:cs typeface="DIN Pro Regular" panose="020B0504020101020102" pitchFamily="34" charset="0"/>
            </a:endParaRPr>
          </a:p>
        </p:txBody>
      </p:sp>
    </p:spTree>
    <p:extLst>
      <p:ext uri="{BB962C8B-B14F-4D97-AF65-F5344CB8AC3E}">
        <p14:creationId xmlns:p14="http://schemas.microsoft.com/office/powerpoint/2010/main" val="16287752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70" r:id="rId3"/>
    <p:sldLayoutId id="2147483662" r:id="rId4"/>
    <p:sldLayoutId id="2147483663" r:id="rId5"/>
    <p:sldLayoutId id="2147483669" r:id="rId6"/>
    <p:sldLayoutId id="2147483664" r:id="rId7"/>
    <p:sldLayoutId id="2147483665" r:id="rId8"/>
    <p:sldLayoutId id="2147483666" r:id="rId9"/>
    <p:sldLayoutId id="2147483668" r:id="rId10"/>
    <p:sldLayoutId id="2147483667" r:id="rId11"/>
  </p:sldLayoutIdLst>
  <p:txStyles>
    <p:titleStyle>
      <a:lvl1pPr algn="l" defTabSz="914400" rtl="0" eaLnBrk="1" latinLnBrk="0" hangingPunct="1">
        <a:lnSpc>
          <a:spcPct val="90000"/>
        </a:lnSpc>
        <a:spcBef>
          <a:spcPct val="0"/>
        </a:spcBef>
        <a:buNone/>
        <a:defRPr sz="3600" b="0" i="0" kern="1200">
          <a:solidFill>
            <a:schemeClr val="tx2"/>
          </a:solidFill>
          <a:latin typeface="Univia Pro Book" pitchFamily="2" charset="77"/>
          <a:ea typeface="+mj-ea"/>
          <a:cs typeface="+mj-cs"/>
        </a:defRPr>
      </a:lvl1pPr>
    </p:titleStyle>
    <p:bodyStyle>
      <a:lvl1pPr marL="228600" indent="-228600" algn="l" defTabSz="914400" rtl="0" eaLnBrk="1" latinLnBrk="0" hangingPunct="1">
        <a:lnSpc>
          <a:spcPct val="90000"/>
        </a:lnSpc>
        <a:spcBef>
          <a:spcPts val="1000"/>
        </a:spcBef>
        <a:buClr>
          <a:schemeClr val="accent6"/>
        </a:buClr>
        <a:buFont typeface="Wingdings"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ingdings" pitchFamily="2" charset="2"/>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Wingdings"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508DFB-F4DB-3BE8-7D0D-E35D9FCF44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D55D124-B19B-A81C-B690-31FCF2C4E9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5328A28-3F09-C133-48F3-8C91003783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3CED085-E35D-47C2-B734-44D4E8CF0716}" type="datetimeFigureOut">
              <a:rPr lang="en-AU" smtClean="0"/>
              <a:t>12/11/2025</a:t>
            </a:fld>
            <a:endParaRPr lang="en-AU"/>
          </a:p>
        </p:txBody>
      </p:sp>
      <p:sp>
        <p:nvSpPr>
          <p:cNvPr id="5" name="Footer Placeholder 4">
            <a:extLst>
              <a:ext uri="{FF2B5EF4-FFF2-40B4-BE49-F238E27FC236}">
                <a16:creationId xmlns:a16="http://schemas.microsoft.com/office/drawing/2014/main" id="{0E7065F9-74A1-72F4-436D-458A5F6B11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6304014C-6CEB-6721-D108-A4B2421442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15923F1-BAC8-4D67-8534-F3EBDF38EDE9}" type="slidenum">
              <a:rPr lang="en-AU" smtClean="0"/>
              <a:t>‹#›</a:t>
            </a:fld>
            <a:endParaRPr lang="en-AU"/>
          </a:p>
        </p:txBody>
      </p:sp>
    </p:spTree>
    <p:extLst>
      <p:ext uri="{BB962C8B-B14F-4D97-AF65-F5344CB8AC3E}">
        <p14:creationId xmlns:p14="http://schemas.microsoft.com/office/powerpoint/2010/main" val="294469145"/>
      </p:ext>
    </p:extLst>
  </p:cSld>
  <p:clrMap bg1="lt1" tx1="dk1" bg2="lt2" tx2="dk2" accent1="accent1" accent2="accent2" accent3="accent3" accent4="accent4" accent5="accent5" accent6="accent6" hlink="hlink" folHlink="folHlink"/>
  <p:sldLayoutIdLst>
    <p:sldLayoutId id="2147483671" r:id="rId1"/>
    <p:sldLayoutId id="2147483674" r:id="rId2"/>
    <p:sldLayoutId id="214748367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10.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16EE76-1775-7AC7-DC41-D59087DECB26}"/>
              </a:ext>
            </a:extLst>
          </p:cNvPr>
          <p:cNvSpPr>
            <a:spLocks noGrp="1"/>
          </p:cNvSpPr>
          <p:nvPr>
            <p:ph type="body" sz="quarter" idx="17"/>
          </p:nvPr>
        </p:nvSpPr>
        <p:spPr/>
        <p:txBody>
          <a:bodyPr vert="horz" lIns="91440" tIns="45720" rIns="91440" bIns="45720" rtlCol="0" anchor="t">
            <a:normAutofit/>
          </a:bodyPr>
          <a:lstStyle/>
          <a:p>
            <a:r>
              <a:rPr lang="en-US" dirty="0"/>
              <a:t>A Stablehand is responsible for the care and management of horses. Working independently, they carry out duties such as stable cleaning, feeding, grooming, handling, and tacking, all conducted onsite within the stables.</a:t>
            </a:r>
          </a:p>
        </p:txBody>
      </p:sp>
      <p:sp>
        <p:nvSpPr>
          <p:cNvPr id="3" name="Text Placeholder 2">
            <a:extLst>
              <a:ext uri="{FF2B5EF4-FFF2-40B4-BE49-F238E27FC236}">
                <a16:creationId xmlns:a16="http://schemas.microsoft.com/office/drawing/2014/main" id="{D95D2AC4-2C61-3ADC-2155-3262B054F011}"/>
              </a:ext>
            </a:extLst>
          </p:cNvPr>
          <p:cNvSpPr>
            <a:spLocks noGrp="1"/>
          </p:cNvSpPr>
          <p:nvPr>
            <p:ph type="body" sz="quarter" idx="18"/>
          </p:nvPr>
        </p:nvSpPr>
        <p:spPr/>
        <p:txBody>
          <a:bodyPr vert="horz" lIns="91440" tIns="45720" rIns="91440" bIns="45720" rtlCol="0" anchor="t">
            <a:normAutofit/>
          </a:bodyPr>
          <a:lstStyle/>
          <a:p>
            <a:r>
              <a:rPr lang="en-US" dirty="0"/>
              <a:t>Onsite: Stable hands complete work predominantly in the stables area. Stable hands work in a combination of both covered and uncovered environments with exposure to the outdoor elements. </a:t>
            </a:r>
          </a:p>
          <a:p>
            <a:r>
              <a:rPr lang="en-US" dirty="0"/>
              <a:t>Offsite: Stable hands offsite work completing these same duties at races or events, where locations can be varied.  Exposure to cold and warm temperatures. </a:t>
            </a:r>
            <a:endParaRPr lang="en-AU" dirty="0"/>
          </a:p>
        </p:txBody>
      </p:sp>
      <p:sp>
        <p:nvSpPr>
          <p:cNvPr id="4" name="Text Placeholder 3">
            <a:extLst>
              <a:ext uri="{FF2B5EF4-FFF2-40B4-BE49-F238E27FC236}">
                <a16:creationId xmlns:a16="http://schemas.microsoft.com/office/drawing/2014/main" id="{691D7CE0-ED27-882F-DE5D-BD9930520638}"/>
              </a:ext>
            </a:extLst>
          </p:cNvPr>
          <p:cNvSpPr>
            <a:spLocks noGrp="1"/>
          </p:cNvSpPr>
          <p:nvPr>
            <p:ph type="body" sz="quarter" idx="19"/>
          </p:nvPr>
        </p:nvSpPr>
        <p:spPr/>
        <p:txBody>
          <a:bodyPr vert="horz" lIns="91440" tIns="45720" rIns="91440" bIns="45720" rtlCol="0" anchor="t">
            <a:normAutofit/>
          </a:bodyPr>
          <a:lstStyle/>
          <a:p>
            <a:r>
              <a:rPr lang="en-US" dirty="0"/>
              <a:t>Rake, broom, grooming combs, sponges, cloths, hose, lead, saddlery equipment , wheelbarrow, bins, trolleys, Bridle, water buckets,, and feed scoop.</a:t>
            </a:r>
          </a:p>
        </p:txBody>
      </p:sp>
      <p:sp>
        <p:nvSpPr>
          <p:cNvPr id="5" name="Text Placeholder 4">
            <a:extLst>
              <a:ext uri="{FF2B5EF4-FFF2-40B4-BE49-F238E27FC236}">
                <a16:creationId xmlns:a16="http://schemas.microsoft.com/office/drawing/2014/main" id="{0DFD59C3-DDFE-88A1-1A77-B3D3D8D36065}"/>
              </a:ext>
            </a:extLst>
          </p:cNvPr>
          <p:cNvSpPr>
            <a:spLocks noGrp="1"/>
          </p:cNvSpPr>
          <p:nvPr>
            <p:ph type="body" sz="quarter" idx="20"/>
          </p:nvPr>
        </p:nvSpPr>
        <p:spPr/>
        <p:txBody>
          <a:bodyPr vert="horz" lIns="91440" tIns="45720" rIns="91440" bIns="45720" rtlCol="0" anchor="t">
            <a:normAutofit/>
          </a:bodyPr>
          <a:lstStyle/>
          <a:p>
            <a:r>
              <a:rPr lang="en-US" dirty="0"/>
              <a:t>Stable hands standard working hours may vary. Predominantly shifts are split between the following timeframes </a:t>
            </a:r>
            <a:br>
              <a:rPr lang="en-US" dirty="0"/>
            </a:br>
            <a:r>
              <a:rPr lang="en-US" dirty="0"/>
              <a:t>AM: 3.00am-9.00am</a:t>
            </a:r>
            <a:br>
              <a:rPr lang="en-US" dirty="0"/>
            </a:br>
            <a:r>
              <a:rPr lang="en-US" dirty="0"/>
              <a:t>PM: 1.00pm-5.00pm </a:t>
            </a:r>
          </a:p>
          <a:p>
            <a:endParaRPr lang="en-US" dirty="0"/>
          </a:p>
        </p:txBody>
      </p:sp>
      <p:sp>
        <p:nvSpPr>
          <p:cNvPr id="6" name="Text Placeholder 5">
            <a:extLst>
              <a:ext uri="{FF2B5EF4-FFF2-40B4-BE49-F238E27FC236}">
                <a16:creationId xmlns:a16="http://schemas.microsoft.com/office/drawing/2014/main" id="{65E7F117-9C14-2624-9A7A-C3996C7580BD}"/>
              </a:ext>
            </a:extLst>
          </p:cNvPr>
          <p:cNvSpPr>
            <a:spLocks noGrp="1"/>
          </p:cNvSpPr>
          <p:nvPr>
            <p:ph type="body" sz="quarter" idx="21"/>
          </p:nvPr>
        </p:nvSpPr>
        <p:spPr/>
        <p:txBody>
          <a:bodyPr vert="horz" lIns="91440" tIns="45720" rIns="91440" bIns="45720" rtlCol="0" anchor="t">
            <a:normAutofit/>
          </a:bodyPr>
          <a:lstStyle/>
          <a:p>
            <a:r>
              <a:rPr lang="en-US" dirty="0"/>
              <a:t>Split shift structure so no formal breaks scheduled </a:t>
            </a:r>
            <a:endParaRPr lang="en-AU" dirty="0"/>
          </a:p>
        </p:txBody>
      </p:sp>
      <p:sp>
        <p:nvSpPr>
          <p:cNvPr id="7" name="Text Placeholder 6">
            <a:extLst>
              <a:ext uri="{FF2B5EF4-FFF2-40B4-BE49-F238E27FC236}">
                <a16:creationId xmlns:a16="http://schemas.microsoft.com/office/drawing/2014/main" id="{B53F4E7A-D7CE-6D74-BDAB-5F67B53A24CC}"/>
              </a:ext>
            </a:extLst>
          </p:cNvPr>
          <p:cNvSpPr>
            <a:spLocks noGrp="1"/>
          </p:cNvSpPr>
          <p:nvPr>
            <p:ph type="body" sz="quarter" idx="22"/>
          </p:nvPr>
        </p:nvSpPr>
        <p:spPr/>
        <p:txBody>
          <a:bodyPr vert="horz" lIns="91440" tIns="45720" rIns="91440" bIns="45720" rtlCol="0" anchor="t">
            <a:normAutofit/>
          </a:bodyPr>
          <a:lstStyle/>
          <a:p>
            <a:r>
              <a:rPr lang="en-US" dirty="0"/>
              <a:t>Enclosed shoes, gloves</a:t>
            </a:r>
            <a:endParaRPr lang="en-AU" dirty="0"/>
          </a:p>
        </p:txBody>
      </p:sp>
      <p:sp>
        <p:nvSpPr>
          <p:cNvPr id="8" name="Text Placeholder 7">
            <a:extLst>
              <a:ext uri="{FF2B5EF4-FFF2-40B4-BE49-F238E27FC236}">
                <a16:creationId xmlns:a16="http://schemas.microsoft.com/office/drawing/2014/main" id="{61442D59-7020-9340-AA32-3596977F2A08}"/>
              </a:ext>
            </a:extLst>
          </p:cNvPr>
          <p:cNvSpPr>
            <a:spLocks noGrp="1"/>
          </p:cNvSpPr>
          <p:nvPr>
            <p:ph type="body" sz="quarter" idx="23"/>
          </p:nvPr>
        </p:nvSpPr>
        <p:spPr/>
        <p:txBody>
          <a:bodyPr/>
          <a:lstStyle/>
          <a:p>
            <a:r>
              <a:rPr lang="en-US" dirty="0"/>
              <a:t>Medium Work</a:t>
            </a:r>
            <a:endParaRPr lang="en-AU" dirty="0"/>
          </a:p>
        </p:txBody>
      </p:sp>
      <p:sp>
        <p:nvSpPr>
          <p:cNvPr id="9" name="Title 8">
            <a:extLst>
              <a:ext uri="{FF2B5EF4-FFF2-40B4-BE49-F238E27FC236}">
                <a16:creationId xmlns:a16="http://schemas.microsoft.com/office/drawing/2014/main" id="{D7C196BC-F2FC-F289-3073-869840F8CC4D}"/>
              </a:ext>
            </a:extLst>
          </p:cNvPr>
          <p:cNvSpPr>
            <a:spLocks noGrp="1"/>
          </p:cNvSpPr>
          <p:nvPr>
            <p:ph type="title"/>
          </p:nvPr>
        </p:nvSpPr>
        <p:spPr/>
        <p:txBody>
          <a:bodyPr/>
          <a:lstStyle/>
          <a:p>
            <a:r>
              <a:rPr lang="en-US" dirty="0">
                <a:latin typeface="Univia Pro Book"/>
              </a:rPr>
              <a:t>S</a:t>
            </a:r>
            <a:r>
              <a:rPr lang="en-AU" dirty="0" err="1">
                <a:latin typeface="Univia Pro Book"/>
              </a:rPr>
              <a:t>tablehand</a:t>
            </a:r>
            <a:endParaRPr lang="en-AU" dirty="0"/>
          </a:p>
        </p:txBody>
      </p:sp>
    </p:spTree>
    <p:extLst>
      <p:ext uri="{BB962C8B-B14F-4D97-AF65-F5344CB8AC3E}">
        <p14:creationId xmlns:p14="http://schemas.microsoft.com/office/powerpoint/2010/main" val="2025916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CAB907-5461-F6B1-85A1-0314221294E4}"/>
              </a:ext>
            </a:extLst>
          </p:cNvPr>
          <p:cNvSpPr>
            <a:spLocks noGrp="1"/>
          </p:cNvSpPr>
          <p:nvPr>
            <p:ph type="body" sz="quarter" idx="10"/>
          </p:nvPr>
        </p:nvSpPr>
        <p:spPr/>
        <p:txBody>
          <a:bodyPr/>
          <a:lstStyle/>
          <a:p>
            <a:r>
              <a:rPr lang="en-US" dirty="0"/>
              <a:t>Constant</a:t>
            </a:r>
            <a:endParaRPr lang="en-AU" dirty="0"/>
          </a:p>
        </p:txBody>
      </p:sp>
      <p:sp>
        <p:nvSpPr>
          <p:cNvPr id="3" name="Text Placeholder 2">
            <a:extLst>
              <a:ext uri="{FF2B5EF4-FFF2-40B4-BE49-F238E27FC236}">
                <a16:creationId xmlns:a16="http://schemas.microsoft.com/office/drawing/2014/main" id="{294F33A9-AD4A-1EB9-9080-4A75E3926878}"/>
              </a:ext>
            </a:extLst>
          </p:cNvPr>
          <p:cNvSpPr>
            <a:spLocks noGrp="1"/>
          </p:cNvSpPr>
          <p:nvPr>
            <p:ph type="body" sz="quarter" idx="21"/>
          </p:nvPr>
        </p:nvSpPr>
        <p:spPr/>
        <p:txBody>
          <a:bodyPr/>
          <a:lstStyle/>
          <a:p>
            <a:r>
              <a:rPr lang="en-US" dirty="0"/>
              <a:t>Stable hands are required to have strong eyesight to conduct their everyday duties, use equipment and detect potential risks or hazards in the workplace. </a:t>
            </a:r>
            <a:endParaRPr lang="en-AU" dirty="0"/>
          </a:p>
        </p:txBody>
      </p:sp>
      <p:sp>
        <p:nvSpPr>
          <p:cNvPr id="4" name="Text Placeholder 3">
            <a:extLst>
              <a:ext uri="{FF2B5EF4-FFF2-40B4-BE49-F238E27FC236}">
                <a16:creationId xmlns:a16="http://schemas.microsoft.com/office/drawing/2014/main" id="{61BC8BDF-575A-A336-DD9B-A15DA4628449}"/>
              </a:ext>
            </a:extLst>
          </p:cNvPr>
          <p:cNvSpPr>
            <a:spLocks noGrp="1"/>
          </p:cNvSpPr>
          <p:nvPr>
            <p:ph type="body" sz="quarter" idx="22"/>
          </p:nvPr>
        </p:nvSpPr>
        <p:spPr/>
        <p:txBody>
          <a:bodyPr/>
          <a:lstStyle/>
          <a:p>
            <a:r>
              <a:rPr lang="en-US" dirty="0"/>
              <a:t>Constant</a:t>
            </a:r>
            <a:endParaRPr lang="en-AU" dirty="0"/>
          </a:p>
        </p:txBody>
      </p:sp>
      <p:sp>
        <p:nvSpPr>
          <p:cNvPr id="5" name="Text Placeholder 4">
            <a:extLst>
              <a:ext uri="{FF2B5EF4-FFF2-40B4-BE49-F238E27FC236}">
                <a16:creationId xmlns:a16="http://schemas.microsoft.com/office/drawing/2014/main" id="{D5DA7399-E17E-BFF0-09FF-18CA4416207D}"/>
              </a:ext>
            </a:extLst>
          </p:cNvPr>
          <p:cNvSpPr>
            <a:spLocks noGrp="1"/>
          </p:cNvSpPr>
          <p:nvPr>
            <p:ph type="body" sz="quarter" idx="23"/>
          </p:nvPr>
        </p:nvSpPr>
        <p:spPr/>
        <p:txBody>
          <a:bodyPr/>
          <a:lstStyle/>
          <a:p>
            <a:r>
              <a:rPr lang="en-US" dirty="0"/>
              <a:t>Stable hands are required to  have strong hearing and listening skills to ensure they are aware of the potential risks and hazards, following instructions and communicating with other staff when required.</a:t>
            </a:r>
            <a:endParaRPr lang="en-AU" dirty="0"/>
          </a:p>
        </p:txBody>
      </p:sp>
      <p:sp>
        <p:nvSpPr>
          <p:cNvPr id="6" name="Text Placeholder 5">
            <a:extLst>
              <a:ext uri="{FF2B5EF4-FFF2-40B4-BE49-F238E27FC236}">
                <a16:creationId xmlns:a16="http://schemas.microsoft.com/office/drawing/2014/main" id="{F005719A-8864-11C9-02E8-C9C8F4A8C9B3}"/>
              </a:ext>
            </a:extLst>
          </p:cNvPr>
          <p:cNvSpPr>
            <a:spLocks noGrp="1"/>
          </p:cNvSpPr>
          <p:nvPr>
            <p:ph type="body" sz="quarter" idx="24"/>
          </p:nvPr>
        </p:nvSpPr>
        <p:spPr/>
        <p:txBody>
          <a:bodyPr/>
          <a:lstStyle/>
          <a:p>
            <a:r>
              <a:rPr lang="en-US" dirty="0"/>
              <a:t>Frequent</a:t>
            </a:r>
            <a:endParaRPr lang="en-AU" dirty="0"/>
          </a:p>
        </p:txBody>
      </p:sp>
      <p:sp>
        <p:nvSpPr>
          <p:cNvPr id="7" name="Text Placeholder 6">
            <a:extLst>
              <a:ext uri="{FF2B5EF4-FFF2-40B4-BE49-F238E27FC236}">
                <a16:creationId xmlns:a16="http://schemas.microsoft.com/office/drawing/2014/main" id="{E6B05C91-6EF6-5ECF-18DD-B6CC97337B7C}"/>
              </a:ext>
            </a:extLst>
          </p:cNvPr>
          <p:cNvSpPr>
            <a:spLocks noGrp="1"/>
          </p:cNvSpPr>
          <p:nvPr>
            <p:ph type="body" sz="quarter" idx="25"/>
          </p:nvPr>
        </p:nvSpPr>
        <p:spPr/>
        <p:txBody>
          <a:bodyPr/>
          <a:lstStyle/>
          <a:p>
            <a:r>
              <a:rPr lang="en-US" dirty="0"/>
              <a:t>Stable hand are required to have basic reading and writing skills to understand work sheets and written instruction.</a:t>
            </a:r>
            <a:endParaRPr lang="en-AU" dirty="0"/>
          </a:p>
        </p:txBody>
      </p:sp>
      <p:sp>
        <p:nvSpPr>
          <p:cNvPr id="8" name="Text Placeholder 7">
            <a:extLst>
              <a:ext uri="{FF2B5EF4-FFF2-40B4-BE49-F238E27FC236}">
                <a16:creationId xmlns:a16="http://schemas.microsoft.com/office/drawing/2014/main" id="{CB72758D-E237-911D-BE65-89012C89A972}"/>
              </a:ext>
            </a:extLst>
          </p:cNvPr>
          <p:cNvSpPr>
            <a:spLocks noGrp="1"/>
          </p:cNvSpPr>
          <p:nvPr>
            <p:ph type="body" sz="quarter" idx="26"/>
          </p:nvPr>
        </p:nvSpPr>
        <p:spPr/>
        <p:txBody>
          <a:bodyPr/>
          <a:lstStyle/>
          <a:p>
            <a:r>
              <a:rPr lang="en-US" dirty="0"/>
              <a:t>Constant</a:t>
            </a:r>
            <a:endParaRPr lang="en-AU" dirty="0"/>
          </a:p>
        </p:txBody>
      </p:sp>
      <p:sp>
        <p:nvSpPr>
          <p:cNvPr id="9" name="Text Placeholder 8">
            <a:extLst>
              <a:ext uri="{FF2B5EF4-FFF2-40B4-BE49-F238E27FC236}">
                <a16:creationId xmlns:a16="http://schemas.microsoft.com/office/drawing/2014/main" id="{5103945C-B119-02D1-9012-5C176BE1345E}"/>
              </a:ext>
            </a:extLst>
          </p:cNvPr>
          <p:cNvSpPr>
            <a:spLocks noGrp="1"/>
          </p:cNvSpPr>
          <p:nvPr>
            <p:ph type="body" sz="quarter" idx="27"/>
          </p:nvPr>
        </p:nvSpPr>
        <p:spPr/>
        <p:txBody>
          <a:bodyPr/>
          <a:lstStyle/>
          <a:p>
            <a:r>
              <a:rPr lang="en-US" dirty="0"/>
              <a:t>Stable hands are required to demonstrate attention to detail and concentration when completing everyday tasks including grooming, washing, exercising and cleaning of boxes.</a:t>
            </a:r>
            <a:endParaRPr lang="en-AU" dirty="0"/>
          </a:p>
        </p:txBody>
      </p:sp>
      <p:sp>
        <p:nvSpPr>
          <p:cNvPr id="10" name="Text Placeholder 9">
            <a:extLst>
              <a:ext uri="{FF2B5EF4-FFF2-40B4-BE49-F238E27FC236}">
                <a16:creationId xmlns:a16="http://schemas.microsoft.com/office/drawing/2014/main" id="{9D662CEC-1B38-27D8-AF3E-49849894F636}"/>
              </a:ext>
            </a:extLst>
          </p:cNvPr>
          <p:cNvSpPr>
            <a:spLocks noGrp="1"/>
          </p:cNvSpPr>
          <p:nvPr>
            <p:ph type="body" sz="quarter" idx="28"/>
          </p:nvPr>
        </p:nvSpPr>
        <p:spPr/>
        <p:txBody>
          <a:bodyPr/>
          <a:lstStyle/>
          <a:p>
            <a:r>
              <a:rPr lang="en-US" dirty="0"/>
              <a:t>Constant</a:t>
            </a:r>
            <a:endParaRPr lang="en-AU" dirty="0"/>
          </a:p>
        </p:txBody>
      </p:sp>
      <p:sp>
        <p:nvSpPr>
          <p:cNvPr id="11" name="Text Placeholder 10">
            <a:extLst>
              <a:ext uri="{FF2B5EF4-FFF2-40B4-BE49-F238E27FC236}">
                <a16:creationId xmlns:a16="http://schemas.microsoft.com/office/drawing/2014/main" id="{0943F4D6-F7EA-0122-4A4E-75E0D9B08EEE}"/>
              </a:ext>
            </a:extLst>
          </p:cNvPr>
          <p:cNvSpPr>
            <a:spLocks noGrp="1"/>
          </p:cNvSpPr>
          <p:nvPr>
            <p:ph type="body" sz="quarter" idx="29"/>
          </p:nvPr>
        </p:nvSpPr>
        <p:spPr/>
        <p:txBody>
          <a:bodyPr/>
          <a:lstStyle/>
          <a:p>
            <a:r>
              <a:rPr lang="en-US" dirty="0"/>
              <a:t>Required constantly</a:t>
            </a:r>
            <a:endParaRPr lang="en-AU" dirty="0"/>
          </a:p>
        </p:txBody>
      </p:sp>
      <p:sp>
        <p:nvSpPr>
          <p:cNvPr id="12" name="Text Placeholder 11">
            <a:extLst>
              <a:ext uri="{FF2B5EF4-FFF2-40B4-BE49-F238E27FC236}">
                <a16:creationId xmlns:a16="http://schemas.microsoft.com/office/drawing/2014/main" id="{84A50093-FB89-A294-7930-269D9E20CED4}"/>
              </a:ext>
            </a:extLst>
          </p:cNvPr>
          <p:cNvSpPr>
            <a:spLocks noGrp="1"/>
          </p:cNvSpPr>
          <p:nvPr>
            <p:ph type="body" sz="quarter" idx="30"/>
          </p:nvPr>
        </p:nvSpPr>
        <p:spPr/>
        <p:txBody>
          <a:bodyPr/>
          <a:lstStyle/>
          <a:p>
            <a:r>
              <a:rPr lang="en-US" dirty="0"/>
              <a:t>Constant</a:t>
            </a:r>
            <a:endParaRPr lang="en-AU" dirty="0"/>
          </a:p>
        </p:txBody>
      </p:sp>
      <p:sp>
        <p:nvSpPr>
          <p:cNvPr id="13" name="Text Placeholder 12">
            <a:extLst>
              <a:ext uri="{FF2B5EF4-FFF2-40B4-BE49-F238E27FC236}">
                <a16:creationId xmlns:a16="http://schemas.microsoft.com/office/drawing/2014/main" id="{F4EEB041-4C46-FF50-6D69-9C76EE6FCC00}"/>
              </a:ext>
            </a:extLst>
          </p:cNvPr>
          <p:cNvSpPr>
            <a:spLocks noGrp="1"/>
          </p:cNvSpPr>
          <p:nvPr>
            <p:ph type="body" sz="quarter" idx="31"/>
          </p:nvPr>
        </p:nvSpPr>
        <p:spPr/>
        <p:txBody>
          <a:bodyPr/>
          <a:lstStyle/>
          <a:p>
            <a:r>
              <a:rPr lang="en-US" dirty="0"/>
              <a:t>Required to demonstrate problem solving skills when interacting with horses and identifying potential risks or hazards in workplace. </a:t>
            </a:r>
            <a:endParaRPr lang="en-AU" dirty="0"/>
          </a:p>
        </p:txBody>
      </p:sp>
      <p:sp>
        <p:nvSpPr>
          <p:cNvPr id="14" name="Text Placeholder 13">
            <a:extLst>
              <a:ext uri="{FF2B5EF4-FFF2-40B4-BE49-F238E27FC236}">
                <a16:creationId xmlns:a16="http://schemas.microsoft.com/office/drawing/2014/main" id="{8EC2546A-D846-1871-FA17-AE2B3E56932B}"/>
              </a:ext>
            </a:extLst>
          </p:cNvPr>
          <p:cNvSpPr>
            <a:spLocks noGrp="1"/>
          </p:cNvSpPr>
          <p:nvPr>
            <p:ph type="body" sz="quarter" idx="32"/>
          </p:nvPr>
        </p:nvSpPr>
        <p:spPr/>
        <p:txBody>
          <a:bodyPr/>
          <a:lstStyle/>
          <a:p>
            <a:r>
              <a:rPr lang="en-US" dirty="0"/>
              <a:t>Frequent</a:t>
            </a:r>
            <a:endParaRPr lang="en-AU" dirty="0"/>
          </a:p>
        </p:txBody>
      </p:sp>
      <p:sp>
        <p:nvSpPr>
          <p:cNvPr id="15" name="Text Placeholder 14">
            <a:extLst>
              <a:ext uri="{FF2B5EF4-FFF2-40B4-BE49-F238E27FC236}">
                <a16:creationId xmlns:a16="http://schemas.microsoft.com/office/drawing/2014/main" id="{71B8A4F6-585B-551E-6406-E887496323F1}"/>
              </a:ext>
            </a:extLst>
          </p:cNvPr>
          <p:cNvSpPr>
            <a:spLocks noGrp="1"/>
          </p:cNvSpPr>
          <p:nvPr>
            <p:ph type="body" sz="quarter" idx="33"/>
          </p:nvPr>
        </p:nvSpPr>
        <p:spPr/>
        <p:txBody>
          <a:bodyPr/>
          <a:lstStyle/>
          <a:p>
            <a:r>
              <a:rPr lang="en-US" dirty="0"/>
              <a:t>Stable hands are required to multi-task during their day and decipher priority job tasks to ensure effective time management. </a:t>
            </a:r>
            <a:endParaRPr lang="en-AU" dirty="0"/>
          </a:p>
        </p:txBody>
      </p:sp>
      <p:sp>
        <p:nvSpPr>
          <p:cNvPr id="16" name="Text Placeholder 15">
            <a:extLst>
              <a:ext uri="{FF2B5EF4-FFF2-40B4-BE49-F238E27FC236}">
                <a16:creationId xmlns:a16="http://schemas.microsoft.com/office/drawing/2014/main" id="{4DAD17F3-08F1-5FC2-7CDA-317D9313317A}"/>
              </a:ext>
            </a:extLst>
          </p:cNvPr>
          <p:cNvSpPr>
            <a:spLocks noGrp="1"/>
          </p:cNvSpPr>
          <p:nvPr>
            <p:ph type="body" sz="quarter" idx="34"/>
          </p:nvPr>
        </p:nvSpPr>
        <p:spPr/>
        <p:txBody>
          <a:bodyPr/>
          <a:lstStyle/>
          <a:p>
            <a:r>
              <a:rPr lang="en-US" dirty="0"/>
              <a:t>Frequent</a:t>
            </a:r>
            <a:endParaRPr lang="en-AU" dirty="0"/>
          </a:p>
        </p:txBody>
      </p:sp>
      <p:sp>
        <p:nvSpPr>
          <p:cNvPr id="17" name="Text Placeholder 16">
            <a:extLst>
              <a:ext uri="{FF2B5EF4-FFF2-40B4-BE49-F238E27FC236}">
                <a16:creationId xmlns:a16="http://schemas.microsoft.com/office/drawing/2014/main" id="{1861BB11-C64B-4CEF-16EC-E24DBB35290E}"/>
              </a:ext>
            </a:extLst>
          </p:cNvPr>
          <p:cNvSpPr>
            <a:spLocks noGrp="1"/>
          </p:cNvSpPr>
          <p:nvPr>
            <p:ph type="body" sz="quarter" idx="35"/>
          </p:nvPr>
        </p:nvSpPr>
        <p:spPr/>
        <p:txBody>
          <a:bodyPr/>
          <a:lstStyle/>
          <a:p>
            <a:r>
              <a:rPr lang="en-US" dirty="0"/>
              <a:t>Stable hands are frequently required to be autonomous and work interpedently at the direction of a supervisor. </a:t>
            </a:r>
          </a:p>
        </p:txBody>
      </p:sp>
      <p:sp>
        <p:nvSpPr>
          <p:cNvPr id="18" name="Text Placeholder 17">
            <a:extLst>
              <a:ext uri="{FF2B5EF4-FFF2-40B4-BE49-F238E27FC236}">
                <a16:creationId xmlns:a16="http://schemas.microsoft.com/office/drawing/2014/main" id="{F006BA95-A410-F3D1-4937-29357EDC99C7}"/>
              </a:ext>
            </a:extLst>
          </p:cNvPr>
          <p:cNvSpPr>
            <a:spLocks noGrp="1"/>
          </p:cNvSpPr>
          <p:nvPr>
            <p:ph type="body" sz="quarter" idx="36"/>
          </p:nvPr>
        </p:nvSpPr>
        <p:spPr/>
        <p:txBody>
          <a:bodyPr/>
          <a:lstStyle/>
          <a:p>
            <a:r>
              <a:rPr lang="en-US" dirty="0"/>
              <a:t>Frequent</a:t>
            </a:r>
            <a:endParaRPr lang="en-AU" dirty="0"/>
          </a:p>
        </p:txBody>
      </p:sp>
      <p:sp>
        <p:nvSpPr>
          <p:cNvPr id="19" name="Text Placeholder 18">
            <a:extLst>
              <a:ext uri="{FF2B5EF4-FFF2-40B4-BE49-F238E27FC236}">
                <a16:creationId xmlns:a16="http://schemas.microsoft.com/office/drawing/2014/main" id="{97FF1B32-9AC2-6143-70B4-3E4AD2B80908}"/>
              </a:ext>
            </a:extLst>
          </p:cNvPr>
          <p:cNvSpPr>
            <a:spLocks noGrp="1"/>
          </p:cNvSpPr>
          <p:nvPr>
            <p:ph type="body" sz="quarter" idx="37"/>
          </p:nvPr>
        </p:nvSpPr>
        <p:spPr/>
        <p:txBody>
          <a:bodyPr/>
          <a:lstStyle/>
          <a:p>
            <a:r>
              <a:rPr lang="en-US" dirty="0"/>
              <a:t>Stable hands are required to have high accuracy and attention to detail when working with horses and equipment. They need to demonstrate intricate work skills when tightening bridles, saddles and manipulating equipment.  </a:t>
            </a:r>
            <a:endParaRPr lang="en-AU" dirty="0"/>
          </a:p>
        </p:txBody>
      </p:sp>
    </p:spTree>
    <p:extLst>
      <p:ext uri="{BB962C8B-B14F-4D97-AF65-F5344CB8AC3E}">
        <p14:creationId xmlns:p14="http://schemas.microsoft.com/office/powerpoint/2010/main" val="805616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48AF53-764F-9919-B5C5-C8CD4AF2363E}"/>
              </a:ext>
            </a:extLst>
          </p:cNvPr>
          <p:cNvSpPr>
            <a:spLocks noGrp="1"/>
          </p:cNvSpPr>
          <p:nvPr>
            <p:ph type="body" sz="quarter" idx="10"/>
          </p:nvPr>
        </p:nvSpPr>
        <p:spPr/>
        <p:txBody>
          <a:bodyPr/>
          <a:lstStyle/>
          <a:p>
            <a:r>
              <a:rPr lang="en-US" dirty="0"/>
              <a:t>Constant</a:t>
            </a:r>
            <a:endParaRPr lang="en-AU" dirty="0"/>
          </a:p>
        </p:txBody>
      </p:sp>
      <p:sp>
        <p:nvSpPr>
          <p:cNvPr id="3" name="Text Placeholder 2">
            <a:extLst>
              <a:ext uri="{FF2B5EF4-FFF2-40B4-BE49-F238E27FC236}">
                <a16:creationId xmlns:a16="http://schemas.microsoft.com/office/drawing/2014/main" id="{F739ABDE-9089-69E0-C788-F872532A35A6}"/>
              </a:ext>
            </a:extLst>
          </p:cNvPr>
          <p:cNvSpPr>
            <a:spLocks noGrp="1"/>
          </p:cNvSpPr>
          <p:nvPr>
            <p:ph type="body" sz="quarter" idx="21"/>
          </p:nvPr>
        </p:nvSpPr>
        <p:spPr/>
        <p:txBody>
          <a:bodyPr/>
          <a:lstStyle/>
          <a:p>
            <a:r>
              <a:rPr lang="en-US" dirty="0"/>
              <a:t>Stable hands are exposed to dust constantly in stables and exercise areas onsite </a:t>
            </a:r>
            <a:endParaRPr lang="en-AU" dirty="0"/>
          </a:p>
        </p:txBody>
      </p:sp>
      <p:sp>
        <p:nvSpPr>
          <p:cNvPr id="4" name="Text Placeholder 3">
            <a:extLst>
              <a:ext uri="{FF2B5EF4-FFF2-40B4-BE49-F238E27FC236}">
                <a16:creationId xmlns:a16="http://schemas.microsoft.com/office/drawing/2014/main" id="{FDC53F1D-5402-F57E-CDF9-49076E5A1975}"/>
              </a:ext>
            </a:extLst>
          </p:cNvPr>
          <p:cNvSpPr>
            <a:spLocks noGrp="1"/>
          </p:cNvSpPr>
          <p:nvPr>
            <p:ph type="body" sz="quarter" idx="22"/>
          </p:nvPr>
        </p:nvSpPr>
        <p:spPr/>
        <p:txBody>
          <a:bodyPr/>
          <a:lstStyle/>
          <a:p>
            <a:r>
              <a:rPr lang="en-US" dirty="0"/>
              <a:t>Infrequent</a:t>
            </a:r>
            <a:endParaRPr lang="en-AU" dirty="0"/>
          </a:p>
        </p:txBody>
      </p:sp>
      <p:sp>
        <p:nvSpPr>
          <p:cNvPr id="5" name="Text Placeholder 4">
            <a:extLst>
              <a:ext uri="{FF2B5EF4-FFF2-40B4-BE49-F238E27FC236}">
                <a16:creationId xmlns:a16="http://schemas.microsoft.com/office/drawing/2014/main" id="{6D8350D5-A9BC-4E63-CE41-B00228443836}"/>
              </a:ext>
            </a:extLst>
          </p:cNvPr>
          <p:cNvSpPr>
            <a:spLocks noGrp="1"/>
          </p:cNvSpPr>
          <p:nvPr>
            <p:ph type="body" sz="quarter" idx="23"/>
          </p:nvPr>
        </p:nvSpPr>
        <p:spPr/>
        <p:txBody>
          <a:bodyPr/>
          <a:lstStyle/>
          <a:p>
            <a:r>
              <a:rPr lang="en-US" dirty="0"/>
              <a:t>Stable hands are not exposed to gases</a:t>
            </a:r>
            <a:endParaRPr lang="en-AU" dirty="0"/>
          </a:p>
        </p:txBody>
      </p:sp>
      <p:sp>
        <p:nvSpPr>
          <p:cNvPr id="6" name="Text Placeholder 5">
            <a:extLst>
              <a:ext uri="{FF2B5EF4-FFF2-40B4-BE49-F238E27FC236}">
                <a16:creationId xmlns:a16="http://schemas.microsoft.com/office/drawing/2014/main" id="{F5BB35E9-AB37-928A-CD74-63BB260EACEF}"/>
              </a:ext>
            </a:extLst>
          </p:cNvPr>
          <p:cNvSpPr>
            <a:spLocks noGrp="1"/>
          </p:cNvSpPr>
          <p:nvPr>
            <p:ph type="body" sz="quarter" idx="24"/>
          </p:nvPr>
        </p:nvSpPr>
        <p:spPr/>
        <p:txBody>
          <a:bodyPr/>
          <a:lstStyle/>
          <a:p>
            <a:r>
              <a:rPr lang="en-US" dirty="0"/>
              <a:t>Infrequent</a:t>
            </a:r>
            <a:endParaRPr lang="en-AU" dirty="0"/>
          </a:p>
        </p:txBody>
      </p:sp>
      <p:sp>
        <p:nvSpPr>
          <p:cNvPr id="7" name="Text Placeholder 6">
            <a:extLst>
              <a:ext uri="{FF2B5EF4-FFF2-40B4-BE49-F238E27FC236}">
                <a16:creationId xmlns:a16="http://schemas.microsoft.com/office/drawing/2014/main" id="{43EC26E9-52E5-4D28-B5DB-EA646F9A2EE1}"/>
              </a:ext>
            </a:extLst>
          </p:cNvPr>
          <p:cNvSpPr>
            <a:spLocks noGrp="1"/>
          </p:cNvSpPr>
          <p:nvPr>
            <p:ph type="body" sz="quarter" idx="25"/>
          </p:nvPr>
        </p:nvSpPr>
        <p:spPr/>
        <p:txBody>
          <a:bodyPr/>
          <a:lstStyle/>
          <a:p>
            <a:r>
              <a:rPr lang="en-US" dirty="0"/>
              <a:t>Stable hands are not exposed to fumes </a:t>
            </a:r>
            <a:endParaRPr lang="en-AU" dirty="0"/>
          </a:p>
        </p:txBody>
      </p:sp>
      <p:sp>
        <p:nvSpPr>
          <p:cNvPr id="8" name="Text Placeholder 7">
            <a:extLst>
              <a:ext uri="{FF2B5EF4-FFF2-40B4-BE49-F238E27FC236}">
                <a16:creationId xmlns:a16="http://schemas.microsoft.com/office/drawing/2014/main" id="{4767F2A6-CAE9-C65F-C0B5-A8110E915598}"/>
              </a:ext>
            </a:extLst>
          </p:cNvPr>
          <p:cNvSpPr>
            <a:spLocks noGrp="1"/>
          </p:cNvSpPr>
          <p:nvPr>
            <p:ph type="body" sz="quarter" idx="26"/>
          </p:nvPr>
        </p:nvSpPr>
        <p:spPr/>
        <p:txBody>
          <a:bodyPr/>
          <a:lstStyle/>
          <a:p>
            <a:r>
              <a:rPr lang="en-US" dirty="0"/>
              <a:t>Frequent</a:t>
            </a:r>
            <a:endParaRPr lang="en-AU" dirty="0"/>
          </a:p>
        </p:txBody>
      </p:sp>
      <p:sp>
        <p:nvSpPr>
          <p:cNvPr id="9" name="Text Placeholder 8">
            <a:extLst>
              <a:ext uri="{FF2B5EF4-FFF2-40B4-BE49-F238E27FC236}">
                <a16:creationId xmlns:a16="http://schemas.microsoft.com/office/drawing/2014/main" id="{34C9FAC9-C64D-F259-9BBC-303E67A25192}"/>
              </a:ext>
            </a:extLst>
          </p:cNvPr>
          <p:cNvSpPr>
            <a:spLocks noGrp="1"/>
          </p:cNvSpPr>
          <p:nvPr>
            <p:ph type="body" sz="quarter" idx="27"/>
          </p:nvPr>
        </p:nvSpPr>
        <p:spPr/>
        <p:txBody>
          <a:bodyPr/>
          <a:lstStyle/>
          <a:p>
            <a:r>
              <a:rPr lang="en-US" dirty="0"/>
              <a:t>Stable hands are exposed to liquids including medicated washes, water buckets and horse medications </a:t>
            </a:r>
            <a:endParaRPr lang="en-AU" dirty="0"/>
          </a:p>
        </p:txBody>
      </p:sp>
      <p:sp>
        <p:nvSpPr>
          <p:cNvPr id="10" name="Text Placeholder 9">
            <a:extLst>
              <a:ext uri="{FF2B5EF4-FFF2-40B4-BE49-F238E27FC236}">
                <a16:creationId xmlns:a16="http://schemas.microsoft.com/office/drawing/2014/main" id="{3DFEBB45-2C80-4535-50D3-BF35C1D0C5D5}"/>
              </a:ext>
            </a:extLst>
          </p:cNvPr>
          <p:cNvSpPr>
            <a:spLocks noGrp="1"/>
          </p:cNvSpPr>
          <p:nvPr>
            <p:ph type="body" sz="quarter" idx="28"/>
          </p:nvPr>
        </p:nvSpPr>
        <p:spPr/>
        <p:txBody>
          <a:bodyPr/>
          <a:lstStyle/>
          <a:p>
            <a:r>
              <a:rPr lang="en-US" dirty="0"/>
              <a:t>Frequent</a:t>
            </a:r>
            <a:endParaRPr lang="en-AU" dirty="0"/>
          </a:p>
        </p:txBody>
      </p:sp>
      <p:sp>
        <p:nvSpPr>
          <p:cNvPr id="11" name="Text Placeholder 10">
            <a:extLst>
              <a:ext uri="{FF2B5EF4-FFF2-40B4-BE49-F238E27FC236}">
                <a16:creationId xmlns:a16="http://schemas.microsoft.com/office/drawing/2014/main" id="{721173EA-41CB-8AC7-9CAA-096BDE657FA6}"/>
              </a:ext>
            </a:extLst>
          </p:cNvPr>
          <p:cNvSpPr>
            <a:spLocks noGrp="1"/>
          </p:cNvSpPr>
          <p:nvPr>
            <p:ph type="body" sz="quarter" idx="29"/>
          </p:nvPr>
        </p:nvSpPr>
        <p:spPr/>
        <p:txBody>
          <a:bodyPr/>
          <a:lstStyle/>
          <a:p>
            <a:r>
              <a:rPr lang="en-US" dirty="0"/>
              <a:t>Stable hands work in cold and hot weather </a:t>
            </a:r>
            <a:endParaRPr lang="en-AU" dirty="0"/>
          </a:p>
        </p:txBody>
      </p:sp>
      <p:sp>
        <p:nvSpPr>
          <p:cNvPr id="12" name="Text Placeholder 11">
            <a:extLst>
              <a:ext uri="{FF2B5EF4-FFF2-40B4-BE49-F238E27FC236}">
                <a16:creationId xmlns:a16="http://schemas.microsoft.com/office/drawing/2014/main" id="{B7306ED4-A101-7AD5-48F4-61730591CFE0}"/>
              </a:ext>
            </a:extLst>
          </p:cNvPr>
          <p:cNvSpPr>
            <a:spLocks noGrp="1"/>
          </p:cNvSpPr>
          <p:nvPr>
            <p:ph type="body" sz="quarter" idx="30"/>
          </p:nvPr>
        </p:nvSpPr>
        <p:spPr/>
        <p:txBody>
          <a:bodyPr/>
          <a:lstStyle/>
          <a:p>
            <a:r>
              <a:rPr lang="en-US" dirty="0"/>
              <a:t>Frequent</a:t>
            </a:r>
            <a:endParaRPr lang="en-AU" dirty="0"/>
          </a:p>
        </p:txBody>
      </p:sp>
      <p:sp>
        <p:nvSpPr>
          <p:cNvPr id="13" name="Text Placeholder 12">
            <a:extLst>
              <a:ext uri="{FF2B5EF4-FFF2-40B4-BE49-F238E27FC236}">
                <a16:creationId xmlns:a16="http://schemas.microsoft.com/office/drawing/2014/main" id="{4E795B89-C359-5665-0C22-618FB53FD8A1}"/>
              </a:ext>
            </a:extLst>
          </p:cNvPr>
          <p:cNvSpPr>
            <a:spLocks noGrp="1"/>
          </p:cNvSpPr>
          <p:nvPr>
            <p:ph type="body" sz="quarter" idx="31"/>
          </p:nvPr>
        </p:nvSpPr>
        <p:spPr/>
        <p:txBody>
          <a:bodyPr/>
          <a:lstStyle/>
          <a:p>
            <a:r>
              <a:rPr lang="en-US" dirty="0"/>
              <a:t>Stable hands work within horse boxes and stables to complete everyday tasks</a:t>
            </a:r>
            <a:endParaRPr lang="en-AU" dirty="0"/>
          </a:p>
        </p:txBody>
      </p:sp>
      <p:sp>
        <p:nvSpPr>
          <p:cNvPr id="14" name="Text Placeholder 13">
            <a:extLst>
              <a:ext uri="{FF2B5EF4-FFF2-40B4-BE49-F238E27FC236}">
                <a16:creationId xmlns:a16="http://schemas.microsoft.com/office/drawing/2014/main" id="{AD0DDC30-35A7-CCA6-CA08-B9B33F8A71AB}"/>
              </a:ext>
            </a:extLst>
          </p:cNvPr>
          <p:cNvSpPr>
            <a:spLocks noGrp="1"/>
          </p:cNvSpPr>
          <p:nvPr>
            <p:ph type="body" sz="quarter" idx="32"/>
          </p:nvPr>
        </p:nvSpPr>
        <p:spPr/>
        <p:txBody>
          <a:bodyPr/>
          <a:lstStyle/>
          <a:p>
            <a:r>
              <a:rPr lang="en-US" dirty="0"/>
              <a:t>Frequent</a:t>
            </a:r>
            <a:endParaRPr lang="en-AU" dirty="0"/>
          </a:p>
        </p:txBody>
      </p:sp>
      <p:sp>
        <p:nvSpPr>
          <p:cNvPr id="15" name="Text Placeholder 14">
            <a:extLst>
              <a:ext uri="{FF2B5EF4-FFF2-40B4-BE49-F238E27FC236}">
                <a16:creationId xmlns:a16="http://schemas.microsoft.com/office/drawing/2014/main" id="{CEF7EE03-8A4E-200B-8B90-DBF4BC6F5378}"/>
              </a:ext>
            </a:extLst>
          </p:cNvPr>
          <p:cNvSpPr>
            <a:spLocks noGrp="1"/>
          </p:cNvSpPr>
          <p:nvPr>
            <p:ph type="body" sz="quarter" idx="33"/>
          </p:nvPr>
        </p:nvSpPr>
        <p:spPr/>
        <p:txBody>
          <a:bodyPr/>
          <a:lstStyle/>
          <a:p>
            <a:r>
              <a:rPr lang="en-US" dirty="0"/>
              <a:t>At times stable hands are requires to walk and lead horse across slippery or uneven ground. </a:t>
            </a:r>
            <a:endParaRPr lang="en-AU" dirty="0"/>
          </a:p>
        </p:txBody>
      </p:sp>
      <p:sp>
        <p:nvSpPr>
          <p:cNvPr id="16" name="Text Placeholder 15">
            <a:extLst>
              <a:ext uri="{FF2B5EF4-FFF2-40B4-BE49-F238E27FC236}">
                <a16:creationId xmlns:a16="http://schemas.microsoft.com/office/drawing/2014/main" id="{730FCBFC-E4D8-2862-FA8F-10BA6BBA770D}"/>
              </a:ext>
            </a:extLst>
          </p:cNvPr>
          <p:cNvSpPr>
            <a:spLocks noGrp="1"/>
          </p:cNvSpPr>
          <p:nvPr>
            <p:ph type="body" sz="quarter" idx="34"/>
          </p:nvPr>
        </p:nvSpPr>
        <p:spPr/>
        <p:txBody>
          <a:bodyPr/>
          <a:lstStyle/>
          <a:p>
            <a:r>
              <a:rPr lang="en-US" dirty="0"/>
              <a:t>Constant</a:t>
            </a:r>
            <a:endParaRPr lang="en-AU" dirty="0"/>
          </a:p>
        </p:txBody>
      </p:sp>
      <p:sp>
        <p:nvSpPr>
          <p:cNvPr id="17" name="Text Placeholder 16">
            <a:extLst>
              <a:ext uri="{FF2B5EF4-FFF2-40B4-BE49-F238E27FC236}">
                <a16:creationId xmlns:a16="http://schemas.microsoft.com/office/drawing/2014/main" id="{7B71D04D-FDD2-780C-40F8-5673BB594320}"/>
              </a:ext>
            </a:extLst>
          </p:cNvPr>
          <p:cNvSpPr>
            <a:spLocks noGrp="1"/>
          </p:cNvSpPr>
          <p:nvPr>
            <p:ph type="body" sz="quarter" idx="35"/>
          </p:nvPr>
        </p:nvSpPr>
        <p:spPr/>
        <p:txBody>
          <a:bodyPr/>
          <a:lstStyle/>
          <a:p>
            <a:r>
              <a:rPr lang="en-US" dirty="0"/>
              <a:t>Stable hands are exposed to horse constantly onsite, where a large risk of injury is present</a:t>
            </a:r>
            <a:endParaRPr lang="en-AU" dirty="0"/>
          </a:p>
        </p:txBody>
      </p:sp>
      <p:sp>
        <p:nvSpPr>
          <p:cNvPr id="18" name="Text Placeholder 17">
            <a:extLst>
              <a:ext uri="{FF2B5EF4-FFF2-40B4-BE49-F238E27FC236}">
                <a16:creationId xmlns:a16="http://schemas.microsoft.com/office/drawing/2014/main" id="{8BD66370-3D6C-A910-F89A-8123255C2CE5}"/>
              </a:ext>
            </a:extLst>
          </p:cNvPr>
          <p:cNvSpPr>
            <a:spLocks noGrp="1"/>
          </p:cNvSpPr>
          <p:nvPr>
            <p:ph type="body" sz="quarter" idx="36"/>
          </p:nvPr>
        </p:nvSpPr>
        <p:spPr/>
        <p:txBody>
          <a:bodyPr/>
          <a:lstStyle/>
          <a:p>
            <a:r>
              <a:rPr lang="en-US" dirty="0"/>
              <a:t>Frequent</a:t>
            </a:r>
            <a:endParaRPr lang="en-AU" dirty="0"/>
          </a:p>
        </p:txBody>
      </p:sp>
      <p:sp>
        <p:nvSpPr>
          <p:cNvPr id="19" name="Text Placeholder 18">
            <a:extLst>
              <a:ext uri="{FF2B5EF4-FFF2-40B4-BE49-F238E27FC236}">
                <a16:creationId xmlns:a16="http://schemas.microsoft.com/office/drawing/2014/main" id="{38442C32-B595-FA3F-5C72-633B05AE7B4F}"/>
              </a:ext>
            </a:extLst>
          </p:cNvPr>
          <p:cNvSpPr>
            <a:spLocks noGrp="1"/>
          </p:cNvSpPr>
          <p:nvPr>
            <p:ph type="body" sz="quarter" idx="37"/>
          </p:nvPr>
        </p:nvSpPr>
        <p:spPr/>
        <p:txBody>
          <a:bodyPr/>
          <a:lstStyle/>
          <a:p>
            <a:r>
              <a:rPr lang="en-US" dirty="0"/>
              <a:t>Stable hands are exposed to substances including medicated washes, horse feed and medication. </a:t>
            </a:r>
            <a:endParaRPr lang="en-AU" dirty="0"/>
          </a:p>
        </p:txBody>
      </p:sp>
      <p:sp>
        <p:nvSpPr>
          <p:cNvPr id="20" name="Text Placeholder 19">
            <a:extLst>
              <a:ext uri="{FF2B5EF4-FFF2-40B4-BE49-F238E27FC236}">
                <a16:creationId xmlns:a16="http://schemas.microsoft.com/office/drawing/2014/main" id="{89B14B14-9106-8F19-0FAA-662149865521}"/>
              </a:ext>
            </a:extLst>
          </p:cNvPr>
          <p:cNvSpPr>
            <a:spLocks noGrp="1"/>
          </p:cNvSpPr>
          <p:nvPr>
            <p:ph type="body" sz="quarter" idx="38"/>
          </p:nvPr>
        </p:nvSpPr>
        <p:spPr/>
        <p:txBody>
          <a:bodyPr/>
          <a:lstStyle/>
          <a:p>
            <a:r>
              <a:rPr lang="en-US" dirty="0"/>
              <a:t>Frequent</a:t>
            </a:r>
            <a:endParaRPr lang="en-AU" dirty="0"/>
          </a:p>
        </p:txBody>
      </p:sp>
      <p:sp>
        <p:nvSpPr>
          <p:cNvPr id="21" name="Text Placeholder 20">
            <a:extLst>
              <a:ext uri="{FF2B5EF4-FFF2-40B4-BE49-F238E27FC236}">
                <a16:creationId xmlns:a16="http://schemas.microsoft.com/office/drawing/2014/main" id="{ECF81522-2BEA-25E7-2C3D-0E3A45E8BFE3}"/>
              </a:ext>
            </a:extLst>
          </p:cNvPr>
          <p:cNvSpPr>
            <a:spLocks noGrp="1"/>
          </p:cNvSpPr>
          <p:nvPr>
            <p:ph type="body" sz="quarter" idx="39"/>
          </p:nvPr>
        </p:nvSpPr>
        <p:spPr/>
        <p:txBody>
          <a:bodyPr/>
          <a:lstStyle/>
          <a:p>
            <a:r>
              <a:rPr lang="en-US" dirty="0"/>
              <a:t>Stable hands are occasionally exposed to dangerous goods by way of horse medications and cleaning chemicals</a:t>
            </a:r>
            <a:endParaRPr lang="en-AU" dirty="0"/>
          </a:p>
        </p:txBody>
      </p:sp>
      <p:sp>
        <p:nvSpPr>
          <p:cNvPr id="22" name="Text Placeholder 21">
            <a:extLst>
              <a:ext uri="{FF2B5EF4-FFF2-40B4-BE49-F238E27FC236}">
                <a16:creationId xmlns:a16="http://schemas.microsoft.com/office/drawing/2014/main" id="{E6DC8D80-E6F3-2EBF-3F05-7D9C3E4554EC}"/>
              </a:ext>
            </a:extLst>
          </p:cNvPr>
          <p:cNvSpPr>
            <a:spLocks noGrp="1"/>
          </p:cNvSpPr>
          <p:nvPr>
            <p:ph type="body" sz="quarter" idx="40"/>
          </p:nvPr>
        </p:nvSpPr>
        <p:spPr/>
        <p:txBody>
          <a:bodyPr/>
          <a:lstStyle/>
          <a:p>
            <a:r>
              <a:rPr lang="en-US" dirty="0"/>
              <a:t>Constant</a:t>
            </a:r>
            <a:endParaRPr lang="en-AU" dirty="0"/>
          </a:p>
        </p:txBody>
      </p:sp>
      <p:sp>
        <p:nvSpPr>
          <p:cNvPr id="23" name="Text Placeholder 22">
            <a:extLst>
              <a:ext uri="{FF2B5EF4-FFF2-40B4-BE49-F238E27FC236}">
                <a16:creationId xmlns:a16="http://schemas.microsoft.com/office/drawing/2014/main" id="{C2CF4E93-5C33-6EAB-4F3B-E33D44FD1AA2}"/>
              </a:ext>
            </a:extLst>
          </p:cNvPr>
          <p:cNvSpPr>
            <a:spLocks noGrp="1"/>
          </p:cNvSpPr>
          <p:nvPr>
            <p:ph type="body" sz="quarter" idx="41"/>
          </p:nvPr>
        </p:nvSpPr>
        <p:spPr/>
        <p:txBody>
          <a:bodyPr/>
          <a:lstStyle/>
          <a:p>
            <a:r>
              <a:rPr lang="en-US" dirty="0"/>
              <a:t>Stable hands are required to interact and care for animals which poses  high risk of injury and challenges within the work environment.</a:t>
            </a:r>
            <a:endParaRPr lang="en-AU" dirty="0"/>
          </a:p>
        </p:txBody>
      </p:sp>
    </p:spTree>
    <p:extLst>
      <p:ext uri="{BB962C8B-B14F-4D97-AF65-F5344CB8AC3E}">
        <p14:creationId xmlns:p14="http://schemas.microsoft.com/office/powerpoint/2010/main" val="1692275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AA5A4D07-AAD0-B4A5-2A36-3D194CDB3645}"/>
              </a:ext>
            </a:extLst>
          </p:cNvPr>
          <p:cNvPicPr>
            <a:picLocks noGrp="1" noChangeAspect="1"/>
          </p:cNvPicPr>
          <p:nvPr>
            <p:ph type="pic" sz="quarter" idx="12"/>
          </p:nvPr>
        </p:nvPicPr>
        <p:blipFill>
          <a:blip r:embed="rId3"/>
          <a:srcRect t="12548" b="12548"/>
          <a:stretch/>
        </p:blipFill>
        <p:spPr/>
      </p:pic>
      <p:pic>
        <p:nvPicPr>
          <p:cNvPr id="31" name="Picture Placeholder 30">
            <a:extLst>
              <a:ext uri="{FF2B5EF4-FFF2-40B4-BE49-F238E27FC236}">
                <a16:creationId xmlns:a16="http://schemas.microsoft.com/office/drawing/2014/main" id="{A6ACEA8C-EF6D-38E9-8A67-2FD0DBEF570F}"/>
              </a:ext>
            </a:extLst>
          </p:cNvPr>
          <p:cNvPicPr>
            <a:picLocks noGrp="1" noChangeAspect="1"/>
          </p:cNvPicPr>
          <p:nvPr>
            <p:ph type="pic" sz="quarter" idx="14"/>
          </p:nvPr>
        </p:nvPicPr>
        <p:blipFill>
          <a:blip r:embed="rId4"/>
          <a:srcRect t="13793" b="13793"/>
          <a:stretch/>
        </p:blipFill>
        <p:spPr/>
      </p:pic>
      <p:pic>
        <p:nvPicPr>
          <p:cNvPr id="33" name="Picture Placeholder 32">
            <a:extLst>
              <a:ext uri="{FF2B5EF4-FFF2-40B4-BE49-F238E27FC236}">
                <a16:creationId xmlns:a16="http://schemas.microsoft.com/office/drawing/2014/main" id="{4B1D4ECF-282A-1562-BA04-06AFEB783C99}"/>
              </a:ext>
            </a:extLst>
          </p:cNvPr>
          <p:cNvPicPr>
            <a:picLocks noGrp="1" noChangeAspect="1"/>
          </p:cNvPicPr>
          <p:nvPr>
            <p:ph type="pic" sz="quarter" idx="15"/>
          </p:nvPr>
        </p:nvPicPr>
        <p:blipFill>
          <a:blip r:embed="rId5"/>
          <a:srcRect t="27918" b="27918"/>
          <a:stretch/>
        </p:blipFill>
        <p:spPr/>
      </p:pic>
      <p:pic>
        <p:nvPicPr>
          <p:cNvPr id="35" name="Picture Placeholder 34">
            <a:extLst>
              <a:ext uri="{FF2B5EF4-FFF2-40B4-BE49-F238E27FC236}">
                <a16:creationId xmlns:a16="http://schemas.microsoft.com/office/drawing/2014/main" id="{D300D6BA-4E74-BE08-88F0-E7101C9DF3BC}"/>
              </a:ext>
            </a:extLst>
          </p:cNvPr>
          <p:cNvPicPr>
            <a:picLocks noGrp="1" noChangeAspect="1"/>
          </p:cNvPicPr>
          <p:nvPr>
            <p:ph type="pic" sz="quarter" idx="16"/>
          </p:nvPr>
        </p:nvPicPr>
        <p:blipFill>
          <a:blip r:embed="rId6"/>
          <a:srcRect t="28345" b="28345"/>
          <a:stretch/>
        </p:blipFill>
        <p:spPr/>
      </p:pic>
      <p:pic>
        <p:nvPicPr>
          <p:cNvPr id="37" name="Picture Placeholder 36">
            <a:extLst>
              <a:ext uri="{FF2B5EF4-FFF2-40B4-BE49-F238E27FC236}">
                <a16:creationId xmlns:a16="http://schemas.microsoft.com/office/drawing/2014/main" id="{DCEF684F-0692-BE01-BDDE-EA9DCCEBA35B}"/>
              </a:ext>
            </a:extLst>
          </p:cNvPr>
          <p:cNvPicPr>
            <a:picLocks noGrp="1" noChangeAspect="1"/>
          </p:cNvPicPr>
          <p:nvPr>
            <p:ph type="pic" sz="quarter" idx="17"/>
          </p:nvPr>
        </p:nvPicPr>
        <p:blipFill>
          <a:blip r:embed="rId7"/>
          <a:srcRect t="21147" b="21147"/>
          <a:stretch/>
        </p:blipFill>
        <p:spPr/>
      </p:pic>
      <p:sp>
        <p:nvSpPr>
          <p:cNvPr id="12" name="Text Placeholder 11">
            <a:extLst>
              <a:ext uri="{FF2B5EF4-FFF2-40B4-BE49-F238E27FC236}">
                <a16:creationId xmlns:a16="http://schemas.microsoft.com/office/drawing/2014/main" id="{E98EEB93-78BC-1A82-9C6B-E2910288587B}"/>
              </a:ext>
            </a:extLst>
          </p:cNvPr>
          <p:cNvSpPr>
            <a:spLocks noGrp="1"/>
          </p:cNvSpPr>
          <p:nvPr>
            <p:ph type="body" sz="quarter" idx="20"/>
          </p:nvPr>
        </p:nvSpPr>
        <p:spPr/>
        <p:txBody>
          <a:bodyPr/>
          <a:lstStyle/>
          <a:p>
            <a:r>
              <a:rPr lang="en-US" dirty="0"/>
              <a:t>Stable hand equipment</a:t>
            </a:r>
            <a:endParaRPr lang="en-AU" dirty="0"/>
          </a:p>
        </p:txBody>
      </p:sp>
      <p:sp>
        <p:nvSpPr>
          <p:cNvPr id="13" name="Text Placeholder 12">
            <a:extLst>
              <a:ext uri="{FF2B5EF4-FFF2-40B4-BE49-F238E27FC236}">
                <a16:creationId xmlns:a16="http://schemas.microsoft.com/office/drawing/2014/main" id="{0E1439A4-3857-947F-CB5D-A7AD4FEFC9F1}"/>
              </a:ext>
            </a:extLst>
          </p:cNvPr>
          <p:cNvSpPr>
            <a:spLocks noGrp="1"/>
          </p:cNvSpPr>
          <p:nvPr>
            <p:ph type="body" sz="quarter" idx="21"/>
          </p:nvPr>
        </p:nvSpPr>
        <p:spPr/>
        <p:txBody>
          <a:bodyPr/>
          <a:lstStyle/>
          <a:p>
            <a:r>
              <a:rPr lang="en-US" dirty="0"/>
              <a:t>Washing horse</a:t>
            </a:r>
            <a:endParaRPr lang="en-AU" dirty="0"/>
          </a:p>
        </p:txBody>
      </p:sp>
      <p:sp>
        <p:nvSpPr>
          <p:cNvPr id="14" name="Text Placeholder 13">
            <a:extLst>
              <a:ext uri="{FF2B5EF4-FFF2-40B4-BE49-F238E27FC236}">
                <a16:creationId xmlns:a16="http://schemas.microsoft.com/office/drawing/2014/main" id="{907672F3-62BA-A0EE-124C-8F7751A4C678}"/>
              </a:ext>
            </a:extLst>
          </p:cNvPr>
          <p:cNvSpPr>
            <a:spLocks noGrp="1"/>
          </p:cNvSpPr>
          <p:nvPr>
            <p:ph type="body" sz="quarter" idx="22"/>
          </p:nvPr>
        </p:nvSpPr>
        <p:spPr/>
        <p:txBody>
          <a:bodyPr/>
          <a:lstStyle/>
          <a:p>
            <a:r>
              <a:rPr lang="en-US" dirty="0"/>
              <a:t>Guiding horse, positioning of Tack</a:t>
            </a:r>
            <a:endParaRPr lang="en-AU" dirty="0"/>
          </a:p>
        </p:txBody>
      </p:sp>
      <p:sp>
        <p:nvSpPr>
          <p:cNvPr id="15" name="Text Placeholder 14">
            <a:extLst>
              <a:ext uri="{FF2B5EF4-FFF2-40B4-BE49-F238E27FC236}">
                <a16:creationId xmlns:a16="http://schemas.microsoft.com/office/drawing/2014/main" id="{3C9D8996-92D2-5CEB-FC7C-385FF3A5D378}"/>
              </a:ext>
            </a:extLst>
          </p:cNvPr>
          <p:cNvSpPr>
            <a:spLocks noGrp="1"/>
          </p:cNvSpPr>
          <p:nvPr>
            <p:ph type="body" sz="quarter" idx="23"/>
          </p:nvPr>
        </p:nvSpPr>
        <p:spPr/>
        <p:txBody>
          <a:bodyPr/>
          <a:lstStyle/>
          <a:p>
            <a:r>
              <a:rPr lang="en-US" dirty="0"/>
              <a:t>Equipment and Tack</a:t>
            </a:r>
            <a:endParaRPr lang="en-AU" dirty="0"/>
          </a:p>
        </p:txBody>
      </p:sp>
      <p:sp>
        <p:nvSpPr>
          <p:cNvPr id="16" name="Text Placeholder 15">
            <a:extLst>
              <a:ext uri="{FF2B5EF4-FFF2-40B4-BE49-F238E27FC236}">
                <a16:creationId xmlns:a16="http://schemas.microsoft.com/office/drawing/2014/main" id="{F0E21634-7CF8-97C3-6BC9-43DF3612991B}"/>
              </a:ext>
            </a:extLst>
          </p:cNvPr>
          <p:cNvSpPr>
            <a:spLocks noGrp="1"/>
          </p:cNvSpPr>
          <p:nvPr>
            <p:ph type="body" sz="quarter" idx="24"/>
          </p:nvPr>
        </p:nvSpPr>
        <p:spPr/>
        <p:txBody>
          <a:bodyPr/>
          <a:lstStyle/>
          <a:p>
            <a:r>
              <a:rPr lang="en-US" dirty="0"/>
              <a:t>Waste Disposal process </a:t>
            </a:r>
            <a:endParaRPr lang="en-AU" dirty="0"/>
          </a:p>
        </p:txBody>
      </p:sp>
      <p:sp>
        <p:nvSpPr>
          <p:cNvPr id="17" name="Text Placeholder 16">
            <a:extLst>
              <a:ext uri="{FF2B5EF4-FFF2-40B4-BE49-F238E27FC236}">
                <a16:creationId xmlns:a16="http://schemas.microsoft.com/office/drawing/2014/main" id="{68A04E1B-0510-524A-42FF-2A5F1AC58D28}"/>
              </a:ext>
            </a:extLst>
          </p:cNvPr>
          <p:cNvSpPr>
            <a:spLocks noGrp="1"/>
          </p:cNvSpPr>
          <p:nvPr>
            <p:ph type="body" sz="quarter" idx="25"/>
          </p:nvPr>
        </p:nvSpPr>
        <p:spPr/>
        <p:txBody>
          <a:bodyPr/>
          <a:lstStyle/>
          <a:p>
            <a:r>
              <a:rPr lang="en-US" dirty="0"/>
              <a:t>Feed buckets </a:t>
            </a:r>
            <a:endParaRPr lang="en-AU" dirty="0"/>
          </a:p>
        </p:txBody>
      </p:sp>
      <p:sp>
        <p:nvSpPr>
          <p:cNvPr id="18" name="Text Placeholder 17">
            <a:extLst>
              <a:ext uri="{FF2B5EF4-FFF2-40B4-BE49-F238E27FC236}">
                <a16:creationId xmlns:a16="http://schemas.microsoft.com/office/drawing/2014/main" id="{199A2C88-B11B-B824-8BE9-1C768691DB3C}"/>
              </a:ext>
            </a:extLst>
          </p:cNvPr>
          <p:cNvSpPr>
            <a:spLocks noGrp="1"/>
          </p:cNvSpPr>
          <p:nvPr>
            <p:ph type="body" sz="quarter" idx="26"/>
          </p:nvPr>
        </p:nvSpPr>
        <p:spPr/>
        <p:txBody>
          <a:bodyPr/>
          <a:lstStyle/>
          <a:p>
            <a:r>
              <a:rPr lang="en-US" dirty="0"/>
              <a:t>Waste disposal process</a:t>
            </a:r>
            <a:endParaRPr lang="en-AU" dirty="0"/>
          </a:p>
        </p:txBody>
      </p:sp>
      <p:sp>
        <p:nvSpPr>
          <p:cNvPr id="19" name="Text Placeholder 18">
            <a:extLst>
              <a:ext uri="{FF2B5EF4-FFF2-40B4-BE49-F238E27FC236}">
                <a16:creationId xmlns:a16="http://schemas.microsoft.com/office/drawing/2014/main" id="{10FA5F94-70FC-33FE-CDBF-D8AA1EE764CE}"/>
              </a:ext>
            </a:extLst>
          </p:cNvPr>
          <p:cNvSpPr>
            <a:spLocks noGrp="1"/>
          </p:cNvSpPr>
          <p:nvPr>
            <p:ph type="body" sz="quarter" idx="27"/>
          </p:nvPr>
        </p:nvSpPr>
        <p:spPr/>
        <p:txBody>
          <a:bodyPr/>
          <a:lstStyle/>
          <a:p>
            <a:r>
              <a:rPr lang="en-US" dirty="0"/>
              <a:t>Pouring and preparing feed</a:t>
            </a:r>
            <a:endParaRPr lang="en-AU" dirty="0"/>
          </a:p>
        </p:txBody>
      </p:sp>
      <p:sp>
        <p:nvSpPr>
          <p:cNvPr id="20" name="Text Placeholder 19">
            <a:extLst>
              <a:ext uri="{FF2B5EF4-FFF2-40B4-BE49-F238E27FC236}">
                <a16:creationId xmlns:a16="http://schemas.microsoft.com/office/drawing/2014/main" id="{1E74C849-89A3-74F4-DBEE-AB62C2ECC739}"/>
              </a:ext>
            </a:extLst>
          </p:cNvPr>
          <p:cNvSpPr>
            <a:spLocks noGrp="1"/>
          </p:cNvSpPr>
          <p:nvPr>
            <p:ph type="body" sz="quarter" idx="28"/>
          </p:nvPr>
        </p:nvSpPr>
        <p:spPr/>
        <p:txBody>
          <a:bodyPr/>
          <a:lstStyle/>
          <a:p>
            <a:r>
              <a:rPr lang="en-US" dirty="0"/>
              <a:t>Image of food bags</a:t>
            </a:r>
            <a:endParaRPr lang="en-AU" dirty="0"/>
          </a:p>
        </p:txBody>
      </p:sp>
      <p:pic>
        <p:nvPicPr>
          <p:cNvPr id="36" name="Picture Placeholder 35" descr="A person holding a horse&#10;&#10;AI-generated content may be incorrect.">
            <a:extLst>
              <a:ext uri="{FF2B5EF4-FFF2-40B4-BE49-F238E27FC236}">
                <a16:creationId xmlns:a16="http://schemas.microsoft.com/office/drawing/2014/main" id="{2EFF7DC7-8682-6A14-479A-40DBF7D463C2}"/>
              </a:ext>
            </a:extLst>
          </p:cNvPr>
          <p:cNvPicPr>
            <a:picLocks noGrp="1" noChangeAspect="1"/>
          </p:cNvPicPr>
          <p:nvPr>
            <p:ph type="pic" sz="quarter" idx="19"/>
          </p:nvPr>
        </p:nvPicPr>
        <p:blipFill>
          <a:blip r:embed="rId8">
            <a:extLst>
              <a:ext uri="{28A0092B-C50C-407E-A947-70E740481C1C}">
                <a14:useLocalDpi xmlns:a14="http://schemas.microsoft.com/office/drawing/2010/main" val="0"/>
              </a:ext>
            </a:extLst>
          </a:blip>
          <a:srcRect t="23479" b="23479"/>
          <a:stretch>
            <a:fillRect/>
          </a:stretch>
        </p:blipFill>
        <p:spPr/>
      </p:pic>
      <p:pic>
        <p:nvPicPr>
          <p:cNvPr id="6" name="Picture Placeholder 5" descr="A person standing next to a horse&#10;&#10;AI-generated content may be incorrect.">
            <a:extLst>
              <a:ext uri="{FF2B5EF4-FFF2-40B4-BE49-F238E27FC236}">
                <a16:creationId xmlns:a16="http://schemas.microsoft.com/office/drawing/2014/main" id="{FF12727F-D9AB-DB1A-0DA5-FE6E7B3F302E}"/>
              </a:ext>
            </a:extLst>
          </p:cNvPr>
          <p:cNvPicPr>
            <a:picLocks noGrp="1" noChangeAspect="1"/>
          </p:cNvPicPr>
          <p:nvPr>
            <p:ph type="pic" sz="quarter" idx="11"/>
          </p:nvPr>
        </p:nvPicPr>
        <p:blipFill>
          <a:blip r:embed="rId9">
            <a:extLst>
              <a:ext uri="{28A0092B-C50C-407E-A947-70E740481C1C}">
                <a14:useLocalDpi xmlns:a14="http://schemas.microsoft.com/office/drawing/2010/main" val="0"/>
              </a:ext>
            </a:extLst>
          </a:blip>
          <a:srcRect l="10245" r="10245"/>
          <a:stretch>
            <a:fillRect/>
          </a:stretch>
        </p:blipFill>
        <p:spPr/>
      </p:pic>
      <p:pic>
        <p:nvPicPr>
          <p:cNvPr id="32" name="Picture Placeholder 31" descr="A large pile of bags of food&#10;&#10;AI-generated content may be incorrect.">
            <a:extLst>
              <a:ext uri="{FF2B5EF4-FFF2-40B4-BE49-F238E27FC236}">
                <a16:creationId xmlns:a16="http://schemas.microsoft.com/office/drawing/2014/main" id="{C1BB9BC8-9CE5-6A81-5280-EE7202984501}"/>
              </a:ext>
            </a:extLst>
          </p:cNvPr>
          <p:cNvPicPr>
            <a:picLocks noGrp="1" noChangeAspect="1"/>
          </p:cNvPicPr>
          <p:nvPr>
            <p:ph type="pic" sz="quarter" idx="18"/>
          </p:nvPr>
        </p:nvPicPr>
        <p:blipFill>
          <a:blip r:embed="rId10">
            <a:extLst>
              <a:ext uri="{28A0092B-C50C-407E-A947-70E740481C1C}">
                <a14:useLocalDpi xmlns:a14="http://schemas.microsoft.com/office/drawing/2010/main" val="0"/>
              </a:ext>
            </a:extLst>
          </a:blip>
          <a:srcRect l="10233" r="10233"/>
          <a:stretch>
            <a:fillRect/>
          </a:stretch>
        </p:blipFill>
        <p:spPr/>
      </p:pic>
      <p:pic>
        <p:nvPicPr>
          <p:cNvPr id="21" name="Picture Placeholder 20" descr="A dirt floor with a cart and buckets&#10;&#10;AI-generated content may be incorrect.">
            <a:extLst>
              <a:ext uri="{FF2B5EF4-FFF2-40B4-BE49-F238E27FC236}">
                <a16:creationId xmlns:a16="http://schemas.microsoft.com/office/drawing/2014/main" id="{3A4AC901-416E-25BB-9B72-AE3EB1DCF108}"/>
              </a:ext>
            </a:extLst>
          </p:cNvPr>
          <p:cNvPicPr>
            <a:picLocks noGrp="1" noChangeAspect="1"/>
          </p:cNvPicPr>
          <p:nvPr>
            <p:ph type="pic" sz="quarter" idx="10"/>
          </p:nvPr>
        </p:nvPicPr>
        <p:blipFill>
          <a:blip r:embed="rId11">
            <a:extLst>
              <a:ext uri="{28A0092B-C50C-407E-A947-70E740481C1C}">
                <a14:useLocalDpi xmlns:a14="http://schemas.microsoft.com/office/drawing/2010/main" val="0"/>
              </a:ext>
            </a:extLst>
          </a:blip>
          <a:srcRect l="14638" r="14638"/>
          <a:stretch>
            <a:fillRect/>
          </a:stretch>
        </p:blipFill>
        <p:spPr>
          <a:xfrm rot="5400000">
            <a:off x="558800" y="1168400"/>
            <a:ext cx="1995488" cy="2116138"/>
          </a:xfrm>
        </p:spPr>
      </p:pic>
      <p:pic>
        <p:nvPicPr>
          <p:cNvPr id="28" name="Picture Placeholder 27" descr="Horse saddles and horse gear on a wall&#10;&#10;AI-generated content may be incorrect.">
            <a:extLst>
              <a:ext uri="{FF2B5EF4-FFF2-40B4-BE49-F238E27FC236}">
                <a16:creationId xmlns:a16="http://schemas.microsoft.com/office/drawing/2014/main" id="{5068C0A4-5929-D0BE-F894-142B44B32D80}"/>
              </a:ext>
            </a:extLst>
          </p:cNvPr>
          <p:cNvPicPr>
            <a:picLocks noGrp="1" noChangeAspect="1"/>
          </p:cNvPicPr>
          <p:nvPr>
            <p:ph type="pic" sz="quarter" idx="13"/>
          </p:nvPr>
        </p:nvPicPr>
        <p:blipFill>
          <a:blip r:embed="rId12">
            <a:extLst>
              <a:ext uri="{28A0092B-C50C-407E-A947-70E740481C1C}">
                <a14:useLocalDpi xmlns:a14="http://schemas.microsoft.com/office/drawing/2010/main" val="0"/>
              </a:ext>
            </a:extLst>
          </a:blip>
          <a:srcRect l="10233" r="10233"/>
          <a:stretch>
            <a:fillRect/>
          </a:stretch>
        </p:blipFill>
        <p:spPr/>
      </p:pic>
      <p:sp>
        <p:nvSpPr>
          <p:cNvPr id="2" name="Text Placeholder 19">
            <a:extLst>
              <a:ext uri="{FF2B5EF4-FFF2-40B4-BE49-F238E27FC236}">
                <a16:creationId xmlns:a16="http://schemas.microsoft.com/office/drawing/2014/main" id="{D6156363-07D5-9E56-8E42-198172523B51}"/>
              </a:ext>
            </a:extLst>
          </p:cNvPr>
          <p:cNvSpPr txBox="1">
            <a:spLocks/>
          </p:cNvSpPr>
          <p:nvPr/>
        </p:nvSpPr>
        <p:spPr>
          <a:xfrm>
            <a:off x="9485829" y="5710941"/>
            <a:ext cx="2116138" cy="4476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6"/>
              </a:buClr>
              <a:buFont typeface="Wingdings" pitchFamily="2" charset="2"/>
              <a:buNone/>
              <a:defRPr sz="10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Clr>
                <a:schemeClr val="accent6"/>
              </a:buClr>
              <a:buFont typeface="Wingdings" pitchFamily="2" charset="2"/>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Wingdings"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Saddle pad placement</a:t>
            </a:r>
            <a:endParaRPr lang="en-AU" dirty="0"/>
          </a:p>
        </p:txBody>
      </p:sp>
    </p:spTree>
    <p:extLst>
      <p:ext uri="{BB962C8B-B14F-4D97-AF65-F5344CB8AC3E}">
        <p14:creationId xmlns:p14="http://schemas.microsoft.com/office/powerpoint/2010/main" val="2573313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descr="A wheelbarrows filled with hay&#10;&#10;AI-generated content may be incorrect.">
            <a:extLst>
              <a:ext uri="{FF2B5EF4-FFF2-40B4-BE49-F238E27FC236}">
                <a16:creationId xmlns:a16="http://schemas.microsoft.com/office/drawing/2014/main" id="{2D460340-6236-6B5D-6A61-AB38EB91AFD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4638" r="14638"/>
          <a:stretch>
            <a:fillRect/>
          </a:stretch>
        </p:blipFill>
        <p:spPr>
          <a:xfrm rot="5400000">
            <a:off x="558800" y="1168400"/>
            <a:ext cx="1995488" cy="2116138"/>
          </a:xfrm>
        </p:spPr>
      </p:pic>
      <p:pic>
        <p:nvPicPr>
          <p:cNvPr id="27" name="Picture Placeholder 26" descr="A person putting green beans in a red bin&#10;&#10;AI-generated content may be incorrect.">
            <a:extLst>
              <a:ext uri="{FF2B5EF4-FFF2-40B4-BE49-F238E27FC236}">
                <a16:creationId xmlns:a16="http://schemas.microsoft.com/office/drawing/2014/main" id="{EF0D90CD-A267-D81F-11DF-1CE05BB98EB9}"/>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569" r="1569"/>
          <a:stretch>
            <a:fillRect/>
          </a:stretch>
        </p:blipFill>
        <p:spPr/>
      </p:pic>
      <p:pic>
        <p:nvPicPr>
          <p:cNvPr id="3" name="Picture Placeholder 2">
            <a:extLst>
              <a:ext uri="{FF2B5EF4-FFF2-40B4-BE49-F238E27FC236}">
                <a16:creationId xmlns:a16="http://schemas.microsoft.com/office/drawing/2014/main" id="{14F066D5-1247-6640-96DF-7C24934A1805}"/>
              </a:ext>
            </a:extLst>
          </p:cNvPr>
          <p:cNvPicPr>
            <a:picLocks noGrp="1" noChangeAspect="1"/>
          </p:cNvPicPr>
          <p:nvPr>
            <p:ph type="pic" sz="quarter" idx="14"/>
          </p:nvPr>
        </p:nvPicPr>
        <p:blipFill>
          <a:blip r:embed="rId4"/>
          <a:srcRect l="5060" r="5060"/>
          <a:stretch/>
        </p:blipFill>
        <p:spPr>
          <a:prstGeom prst="rect">
            <a:avLst/>
          </a:prstGeom>
        </p:spPr>
      </p:pic>
      <p:sp>
        <p:nvSpPr>
          <p:cNvPr id="12" name="Text Placeholder 11">
            <a:extLst>
              <a:ext uri="{FF2B5EF4-FFF2-40B4-BE49-F238E27FC236}">
                <a16:creationId xmlns:a16="http://schemas.microsoft.com/office/drawing/2014/main" id="{C9BE6D5F-8DD9-0D97-734C-26ED34E5C3D0}"/>
              </a:ext>
            </a:extLst>
          </p:cNvPr>
          <p:cNvSpPr>
            <a:spLocks noGrp="1"/>
          </p:cNvSpPr>
          <p:nvPr>
            <p:ph type="body" sz="quarter" idx="20"/>
          </p:nvPr>
        </p:nvSpPr>
        <p:spPr/>
        <p:txBody>
          <a:bodyPr/>
          <a:lstStyle/>
          <a:p>
            <a:r>
              <a:rPr lang="en-US" dirty="0"/>
              <a:t>Wheelbarrow to transport hay</a:t>
            </a:r>
            <a:endParaRPr lang="en-AU" dirty="0"/>
          </a:p>
        </p:txBody>
      </p:sp>
      <p:sp>
        <p:nvSpPr>
          <p:cNvPr id="13" name="Text Placeholder 12">
            <a:extLst>
              <a:ext uri="{FF2B5EF4-FFF2-40B4-BE49-F238E27FC236}">
                <a16:creationId xmlns:a16="http://schemas.microsoft.com/office/drawing/2014/main" id="{46A7B7AE-693B-460A-096A-FE78B54E530B}"/>
              </a:ext>
            </a:extLst>
          </p:cNvPr>
          <p:cNvSpPr>
            <a:spLocks noGrp="1"/>
          </p:cNvSpPr>
          <p:nvPr>
            <p:ph type="body" sz="quarter" idx="21"/>
          </p:nvPr>
        </p:nvSpPr>
        <p:spPr/>
        <p:txBody>
          <a:bodyPr/>
          <a:lstStyle/>
          <a:p>
            <a:r>
              <a:rPr lang="en-US" dirty="0"/>
              <a:t>Scooping feed</a:t>
            </a:r>
            <a:endParaRPr lang="en-AU" dirty="0"/>
          </a:p>
        </p:txBody>
      </p:sp>
      <p:sp>
        <p:nvSpPr>
          <p:cNvPr id="14" name="Text Placeholder 13">
            <a:extLst>
              <a:ext uri="{FF2B5EF4-FFF2-40B4-BE49-F238E27FC236}">
                <a16:creationId xmlns:a16="http://schemas.microsoft.com/office/drawing/2014/main" id="{A0408F4C-C1C8-5869-3AA8-2AEDF28BD137}"/>
              </a:ext>
            </a:extLst>
          </p:cNvPr>
          <p:cNvSpPr>
            <a:spLocks noGrp="1"/>
          </p:cNvSpPr>
          <p:nvPr>
            <p:ph type="body" sz="quarter" idx="22"/>
          </p:nvPr>
        </p:nvSpPr>
        <p:spPr/>
        <p:txBody>
          <a:bodyPr/>
          <a:lstStyle/>
          <a:p>
            <a:r>
              <a:rPr lang="en-US" dirty="0"/>
              <a:t>Sweeping stable floor</a:t>
            </a:r>
            <a:endParaRPr lang="en-AU" dirty="0"/>
          </a:p>
        </p:txBody>
      </p:sp>
      <p:sp>
        <p:nvSpPr>
          <p:cNvPr id="15" name="Text Placeholder 14">
            <a:extLst>
              <a:ext uri="{FF2B5EF4-FFF2-40B4-BE49-F238E27FC236}">
                <a16:creationId xmlns:a16="http://schemas.microsoft.com/office/drawing/2014/main" id="{A9B4626B-A63E-F247-8382-801BB4483354}"/>
              </a:ext>
            </a:extLst>
          </p:cNvPr>
          <p:cNvSpPr>
            <a:spLocks noGrp="1"/>
          </p:cNvSpPr>
          <p:nvPr>
            <p:ph type="body" sz="quarter" idx="23"/>
          </p:nvPr>
        </p:nvSpPr>
        <p:spPr/>
        <p:txBody>
          <a:bodyPr/>
          <a:lstStyle/>
          <a:p>
            <a:r>
              <a:rPr lang="en-US" dirty="0"/>
              <a:t>Raking material into waste disposal bin – cleaning of stable </a:t>
            </a:r>
            <a:endParaRPr lang="en-AU" dirty="0"/>
          </a:p>
        </p:txBody>
      </p:sp>
      <p:sp>
        <p:nvSpPr>
          <p:cNvPr id="16" name="Text Placeholder 15">
            <a:extLst>
              <a:ext uri="{FF2B5EF4-FFF2-40B4-BE49-F238E27FC236}">
                <a16:creationId xmlns:a16="http://schemas.microsoft.com/office/drawing/2014/main" id="{4FC275A2-7F02-DEFD-69D0-874D5C726EAC}"/>
              </a:ext>
            </a:extLst>
          </p:cNvPr>
          <p:cNvSpPr>
            <a:spLocks noGrp="1"/>
          </p:cNvSpPr>
          <p:nvPr>
            <p:ph type="body" sz="quarter" idx="24"/>
          </p:nvPr>
        </p:nvSpPr>
        <p:spPr/>
        <p:txBody>
          <a:bodyPr/>
          <a:lstStyle/>
          <a:p>
            <a:r>
              <a:rPr lang="en-AU" dirty="0"/>
              <a:t>Leading Horse</a:t>
            </a:r>
          </a:p>
        </p:txBody>
      </p:sp>
      <p:pic>
        <p:nvPicPr>
          <p:cNvPr id="33" name="Picture Placeholder 32" descr="A person sweeping sand with a broom&#10;&#10;AI-generated content may be incorrect.">
            <a:extLst>
              <a:ext uri="{FF2B5EF4-FFF2-40B4-BE49-F238E27FC236}">
                <a16:creationId xmlns:a16="http://schemas.microsoft.com/office/drawing/2014/main" id="{1017D8EE-6C7B-E3F3-73B7-04B1BA3A3ADD}"/>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7277" b="7277"/>
          <a:stretch>
            <a:fillRect/>
          </a:stretch>
        </p:blipFill>
        <p:spPr/>
      </p:pic>
      <p:pic>
        <p:nvPicPr>
          <p:cNvPr id="39" name="Picture Placeholder 38" descr="A person sweeping the ground&#10;&#10;AI-generated content may be incorrect.">
            <a:extLst>
              <a:ext uri="{FF2B5EF4-FFF2-40B4-BE49-F238E27FC236}">
                <a16:creationId xmlns:a16="http://schemas.microsoft.com/office/drawing/2014/main" id="{8C67E592-01B7-C4C1-1FC6-EDF64D25233C}"/>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t="7137" b="7137"/>
          <a:stretch>
            <a:fillRect/>
          </a:stretch>
        </p:blipFill>
        <p:spPr/>
      </p:pic>
    </p:spTree>
    <p:extLst>
      <p:ext uri="{BB962C8B-B14F-4D97-AF65-F5344CB8AC3E}">
        <p14:creationId xmlns:p14="http://schemas.microsoft.com/office/powerpoint/2010/main" val="3084334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024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6F2127F9-3468-FEDA-FA99-DC4578B5DEC0}"/>
              </a:ext>
            </a:extLst>
          </p:cNvPr>
          <p:cNvGraphicFramePr>
            <a:graphicFrameLocks noGrp="1"/>
          </p:cNvGraphicFramePr>
          <p:nvPr>
            <p:ph type="tbl" sz="quarter" idx="10"/>
            <p:extLst>
              <p:ext uri="{D42A27DB-BD31-4B8C-83A1-F6EECF244321}">
                <p14:modId xmlns:p14="http://schemas.microsoft.com/office/powerpoint/2010/main" val="2751882244"/>
              </p:ext>
            </p:extLst>
          </p:nvPr>
        </p:nvGraphicFramePr>
        <p:xfrm>
          <a:off x="742950" y="981815"/>
          <a:ext cx="10957885" cy="4133090"/>
        </p:xfrm>
        <a:graphic>
          <a:graphicData uri="http://schemas.openxmlformats.org/drawingml/2006/table">
            <a:tbl>
              <a:tblPr firstRow="1" bandRow="1">
                <a:tableStyleId>{5C22544A-7EE6-4342-B048-85BDC9FD1C3A}</a:tableStyleId>
              </a:tblPr>
              <a:tblGrid>
                <a:gridCol w="6301746">
                  <a:extLst>
                    <a:ext uri="{9D8B030D-6E8A-4147-A177-3AD203B41FA5}">
                      <a16:colId xmlns:a16="http://schemas.microsoft.com/office/drawing/2014/main" val="447137027"/>
                    </a:ext>
                  </a:extLst>
                </a:gridCol>
                <a:gridCol w="2437302">
                  <a:extLst>
                    <a:ext uri="{9D8B030D-6E8A-4147-A177-3AD203B41FA5}">
                      <a16:colId xmlns:a16="http://schemas.microsoft.com/office/drawing/2014/main" val="3439341122"/>
                    </a:ext>
                  </a:extLst>
                </a:gridCol>
                <a:gridCol w="2218837">
                  <a:extLst>
                    <a:ext uri="{9D8B030D-6E8A-4147-A177-3AD203B41FA5}">
                      <a16:colId xmlns:a16="http://schemas.microsoft.com/office/drawing/2014/main" val="829929023"/>
                    </a:ext>
                  </a:extLst>
                </a:gridCol>
              </a:tblGrid>
              <a:tr h="384050">
                <a:tc>
                  <a:txBody>
                    <a:bodyPr/>
                    <a:lstStyle/>
                    <a:p>
                      <a:r>
                        <a:rPr lang="en-US" sz="1400" dirty="0">
                          <a:latin typeface="Aptos Display" panose="020B0004020202020204" pitchFamily="34" charset="0"/>
                        </a:rPr>
                        <a:t>Job Task</a:t>
                      </a:r>
                      <a:endParaRPr lang="en-AU" sz="1400" dirty="0">
                        <a:latin typeface="Aptos Display" panose="020B0004020202020204" pitchFamily="34" charset="0"/>
                      </a:endParaRPr>
                    </a:p>
                  </a:txBody>
                  <a:tcPr>
                    <a:solidFill>
                      <a:srgbClr val="23408B"/>
                    </a:solidFill>
                  </a:tcPr>
                </a:tc>
                <a:tc>
                  <a:txBody>
                    <a:bodyPr/>
                    <a:lstStyle/>
                    <a:p>
                      <a:pPr algn="ctr"/>
                      <a:r>
                        <a:rPr lang="en-US" sz="1400" dirty="0">
                          <a:latin typeface="Aptos Display" panose="020B0004020202020204" pitchFamily="34" charset="0"/>
                        </a:rPr>
                        <a:t>Frequency </a:t>
                      </a:r>
                      <a:endParaRPr lang="en-AU" sz="1400" dirty="0">
                        <a:latin typeface="Aptos Display" panose="020B0004020202020204" pitchFamily="34" charset="0"/>
                      </a:endParaRPr>
                    </a:p>
                  </a:txBody>
                  <a:tcPr>
                    <a:solidFill>
                      <a:srgbClr val="23408B"/>
                    </a:solidFill>
                  </a:tcPr>
                </a:tc>
                <a:tc>
                  <a:txBody>
                    <a:bodyPr/>
                    <a:lstStyle/>
                    <a:p>
                      <a:pPr algn="ctr"/>
                      <a:r>
                        <a:rPr lang="en-US" sz="1400" dirty="0">
                          <a:latin typeface="Aptos Display" panose="020B0004020202020204" pitchFamily="34" charset="0"/>
                        </a:rPr>
                        <a:t>Classification</a:t>
                      </a:r>
                      <a:endParaRPr lang="en-AU" sz="1400" dirty="0">
                        <a:latin typeface="Aptos Display" panose="020B0004020202020204" pitchFamily="34" charset="0"/>
                      </a:endParaRPr>
                    </a:p>
                  </a:txBody>
                  <a:tcPr>
                    <a:solidFill>
                      <a:srgbClr val="23408B"/>
                    </a:solidFill>
                  </a:tcPr>
                </a:tc>
                <a:extLst>
                  <a:ext uri="{0D108BD9-81ED-4DB2-BD59-A6C34878D82A}">
                    <a16:rowId xmlns:a16="http://schemas.microsoft.com/office/drawing/2014/main" val="1931201669"/>
                  </a:ext>
                </a:extLst>
              </a:tr>
              <a:tr h="1357326">
                <a:tc>
                  <a:txBody>
                    <a:bodyPr/>
                    <a:lstStyle/>
                    <a:p>
                      <a:r>
                        <a:rPr lang="en-AU" sz="1000" b="1" dirty="0">
                          <a:solidFill>
                            <a:schemeClr val="tx1"/>
                          </a:solidFill>
                          <a:latin typeface="Aptos Display" panose="020B0004020202020204" pitchFamily="34" charset="0"/>
                        </a:rPr>
                        <a:t>General Stable Duties</a:t>
                      </a:r>
                    </a:p>
                    <a:p>
                      <a:pPr marL="171450" indent="-171450">
                        <a:buFont typeface="Arial" panose="020B0604020202020204" pitchFamily="34" charset="0"/>
                        <a:buChar char="•"/>
                      </a:pPr>
                      <a:r>
                        <a:rPr lang="en-US" sz="1000" dirty="0">
                          <a:latin typeface="Aptos Display" panose="020B0004020202020204" pitchFamily="34" charset="0"/>
                        </a:rPr>
                        <a:t>Removal of water buckets, feed bins and hay bags from the horse box, requiring bending, stooping, reaching, and sufficient grip strength to lift and transport items to the designated area.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00" b="0" dirty="0">
                          <a:solidFill>
                            <a:schemeClr val="tx1"/>
                          </a:solidFill>
                          <a:latin typeface="Aptos Display" panose="020B0004020202020204" pitchFamily="34" charset="0"/>
                        </a:rPr>
                        <a:t>Taking horses temperature and administering medication to horses requires fine motor 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solidFill>
                            <a:schemeClr val="tx1"/>
                          </a:solidFill>
                          <a:latin typeface="Aptos Display" panose="020B0004020202020204" pitchFamily="34" charset="0"/>
                        </a:rPr>
                        <a:t>Rugging and un-rugging horses requires bending, stooping, reaching, and fine motor skills, including overhead lifting of rugs weighing up to approximately 4 kilograms.</a:t>
                      </a:r>
                      <a:endParaRPr lang="en-AU" sz="1000" b="0" dirty="0">
                        <a:solidFill>
                          <a:schemeClr val="tx1"/>
                        </a:solidFill>
                        <a:latin typeface="Aptos Display" panose="020B0004020202020204" pitchFamily="34" charset="0"/>
                      </a:endParaRPr>
                    </a:p>
                    <a:p>
                      <a:pPr marL="0" indent="0">
                        <a:buFont typeface="Arial" panose="020B0604020202020204" pitchFamily="34" charset="0"/>
                        <a:buNone/>
                      </a:pPr>
                      <a:endParaRPr lang="en-AU" sz="1000" b="0" dirty="0">
                        <a:solidFill>
                          <a:schemeClr val="tx1"/>
                        </a:solidFill>
                        <a:latin typeface="Aptos Display" panose="020B0004020202020204" pitchFamily="34" charset="0"/>
                      </a:endParaRPr>
                    </a:p>
                    <a:p>
                      <a:pPr marL="0" indent="0">
                        <a:buFont typeface="Arial" panose="020B0604020202020204" pitchFamily="34" charset="0"/>
                        <a:buNone/>
                      </a:pPr>
                      <a:r>
                        <a:rPr lang="en-AU" sz="1000" b="1" dirty="0">
                          <a:solidFill>
                            <a:schemeClr val="tx1"/>
                          </a:solidFill>
                          <a:latin typeface="Aptos Display" panose="020B0004020202020204" pitchFamily="34" charset="0"/>
                        </a:rPr>
                        <a:t>Preparing Horses for Training (Tacking)</a:t>
                      </a:r>
                    </a:p>
                    <a:p>
                      <a:pPr marL="171450" indent="-171450">
                        <a:buFont typeface="Arial" panose="020B0604020202020204" pitchFamily="34" charset="0"/>
                        <a:buChar char="•"/>
                      </a:pPr>
                      <a:r>
                        <a:rPr lang="en-AU" sz="1000" dirty="0">
                          <a:solidFill>
                            <a:schemeClr val="tx1"/>
                          </a:solidFill>
                          <a:latin typeface="Aptos Display" panose="020B0004020202020204" pitchFamily="34" charset="0"/>
                        </a:rPr>
                        <a:t>Prepare equipment and select appropriate saddle, saddle pad, and girth for each horse.</a:t>
                      </a:r>
                    </a:p>
                    <a:p>
                      <a:pPr marL="171450" indent="-171450">
                        <a:buFont typeface="Arial" panose="020B0604020202020204" pitchFamily="34" charset="0"/>
                        <a:buChar char="•"/>
                      </a:pPr>
                      <a:r>
                        <a:rPr lang="en-AU" sz="1000" dirty="0">
                          <a:solidFill>
                            <a:schemeClr val="tx1"/>
                          </a:solidFill>
                          <a:latin typeface="Aptos Display" panose="020B0004020202020204" pitchFamily="34" charset="0"/>
                        </a:rPr>
                        <a:t>Place saddle pad and saddle correctly on horses back. Requires forward reaching, manual dexterity and lifting of 5 kilograms.</a:t>
                      </a:r>
                    </a:p>
                    <a:p>
                      <a:pPr marL="171450" indent="-171450">
                        <a:buFont typeface="Arial" panose="020B0604020202020204" pitchFamily="34" charset="0"/>
                        <a:buChar char="•"/>
                      </a:pPr>
                      <a:r>
                        <a:rPr lang="en-AU" sz="1000" dirty="0">
                          <a:solidFill>
                            <a:schemeClr val="tx1"/>
                          </a:solidFill>
                          <a:latin typeface="Aptos Display" panose="020B0004020202020204" pitchFamily="34" charset="0"/>
                        </a:rPr>
                        <a:t>Secure the girth to ensure comfort and safety. Requires fine motor skills and grip strength.</a:t>
                      </a:r>
                    </a:p>
                    <a:p>
                      <a:pPr marL="171450" indent="-171450">
                        <a:buFont typeface="Arial" panose="020B0604020202020204" pitchFamily="34" charset="0"/>
                        <a:buChar char="•"/>
                      </a:pPr>
                      <a:r>
                        <a:rPr lang="en-AU" sz="1000" dirty="0">
                          <a:solidFill>
                            <a:schemeClr val="tx1"/>
                          </a:solidFill>
                          <a:latin typeface="Aptos Display" panose="020B0004020202020204" pitchFamily="34" charset="0"/>
                        </a:rPr>
                        <a:t>Adjust straps and check bridle fit. Requires fine motor skills, pull down motion and grip strength.</a:t>
                      </a:r>
                    </a:p>
                    <a:p>
                      <a:pPr marL="171450" indent="-171450">
                        <a:buFont typeface="Arial" panose="020B0604020202020204" pitchFamily="34" charset="0"/>
                        <a:buChar char="•"/>
                      </a:pPr>
                      <a:r>
                        <a:rPr lang="en-AU" sz="1000" dirty="0">
                          <a:solidFill>
                            <a:schemeClr val="tx1"/>
                          </a:solidFill>
                          <a:latin typeface="Aptos Display" panose="020B0004020202020204" pitchFamily="34" charset="0"/>
                        </a:rPr>
                        <a:t>Prolonged standing required when saddling horse.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00" b="0" dirty="0">
                          <a:solidFill>
                            <a:schemeClr val="tx1"/>
                          </a:solidFill>
                          <a:latin typeface="Aptos Display" panose="020B0004020202020204" pitchFamily="34" charset="0"/>
                        </a:rPr>
                        <a:t>Placing bridle on a horse involves forward and lateral reaching. Use of dexterity and grip strength to tighten bridle to fit industry standards. Occasional bending when moving around horse to check fit. </a:t>
                      </a:r>
                      <a:endParaRPr lang="en-AU" sz="1000" dirty="0">
                        <a:solidFill>
                          <a:schemeClr val="tx1"/>
                        </a:solidFill>
                        <a:latin typeface="Aptos Display" panose="020B0004020202020204" pitchFamily="34" charset="0"/>
                      </a:endParaRPr>
                    </a:p>
                    <a:p>
                      <a:pPr marL="0" indent="0">
                        <a:buFont typeface="Arial" panose="020B0604020202020204" pitchFamily="34" charset="0"/>
                        <a:buNone/>
                      </a:pPr>
                      <a:endParaRPr lang="en-AU" sz="1000" b="1" dirty="0">
                        <a:solidFill>
                          <a:schemeClr val="tx1"/>
                        </a:solidFill>
                        <a:latin typeface="Aptos Display" panose="020B0004020202020204" pitchFamily="34" charset="0"/>
                      </a:endParaRPr>
                    </a:p>
                    <a:p>
                      <a:pPr marL="0" indent="0">
                        <a:buFont typeface="Arial" panose="020B0604020202020204" pitchFamily="34" charset="0"/>
                        <a:buNone/>
                      </a:pPr>
                      <a:r>
                        <a:rPr lang="en-AU" sz="1000" b="1" dirty="0">
                          <a:solidFill>
                            <a:schemeClr val="tx1"/>
                          </a:solidFill>
                          <a:latin typeface="Aptos Display" panose="020B0004020202020204" pitchFamily="34" charset="0"/>
                        </a:rPr>
                        <a:t>Unsaddling </a:t>
                      </a:r>
                    </a:p>
                    <a:p>
                      <a:pPr marL="171450" indent="-171450">
                        <a:buFont typeface="Arial" panose="020B0604020202020204" pitchFamily="34" charset="0"/>
                        <a:buChar char="•"/>
                      </a:pPr>
                      <a:r>
                        <a:rPr lang="en-AU" sz="1000" b="0" dirty="0">
                          <a:solidFill>
                            <a:schemeClr val="tx1"/>
                          </a:solidFill>
                          <a:latin typeface="Aptos Display" panose="020B0004020202020204" pitchFamily="34" charset="0"/>
                        </a:rPr>
                        <a:t>Tie horse up securely requires fine motor skills and grip strength.</a:t>
                      </a:r>
                    </a:p>
                    <a:p>
                      <a:pPr marL="171450" indent="-171450">
                        <a:buFont typeface="Arial" panose="020B0604020202020204" pitchFamily="34" charset="0"/>
                        <a:buChar char="•"/>
                      </a:pPr>
                      <a:r>
                        <a:rPr lang="en-AU" sz="1000" b="0" dirty="0">
                          <a:solidFill>
                            <a:schemeClr val="tx1"/>
                          </a:solidFill>
                          <a:latin typeface="Aptos Display" panose="020B0004020202020204" pitchFamily="34" charset="0"/>
                        </a:rPr>
                        <a:t>Loosen and remove girth and saddle requires manual dexterity, fine motor skills and grip strength. </a:t>
                      </a:r>
                    </a:p>
                    <a:p>
                      <a:pPr marL="171450" indent="-171450">
                        <a:buFont typeface="Arial" panose="020B0604020202020204" pitchFamily="34" charset="0"/>
                        <a:buChar char="•"/>
                      </a:pPr>
                      <a:r>
                        <a:rPr lang="en-AU" sz="1000" b="0" dirty="0">
                          <a:solidFill>
                            <a:schemeClr val="tx1"/>
                          </a:solidFill>
                          <a:latin typeface="Aptos Display" panose="020B0004020202020204" pitchFamily="34" charset="0"/>
                        </a:rPr>
                        <a:t>Lift saddle and saddle pad off horses back requires lifting and carrying up to 5 kilograms.</a:t>
                      </a:r>
                    </a:p>
                    <a:p>
                      <a:pPr marL="171450" indent="-171450">
                        <a:buFont typeface="Arial" panose="020B0604020202020204" pitchFamily="34" charset="0"/>
                        <a:buChar char="•"/>
                      </a:pPr>
                      <a:r>
                        <a:rPr lang="en-AU" sz="1000" b="0" dirty="0">
                          <a:solidFill>
                            <a:schemeClr val="tx1"/>
                          </a:solidFill>
                          <a:latin typeface="Aptos Display" panose="020B0004020202020204" pitchFamily="34" charset="0"/>
                        </a:rPr>
                        <a:t>Use of cloth to wipe down and clean the horses back to remove sweat and dirt. Shoulder rotation, bending and forward and lateral reaching required. </a:t>
                      </a:r>
                    </a:p>
                    <a:p>
                      <a:pPr marL="171450" indent="-171450">
                        <a:buFont typeface="Arial" panose="020B0604020202020204" pitchFamily="34" charset="0"/>
                        <a:buChar char="•"/>
                      </a:pPr>
                      <a:r>
                        <a:rPr lang="en-AU" sz="1000" b="0" dirty="0">
                          <a:solidFill>
                            <a:schemeClr val="tx1"/>
                          </a:solidFill>
                          <a:latin typeface="Aptos Display" panose="020B0004020202020204" pitchFamily="34" charset="0"/>
                        </a:rPr>
                        <a:t>Clean tack equipment as required. </a:t>
                      </a:r>
                    </a:p>
                  </a:txBody>
                  <a:tcPr>
                    <a:solidFill>
                      <a:srgbClr val="24A8C0">
                        <a:alpha val="5098"/>
                      </a:srgbClr>
                    </a:solidFill>
                  </a:tcPr>
                </a:tc>
                <a:tc>
                  <a:txBody>
                    <a:bodyPr/>
                    <a:lstStyle/>
                    <a:p>
                      <a:pPr algn="ctr"/>
                      <a:r>
                        <a:rPr lang="en-US" sz="1000" dirty="0">
                          <a:solidFill>
                            <a:schemeClr val="tx1"/>
                          </a:solidFill>
                          <a:latin typeface="Aptos Display" panose="020B0004020202020204" pitchFamily="34" charset="0"/>
                        </a:rPr>
                        <a:t>Frequent</a:t>
                      </a:r>
                      <a:endParaRPr lang="en-AU" sz="1000" dirty="0">
                        <a:solidFill>
                          <a:schemeClr val="tx1"/>
                        </a:solidFill>
                        <a:latin typeface="Aptos Display" panose="020B0004020202020204" pitchFamily="34" charset="0"/>
                      </a:endParaRPr>
                    </a:p>
                  </a:txBody>
                  <a:tcPr>
                    <a:solidFill>
                      <a:srgbClr val="24A8C0">
                        <a:alpha val="5098"/>
                      </a:srgbClr>
                    </a:solidFill>
                  </a:tcPr>
                </a:tc>
                <a:tc>
                  <a:txBody>
                    <a:bodyPr/>
                    <a:lstStyle/>
                    <a:p>
                      <a:pPr algn="ctr"/>
                      <a:r>
                        <a:rPr lang="en-US" sz="1000" dirty="0">
                          <a:solidFill>
                            <a:schemeClr val="tx1"/>
                          </a:solidFill>
                          <a:latin typeface="Aptos Display" panose="020B0004020202020204" pitchFamily="34" charset="0"/>
                        </a:rPr>
                        <a:t>Medium Work</a:t>
                      </a:r>
                      <a:endParaRPr lang="en-AU" sz="1000" dirty="0">
                        <a:solidFill>
                          <a:schemeClr val="tx1"/>
                        </a:solidFill>
                        <a:latin typeface="Aptos Display" panose="020B0004020202020204" pitchFamily="34" charset="0"/>
                      </a:endParaRPr>
                    </a:p>
                  </a:txBody>
                  <a:tcPr>
                    <a:solidFill>
                      <a:srgbClr val="24A8C0">
                        <a:alpha val="5098"/>
                      </a:srgbClr>
                    </a:solidFill>
                  </a:tcPr>
                </a:tc>
                <a:extLst>
                  <a:ext uri="{0D108BD9-81ED-4DB2-BD59-A6C34878D82A}">
                    <a16:rowId xmlns:a16="http://schemas.microsoft.com/office/drawing/2014/main" val="689146792"/>
                  </a:ext>
                </a:extLst>
              </a:tr>
            </a:tbl>
          </a:graphicData>
        </a:graphic>
      </p:graphicFrame>
    </p:spTree>
    <p:extLst>
      <p:ext uri="{BB962C8B-B14F-4D97-AF65-F5344CB8AC3E}">
        <p14:creationId xmlns:p14="http://schemas.microsoft.com/office/powerpoint/2010/main" val="2261251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Placeholder 5">
            <a:extLst>
              <a:ext uri="{FF2B5EF4-FFF2-40B4-BE49-F238E27FC236}">
                <a16:creationId xmlns:a16="http://schemas.microsoft.com/office/drawing/2014/main" id="{B6B2A3C1-3F7F-8909-CFA1-F72DEBE527FC}"/>
              </a:ext>
            </a:extLst>
          </p:cNvPr>
          <p:cNvGraphicFramePr>
            <a:graphicFrameLocks noGrp="1"/>
          </p:cNvGraphicFramePr>
          <p:nvPr>
            <p:ph type="tbl" sz="quarter" idx="10"/>
            <p:extLst>
              <p:ext uri="{D42A27DB-BD31-4B8C-83A1-F6EECF244321}">
                <p14:modId xmlns:p14="http://schemas.microsoft.com/office/powerpoint/2010/main" val="3147659817"/>
              </p:ext>
            </p:extLst>
          </p:nvPr>
        </p:nvGraphicFramePr>
        <p:xfrm>
          <a:off x="989013" y="1228725"/>
          <a:ext cx="10957885" cy="1672984"/>
        </p:xfrm>
        <a:graphic>
          <a:graphicData uri="http://schemas.openxmlformats.org/drawingml/2006/table">
            <a:tbl>
              <a:tblPr firstRow="1" bandRow="1">
                <a:tableStyleId>{5C22544A-7EE6-4342-B048-85BDC9FD1C3A}</a:tableStyleId>
              </a:tblPr>
              <a:tblGrid>
                <a:gridCol w="6301746">
                  <a:extLst>
                    <a:ext uri="{9D8B030D-6E8A-4147-A177-3AD203B41FA5}">
                      <a16:colId xmlns:a16="http://schemas.microsoft.com/office/drawing/2014/main" val="4186297150"/>
                    </a:ext>
                  </a:extLst>
                </a:gridCol>
                <a:gridCol w="2437302">
                  <a:extLst>
                    <a:ext uri="{9D8B030D-6E8A-4147-A177-3AD203B41FA5}">
                      <a16:colId xmlns:a16="http://schemas.microsoft.com/office/drawing/2014/main" val="4076697231"/>
                    </a:ext>
                  </a:extLst>
                </a:gridCol>
                <a:gridCol w="2218837">
                  <a:extLst>
                    <a:ext uri="{9D8B030D-6E8A-4147-A177-3AD203B41FA5}">
                      <a16:colId xmlns:a16="http://schemas.microsoft.com/office/drawing/2014/main" val="2408530105"/>
                    </a:ext>
                  </a:extLst>
                </a:gridCol>
              </a:tblGrid>
              <a:tr h="1672984">
                <a:tc>
                  <a:txBody>
                    <a:bodyPr/>
                    <a:lstStyle/>
                    <a:p>
                      <a:pPr marL="0" indent="0">
                        <a:buFont typeface="Arial" panose="020B0604020202020204" pitchFamily="34" charset="0"/>
                        <a:buNone/>
                      </a:pPr>
                      <a:r>
                        <a:rPr lang="en-AU" sz="1000" b="1" dirty="0">
                          <a:solidFill>
                            <a:schemeClr val="tx1"/>
                          </a:solidFill>
                          <a:latin typeface="Aptos Display" panose="020B0004020202020204" pitchFamily="34" charset="0"/>
                        </a:rPr>
                        <a:t>Feeding </a:t>
                      </a:r>
                      <a:endParaRPr lang="en-AU" sz="1000" b="0" dirty="0">
                        <a:solidFill>
                          <a:schemeClr val="tx1"/>
                        </a:solidFill>
                        <a:latin typeface="Aptos Display" panose="020B0004020202020204" pitchFamily="34" charset="0"/>
                      </a:endParaRPr>
                    </a:p>
                    <a:p>
                      <a:pPr marL="171450" indent="-171450">
                        <a:buFont typeface="Arial" panose="020B0604020202020204" pitchFamily="34" charset="0"/>
                        <a:buChar char="•"/>
                      </a:pPr>
                      <a:r>
                        <a:rPr lang="en-AU" sz="1000" b="0" dirty="0">
                          <a:solidFill>
                            <a:schemeClr val="tx1"/>
                          </a:solidFill>
                          <a:latin typeface="Aptos Display" panose="020B0004020202020204" pitchFamily="34" charset="0"/>
                        </a:rPr>
                        <a:t>Preparing type and quantity of feed. Use of fine motor and upper limb dexterity.</a:t>
                      </a:r>
                    </a:p>
                    <a:p>
                      <a:pPr marL="171450" indent="-171450">
                        <a:buFont typeface="Arial" panose="020B0604020202020204" pitchFamily="34" charset="0"/>
                        <a:buChar char="•"/>
                      </a:pPr>
                      <a:r>
                        <a:rPr lang="en-AU" sz="1000" b="0" dirty="0">
                          <a:solidFill>
                            <a:schemeClr val="tx1"/>
                          </a:solidFill>
                          <a:latin typeface="Aptos Display" panose="020B0004020202020204" pitchFamily="34" charset="0"/>
                        </a:rPr>
                        <a:t>Collect bags of feed and hay bales up to 30kilograms may be required, requiring carrying, lifting, forward reaching, bending and stooping. </a:t>
                      </a:r>
                      <a:r>
                        <a:rPr lang="en-US" sz="1000" b="0" dirty="0">
                          <a:solidFill>
                            <a:schemeClr val="tx1"/>
                          </a:solidFill>
                          <a:latin typeface="Aptos Display" panose="020B0004020202020204" pitchFamily="34" charset="0"/>
                        </a:rPr>
                        <a:t>Where lifting restrictions exist, lighter weights or mechanical assistance may be accommodated.</a:t>
                      </a:r>
                      <a:endParaRPr lang="en-AU" sz="1000" b="0" dirty="0">
                        <a:solidFill>
                          <a:schemeClr val="tx1"/>
                        </a:solidFill>
                        <a:latin typeface="Aptos Display" panose="020B0004020202020204" pitchFamily="34" charset="0"/>
                      </a:endParaRPr>
                    </a:p>
                    <a:p>
                      <a:pPr marL="171450" indent="-171450">
                        <a:buFont typeface="Arial" panose="020B0604020202020204" pitchFamily="34" charset="0"/>
                        <a:buChar char="•"/>
                      </a:pPr>
                      <a:r>
                        <a:rPr lang="en-AU" sz="1000" b="0" dirty="0">
                          <a:solidFill>
                            <a:schemeClr val="tx1"/>
                          </a:solidFill>
                          <a:latin typeface="Aptos Display" panose="020B0004020202020204" pitchFamily="34" charset="0"/>
                        </a:rPr>
                        <a:t>Visual skills including reading of feed requirements.</a:t>
                      </a:r>
                    </a:p>
                    <a:p>
                      <a:pPr marL="171450" indent="-171450">
                        <a:buFont typeface="Arial" panose="020B0604020202020204" pitchFamily="34" charset="0"/>
                        <a:buChar char="•"/>
                      </a:pPr>
                      <a:r>
                        <a:rPr lang="en-AU" sz="1000" b="0" dirty="0">
                          <a:solidFill>
                            <a:schemeClr val="tx1"/>
                          </a:solidFill>
                          <a:latin typeface="Aptos Display" panose="020B0004020202020204" pitchFamily="34" charset="0"/>
                        </a:rPr>
                        <a:t>Use of feed scoop to measure feed, involving flexion and extension of wrist. Most typically completed with dominant hand.</a:t>
                      </a:r>
                    </a:p>
                    <a:p>
                      <a:pPr marL="171450" indent="-171450">
                        <a:buFont typeface="Arial" panose="020B0604020202020204" pitchFamily="34" charset="0"/>
                        <a:buChar char="•"/>
                      </a:pPr>
                      <a:r>
                        <a:rPr lang="en-AU" sz="1000" b="0" dirty="0">
                          <a:solidFill>
                            <a:schemeClr val="tx1"/>
                          </a:solidFill>
                          <a:latin typeface="Aptos Display" panose="020B0004020202020204" pitchFamily="34" charset="0"/>
                        </a:rPr>
                        <a:t>Push and pull of trolley with buckets.</a:t>
                      </a:r>
                    </a:p>
                    <a:p>
                      <a:pPr marL="171450" indent="-171450">
                        <a:buFont typeface="Arial" panose="020B0604020202020204" pitchFamily="34" charset="0"/>
                        <a:buChar char="•"/>
                      </a:pPr>
                      <a:r>
                        <a:rPr lang="en-AU" sz="1000" b="0" dirty="0">
                          <a:solidFill>
                            <a:schemeClr val="tx1"/>
                          </a:solidFill>
                          <a:latin typeface="Aptos Display" panose="020B0004020202020204" pitchFamily="34" charset="0"/>
                        </a:rPr>
                        <a:t>Lifting individual feed buckets approx. 5 kilograms.</a:t>
                      </a:r>
                    </a:p>
                  </a:txBody>
                  <a:tcPr>
                    <a:solidFill>
                      <a:srgbClr val="24A8C0">
                        <a:alpha val="5098"/>
                      </a:srgbClr>
                    </a:solidFill>
                  </a:tcPr>
                </a:tc>
                <a:tc>
                  <a:txBody>
                    <a:bodyPr/>
                    <a:lstStyle/>
                    <a:p>
                      <a:pPr algn="ctr"/>
                      <a:r>
                        <a:rPr lang="en-US" sz="1000" b="0" dirty="0">
                          <a:solidFill>
                            <a:schemeClr val="tx1"/>
                          </a:solidFill>
                          <a:latin typeface="Aptos Display" panose="020B0004020202020204" pitchFamily="34" charset="0"/>
                        </a:rPr>
                        <a:t>Frequent </a:t>
                      </a:r>
                      <a:endParaRPr lang="en-AU" sz="1000" b="0" dirty="0">
                        <a:solidFill>
                          <a:schemeClr val="tx1"/>
                        </a:solidFill>
                        <a:latin typeface="Aptos Display" panose="020B0004020202020204" pitchFamily="34" charset="0"/>
                      </a:endParaRPr>
                    </a:p>
                  </a:txBody>
                  <a:tcPr>
                    <a:solidFill>
                      <a:srgbClr val="24A8C0">
                        <a:alpha val="5098"/>
                      </a:srgbClr>
                    </a:solidFill>
                  </a:tcPr>
                </a:tc>
                <a:tc>
                  <a:txBody>
                    <a:bodyPr/>
                    <a:lstStyle/>
                    <a:p>
                      <a:pPr algn="ctr"/>
                      <a:r>
                        <a:rPr lang="en-US" sz="1000" b="0" dirty="0">
                          <a:solidFill>
                            <a:schemeClr val="tx1"/>
                          </a:solidFill>
                          <a:latin typeface="Aptos Display" panose="020B0004020202020204" pitchFamily="34" charset="0"/>
                        </a:rPr>
                        <a:t>Medium Work</a:t>
                      </a:r>
                      <a:endParaRPr lang="en-AU" sz="1000" b="0" dirty="0">
                        <a:solidFill>
                          <a:schemeClr val="tx1"/>
                        </a:solidFill>
                        <a:latin typeface="Aptos Display" panose="020B0004020202020204" pitchFamily="34" charset="0"/>
                      </a:endParaRPr>
                    </a:p>
                  </a:txBody>
                  <a:tcPr>
                    <a:solidFill>
                      <a:srgbClr val="24A8C0">
                        <a:alpha val="5098"/>
                      </a:srgbClr>
                    </a:solidFill>
                  </a:tcPr>
                </a:tc>
                <a:extLst>
                  <a:ext uri="{0D108BD9-81ED-4DB2-BD59-A6C34878D82A}">
                    <a16:rowId xmlns:a16="http://schemas.microsoft.com/office/drawing/2014/main" val="123382352"/>
                  </a:ext>
                </a:extLst>
              </a:tr>
            </a:tbl>
          </a:graphicData>
        </a:graphic>
      </p:graphicFrame>
      <p:graphicFrame>
        <p:nvGraphicFramePr>
          <p:cNvPr id="7" name="Table 6">
            <a:extLst>
              <a:ext uri="{FF2B5EF4-FFF2-40B4-BE49-F238E27FC236}">
                <a16:creationId xmlns:a16="http://schemas.microsoft.com/office/drawing/2014/main" id="{FD836891-79A1-B095-378C-6DBBC1BAE301}"/>
              </a:ext>
            </a:extLst>
          </p:cNvPr>
          <p:cNvGraphicFramePr>
            <a:graphicFrameLocks noGrp="1"/>
          </p:cNvGraphicFramePr>
          <p:nvPr>
            <p:extLst>
              <p:ext uri="{D42A27DB-BD31-4B8C-83A1-F6EECF244321}">
                <p14:modId xmlns:p14="http://schemas.microsoft.com/office/powerpoint/2010/main" val="1325458483"/>
              </p:ext>
            </p:extLst>
          </p:nvPr>
        </p:nvGraphicFramePr>
        <p:xfrm>
          <a:off x="989013" y="3429000"/>
          <a:ext cx="10957885" cy="1988641"/>
        </p:xfrm>
        <a:graphic>
          <a:graphicData uri="http://schemas.openxmlformats.org/drawingml/2006/table">
            <a:tbl>
              <a:tblPr firstRow="1" bandRow="1">
                <a:tableStyleId>{5C22544A-7EE6-4342-B048-85BDC9FD1C3A}</a:tableStyleId>
              </a:tblPr>
              <a:tblGrid>
                <a:gridCol w="6301746">
                  <a:extLst>
                    <a:ext uri="{9D8B030D-6E8A-4147-A177-3AD203B41FA5}">
                      <a16:colId xmlns:a16="http://schemas.microsoft.com/office/drawing/2014/main" val="3756240373"/>
                    </a:ext>
                  </a:extLst>
                </a:gridCol>
                <a:gridCol w="2437302">
                  <a:extLst>
                    <a:ext uri="{9D8B030D-6E8A-4147-A177-3AD203B41FA5}">
                      <a16:colId xmlns:a16="http://schemas.microsoft.com/office/drawing/2014/main" val="1743784843"/>
                    </a:ext>
                  </a:extLst>
                </a:gridCol>
                <a:gridCol w="2218837">
                  <a:extLst>
                    <a:ext uri="{9D8B030D-6E8A-4147-A177-3AD203B41FA5}">
                      <a16:colId xmlns:a16="http://schemas.microsoft.com/office/drawing/2014/main" val="1865523681"/>
                    </a:ext>
                  </a:extLst>
                </a:gridCol>
              </a:tblGrid>
              <a:tr h="1988641">
                <a:tc>
                  <a:txBody>
                    <a:bodyPr/>
                    <a:lstStyle/>
                    <a:p>
                      <a:r>
                        <a:rPr lang="en-AU" sz="1000" b="1" dirty="0">
                          <a:solidFill>
                            <a:schemeClr val="tx1"/>
                          </a:solidFill>
                          <a:latin typeface="Aptos Display" panose="020B0004020202020204" pitchFamily="34" charset="0"/>
                        </a:rPr>
                        <a:t>Cleaning Stables </a:t>
                      </a:r>
                      <a:endParaRPr lang="en-AU" sz="1000" dirty="0">
                        <a:solidFill>
                          <a:schemeClr val="tx1"/>
                        </a:solidFill>
                        <a:latin typeface="Aptos Display" panose="020B0004020202020204" pitchFamily="34" charset="0"/>
                      </a:endParaRPr>
                    </a:p>
                    <a:p>
                      <a:pPr marL="171450" indent="-171450">
                        <a:buFont typeface="Arial" panose="020B0604020202020204" pitchFamily="34" charset="0"/>
                        <a:buChar char="•"/>
                      </a:pPr>
                      <a:r>
                        <a:rPr lang="en-AU" sz="1000" b="0" dirty="0">
                          <a:solidFill>
                            <a:schemeClr val="tx1"/>
                          </a:solidFill>
                          <a:latin typeface="Aptos Display" panose="020B0004020202020204" pitchFamily="34" charset="0"/>
                        </a:rPr>
                        <a:t>Gathering appropriate materials including rake, water buckets, waste disposal bins , wheelbarrow/trolleys and brooms. Walking, lifting of 10 kilograms and  grip strength required to collect equipment.</a:t>
                      </a:r>
                    </a:p>
                    <a:p>
                      <a:pPr marL="171450" indent="-171450">
                        <a:buFont typeface="Arial" panose="020B0604020202020204" pitchFamily="34" charset="0"/>
                        <a:buChar char="•"/>
                      </a:pPr>
                      <a:r>
                        <a:rPr lang="en-AU" sz="1000" b="0" dirty="0">
                          <a:solidFill>
                            <a:schemeClr val="tx1"/>
                          </a:solidFill>
                          <a:latin typeface="Aptos Display" panose="020B0004020202020204" pitchFamily="34" charset="0"/>
                        </a:rPr>
                        <a:t>Bending, forward and lateral reaching to rake manure in horse box . Push, pull and rotation of trunk required  to rake manure and place into waste bin. </a:t>
                      </a:r>
                    </a:p>
                    <a:p>
                      <a:pPr marL="171450" indent="-171450">
                        <a:buFont typeface="Arial" panose="020B0604020202020204" pitchFamily="34" charset="0"/>
                        <a:buChar char="•"/>
                      </a:pPr>
                      <a:r>
                        <a:rPr lang="en-AU" sz="1000" b="0" dirty="0">
                          <a:solidFill>
                            <a:schemeClr val="tx1"/>
                          </a:solidFill>
                          <a:latin typeface="Aptos Display" panose="020B0004020202020204" pitchFamily="34" charset="0"/>
                        </a:rPr>
                        <a:t>Lifting and carrying manure to disposal bins. 2 kilograms lifting capacity required. </a:t>
                      </a:r>
                    </a:p>
                    <a:p>
                      <a:pPr marL="171450" indent="-171450">
                        <a:buFont typeface="Arial" panose="020B0604020202020204" pitchFamily="34" charset="0"/>
                        <a:buChar char="•"/>
                      </a:pPr>
                      <a:r>
                        <a:rPr lang="en-AU" sz="1000" b="0" dirty="0">
                          <a:solidFill>
                            <a:schemeClr val="tx1"/>
                          </a:solidFill>
                          <a:latin typeface="Aptos Display" panose="020B0004020202020204" pitchFamily="34" charset="0"/>
                        </a:rPr>
                        <a:t>Walking to carry waste disposal bin to front of stables. Individual waste bin may be up to 20 kilograms.</a:t>
                      </a:r>
                    </a:p>
                    <a:p>
                      <a:pPr marL="171450" indent="-171450">
                        <a:buFont typeface="Arial" panose="020B0604020202020204" pitchFamily="34" charset="0"/>
                        <a:buChar char="•"/>
                      </a:pPr>
                      <a:r>
                        <a:rPr lang="en-AU" sz="1000" b="0" dirty="0">
                          <a:solidFill>
                            <a:schemeClr val="tx1"/>
                          </a:solidFill>
                          <a:latin typeface="Aptos Display" panose="020B0004020202020204" pitchFamily="34" charset="0"/>
                        </a:rPr>
                        <a:t>Lifting waste disposal bins onto trolley to transport to commercial bin. </a:t>
                      </a:r>
                    </a:p>
                    <a:p>
                      <a:pPr marL="171450" indent="-171450">
                        <a:buFont typeface="Arial" panose="020B0604020202020204" pitchFamily="34" charset="0"/>
                        <a:buChar char="•"/>
                      </a:pPr>
                      <a:r>
                        <a:rPr lang="en-AU" sz="1000" b="0" dirty="0">
                          <a:solidFill>
                            <a:schemeClr val="tx1"/>
                          </a:solidFill>
                          <a:latin typeface="Aptos Display" panose="020B0004020202020204" pitchFamily="34" charset="0"/>
                        </a:rPr>
                        <a:t>Pushing trolley of waste to commercial bins. Pushing mobile load. </a:t>
                      </a:r>
                    </a:p>
                    <a:p>
                      <a:pPr marL="171450" indent="-171450">
                        <a:buFont typeface="Arial" panose="020B0604020202020204" pitchFamily="34" charset="0"/>
                        <a:buChar char="•"/>
                      </a:pPr>
                      <a:r>
                        <a:rPr lang="en-AU" sz="1000" b="0" dirty="0">
                          <a:solidFill>
                            <a:schemeClr val="tx1"/>
                          </a:solidFill>
                          <a:latin typeface="Aptos Display" panose="020B0004020202020204" pitchFamily="34" charset="0"/>
                        </a:rPr>
                        <a:t>Sweep stable floor. Rotation and extension of wrists, forearms and shoulders required to sweep. Use of dominant hand to lead sweeping motion. </a:t>
                      </a:r>
                    </a:p>
                    <a:p>
                      <a:pPr marL="171450" indent="-171450">
                        <a:buFont typeface="Arial" panose="020B0604020202020204" pitchFamily="34" charset="0"/>
                        <a:buChar char="•"/>
                      </a:pPr>
                      <a:r>
                        <a:rPr lang="en-AU" sz="1000" b="0" dirty="0">
                          <a:solidFill>
                            <a:schemeClr val="tx1"/>
                          </a:solidFill>
                          <a:latin typeface="Aptos Display" panose="020B0004020202020204" pitchFamily="34" charset="0"/>
                        </a:rPr>
                        <a:t>Rotation of trunk and prolonged standing required to sweep in forwards/ backwards direction.  </a:t>
                      </a:r>
                    </a:p>
                  </a:txBody>
                  <a:tcPr>
                    <a:solidFill>
                      <a:srgbClr val="24A8C0">
                        <a:alpha val="5098"/>
                      </a:srgbClr>
                    </a:solidFill>
                  </a:tcPr>
                </a:tc>
                <a:tc>
                  <a:txBody>
                    <a:bodyPr/>
                    <a:lstStyle/>
                    <a:p>
                      <a:pPr algn="ctr"/>
                      <a:r>
                        <a:rPr lang="en-US" sz="1000" b="0" dirty="0">
                          <a:solidFill>
                            <a:schemeClr val="tx1"/>
                          </a:solidFill>
                          <a:latin typeface="Aptos Display" panose="020B0004020202020204" pitchFamily="34" charset="0"/>
                        </a:rPr>
                        <a:t>Frequent</a:t>
                      </a:r>
                      <a:endParaRPr lang="en-AU" sz="1000" b="0" dirty="0">
                        <a:solidFill>
                          <a:schemeClr val="tx1"/>
                        </a:solidFill>
                        <a:latin typeface="Aptos Display" panose="020B0004020202020204" pitchFamily="34" charset="0"/>
                      </a:endParaRPr>
                    </a:p>
                  </a:txBody>
                  <a:tcPr>
                    <a:solidFill>
                      <a:srgbClr val="24A8C0">
                        <a:alpha val="5098"/>
                      </a:srgbClr>
                    </a:solidFill>
                  </a:tcPr>
                </a:tc>
                <a:tc>
                  <a:txBody>
                    <a:bodyPr/>
                    <a:lstStyle/>
                    <a:p>
                      <a:pPr algn="ctr"/>
                      <a:r>
                        <a:rPr lang="en-US" sz="1000" b="0" dirty="0">
                          <a:solidFill>
                            <a:schemeClr val="tx1"/>
                          </a:solidFill>
                          <a:latin typeface="Aptos Display" panose="020B0004020202020204" pitchFamily="34" charset="0"/>
                        </a:rPr>
                        <a:t>Heavy Work </a:t>
                      </a:r>
                      <a:endParaRPr lang="en-AU" sz="1000" b="0" dirty="0">
                        <a:solidFill>
                          <a:schemeClr val="tx1"/>
                        </a:solidFill>
                        <a:latin typeface="Aptos Display" panose="020B0004020202020204" pitchFamily="34" charset="0"/>
                      </a:endParaRPr>
                    </a:p>
                  </a:txBody>
                  <a:tcPr>
                    <a:solidFill>
                      <a:srgbClr val="24A8C0">
                        <a:alpha val="5098"/>
                      </a:srgbClr>
                    </a:solidFill>
                  </a:tcPr>
                </a:tc>
                <a:extLst>
                  <a:ext uri="{0D108BD9-81ED-4DB2-BD59-A6C34878D82A}">
                    <a16:rowId xmlns:a16="http://schemas.microsoft.com/office/drawing/2014/main" val="1870002021"/>
                  </a:ext>
                </a:extLst>
              </a:tr>
            </a:tbl>
          </a:graphicData>
        </a:graphic>
      </p:graphicFrame>
    </p:spTree>
    <p:extLst>
      <p:ext uri="{BB962C8B-B14F-4D97-AF65-F5344CB8AC3E}">
        <p14:creationId xmlns:p14="http://schemas.microsoft.com/office/powerpoint/2010/main" val="1383824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6F2127F9-3468-FEDA-FA99-DC4578B5DEC0}"/>
              </a:ext>
            </a:extLst>
          </p:cNvPr>
          <p:cNvGraphicFramePr>
            <a:graphicFrameLocks noGrp="1"/>
          </p:cNvGraphicFramePr>
          <p:nvPr>
            <p:ph type="tbl" sz="quarter" idx="10"/>
            <p:extLst>
              <p:ext uri="{D42A27DB-BD31-4B8C-83A1-F6EECF244321}">
                <p14:modId xmlns:p14="http://schemas.microsoft.com/office/powerpoint/2010/main" val="4077103878"/>
              </p:ext>
            </p:extLst>
          </p:nvPr>
        </p:nvGraphicFramePr>
        <p:xfrm>
          <a:off x="989013" y="1228725"/>
          <a:ext cx="10177461" cy="3754120"/>
        </p:xfrm>
        <a:graphic>
          <a:graphicData uri="http://schemas.openxmlformats.org/drawingml/2006/table">
            <a:tbl>
              <a:tblPr firstRow="1" bandRow="1">
                <a:tableStyleId>{5C22544A-7EE6-4342-B048-85BDC9FD1C3A}</a:tableStyleId>
              </a:tblPr>
              <a:tblGrid>
                <a:gridCol w="5952963">
                  <a:extLst>
                    <a:ext uri="{9D8B030D-6E8A-4147-A177-3AD203B41FA5}">
                      <a16:colId xmlns:a16="http://schemas.microsoft.com/office/drawing/2014/main" val="447137027"/>
                    </a:ext>
                  </a:extLst>
                </a:gridCol>
                <a:gridCol w="2211355">
                  <a:extLst>
                    <a:ext uri="{9D8B030D-6E8A-4147-A177-3AD203B41FA5}">
                      <a16:colId xmlns:a16="http://schemas.microsoft.com/office/drawing/2014/main" val="3439341122"/>
                    </a:ext>
                  </a:extLst>
                </a:gridCol>
                <a:gridCol w="2013143">
                  <a:extLst>
                    <a:ext uri="{9D8B030D-6E8A-4147-A177-3AD203B41FA5}">
                      <a16:colId xmlns:a16="http://schemas.microsoft.com/office/drawing/2014/main" val="829929023"/>
                    </a:ext>
                  </a:extLst>
                </a:gridCol>
              </a:tblGrid>
              <a:tr h="370840">
                <a:tc>
                  <a:txBody>
                    <a:bodyPr/>
                    <a:lstStyle/>
                    <a:p>
                      <a:r>
                        <a:rPr lang="en-US" sz="1400" dirty="0">
                          <a:latin typeface="Aptos Display" panose="020B0004020202020204" pitchFamily="34" charset="0"/>
                        </a:rPr>
                        <a:t>Job Task</a:t>
                      </a:r>
                      <a:endParaRPr lang="en-AU" sz="1400" dirty="0">
                        <a:latin typeface="Aptos Display" panose="020B0004020202020204" pitchFamily="34" charset="0"/>
                      </a:endParaRPr>
                    </a:p>
                  </a:txBody>
                  <a:tcPr>
                    <a:solidFill>
                      <a:srgbClr val="23408B"/>
                    </a:solidFill>
                  </a:tcPr>
                </a:tc>
                <a:tc>
                  <a:txBody>
                    <a:bodyPr/>
                    <a:lstStyle/>
                    <a:p>
                      <a:pPr algn="ctr"/>
                      <a:r>
                        <a:rPr lang="en-US" sz="1400" dirty="0">
                          <a:latin typeface="Aptos Display" panose="020B0004020202020204" pitchFamily="34" charset="0"/>
                        </a:rPr>
                        <a:t>Frequency </a:t>
                      </a:r>
                      <a:endParaRPr lang="en-AU" sz="1400" dirty="0">
                        <a:latin typeface="Aptos Display" panose="020B0004020202020204" pitchFamily="34" charset="0"/>
                      </a:endParaRPr>
                    </a:p>
                  </a:txBody>
                  <a:tcPr>
                    <a:solidFill>
                      <a:srgbClr val="23408B"/>
                    </a:solidFill>
                  </a:tcPr>
                </a:tc>
                <a:tc>
                  <a:txBody>
                    <a:bodyPr/>
                    <a:lstStyle/>
                    <a:p>
                      <a:pPr algn="ctr"/>
                      <a:r>
                        <a:rPr lang="en-US" sz="1400" dirty="0">
                          <a:latin typeface="Aptos Display" panose="020B0004020202020204" pitchFamily="34" charset="0"/>
                        </a:rPr>
                        <a:t>Classification</a:t>
                      </a:r>
                      <a:endParaRPr lang="en-AU" sz="1400" dirty="0">
                        <a:latin typeface="Aptos Display" panose="020B0004020202020204" pitchFamily="34" charset="0"/>
                      </a:endParaRPr>
                    </a:p>
                  </a:txBody>
                  <a:tcPr>
                    <a:solidFill>
                      <a:srgbClr val="23408B"/>
                    </a:solidFill>
                  </a:tcPr>
                </a:tc>
                <a:extLst>
                  <a:ext uri="{0D108BD9-81ED-4DB2-BD59-A6C34878D82A}">
                    <a16:rowId xmlns:a16="http://schemas.microsoft.com/office/drawing/2014/main" val="1931201669"/>
                  </a:ext>
                </a:extLst>
              </a:tr>
              <a:tr h="360000">
                <a:tc>
                  <a:txBody>
                    <a:bodyPr/>
                    <a:lstStyle/>
                    <a:p>
                      <a:pPr marL="0" indent="0">
                        <a:buFont typeface="Arial" panose="020B0604020202020204" pitchFamily="34" charset="0"/>
                        <a:buNone/>
                      </a:pPr>
                      <a:r>
                        <a:rPr lang="en-US" sz="1000" b="1" dirty="0">
                          <a:latin typeface="Aptos Display" panose="020B0004020202020204" pitchFamily="34" charset="0"/>
                        </a:rPr>
                        <a:t>Leading Horses &amp; Use of Horse Walker</a:t>
                      </a:r>
                    </a:p>
                    <a:p>
                      <a:pPr marL="171450" indent="-171450">
                        <a:buFont typeface="Arial" panose="020B0604020202020204" pitchFamily="34" charset="0"/>
                        <a:buChar char="•"/>
                      </a:pPr>
                      <a:r>
                        <a:rPr lang="en-US" sz="1000" dirty="0">
                          <a:latin typeface="Aptos Display" panose="020B0004020202020204" pitchFamily="34" charset="0"/>
                        </a:rPr>
                        <a:t>Placing a lead on the horse requires fine motor skills, stooping, forward reaching, and extension of the dominant hand to secure the clip to the halter.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solidFill>
                            <a:schemeClr val="tx1"/>
                          </a:solidFill>
                          <a:latin typeface="Aptos Display" panose="020B0004020202020204" pitchFamily="34" charset="0"/>
                        </a:rPr>
                        <a:t>Leading a horse requires sufficient grip strength and arm stability to control a horse that may exert moderate to strong force (e.g., pulling, resisting, or shifting unexpectedly).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solidFill>
                            <a:schemeClr val="tx1"/>
                          </a:solidFill>
                          <a:latin typeface="Aptos Display" panose="020B0004020202020204" pitchFamily="34" charset="0"/>
                        </a:rPr>
                        <a:t>Use of the right hand and arm is typically required to maintain a secure grip on the lead rope approximately 15–30 cm below the halter attachment point.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solidFill>
                            <a:schemeClr val="tx1"/>
                          </a:solidFill>
                          <a:latin typeface="Aptos Display" panose="020B0004020202020204" pitchFamily="34" charset="0"/>
                        </a:rPr>
                        <a:t>Full-body balance and coordination required to walk alongside the horse at a steady pace while managing spatial awareness in potentially dynamic environments.</a:t>
                      </a:r>
                    </a:p>
                    <a:p>
                      <a:pPr marL="171450" indent="-171450">
                        <a:buFont typeface="Arial" panose="020B0604020202020204" pitchFamily="34" charset="0"/>
                        <a:buChar char="•"/>
                      </a:pPr>
                      <a:r>
                        <a:rPr lang="en-US" sz="1000" b="0" dirty="0">
                          <a:solidFill>
                            <a:schemeClr val="tx1"/>
                          </a:solidFill>
                          <a:latin typeface="Aptos Display" panose="020B0004020202020204" pitchFamily="34" charset="0"/>
                        </a:rPr>
                        <a:t>Use of fine motor and dexterity skills to tie horse up and secure for saddling.</a:t>
                      </a:r>
                    </a:p>
                    <a:p>
                      <a:pPr marL="171450" indent="-171450">
                        <a:buFont typeface="Arial" panose="020B0604020202020204" pitchFamily="34" charset="0"/>
                        <a:buChar char="•"/>
                      </a:pPr>
                      <a:r>
                        <a:rPr lang="en-US" sz="1000" b="0" dirty="0">
                          <a:solidFill>
                            <a:schemeClr val="tx1"/>
                          </a:solidFill>
                          <a:latin typeface="Aptos Display" panose="020B0004020202020204" pitchFamily="34" charset="0"/>
                        </a:rPr>
                        <a:t>Guiding horse to horse walker requires walking and fine motor skills to safely hold onto lead. </a:t>
                      </a:r>
                    </a:p>
                    <a:p>
                      <a:pPr marL="171450" indent="-171450">
                        <a:buFont typeface="Arial" panose="020B0604020202020204" pitchFamily="34" charset="0"/>
                        <a:buChar char="•"/>
                      </a:pPr>
                      <a:r>
                        <a:rPr lang="en-US" sz="1000" b="0" dirty="0">
                          <a:solidFill>
                            <a:schemeClr val="tx1"/>
                          </a:solidFill>
                          <a:latin typeface="Aptos Display" panose="020B0004020202020204" pitchFamily="34" charset="0"/>
                        </a:rPr>
                        <a:t>Force may be required to stop walker and lead  horse into position</a:t>
                      </a:r>
                    </a:p>
                    <a:p>
                      <a:pPr marL="171450" indent="-171450">
                        <a:buFont typeface="Arial" panose="020B0604020202020204" pitchFamily="34" charset="0"/>
                        <a:buChar char="•"/>
                      </a:pPr>
                      <a:r>
                        <a:rPr lang="en-US" sz="1000" b="0" dirty="0">
                          <a:solidFill>
                            <a:schemeClr val="tx1"/>
                          </a:solidFill>
                          <a:latin typeface="Aptos Display" panose="020B0004020202020204" pitchFamily="34" charset="0"/>
                        </a:rPr>
                        <a:t>Pushing tolerance of 15 kilograms may be required to start walker</a:t>
                      </a:r>
                    </a:p>
                  </a:txBody>
                  <a:tcPr>
                    <a:solidFill>
                      <a:srgbClr val="24A8C0">
                        <a:alpha val="5098"/>
                      </a:srgbClr>
                    </a:solidFill>
                  </a:tcPr>
                </a:tc>
                <a:tc>
                  <a:txBody>
                    <a:bodyPr/>
                    <a:lstStyle/>
                    <a:p>
                      <a:pPr algn="ctr"/>
                      <a:r>
                        <a:rPr lang="en-US" sz="1000" dirty="0">
                          <a:solidFill>
                            <a:schemeClr val="tx1"/>
                          </a:solidFill>
                          <a:latin typeface="Aptos Display" panose="020B0004020202020204" pitchFamily="34" charset="0"/>
                        </a:rPr>
                        <a:t>Frequent </a:t>
                      </a:r>
                      <a:endParaRPr lang="en-AU" sz="1000" dirty="0">
                        <a:solidFill>
                          <a:schemeClr val="tx1"/>
                        </a:solidFill>
                        <a:latin typeface="Aptos Display" panose="020B0004020202020204" pitchFamily="34" charset="0"/>
                      </a:endParaRPr>
                    </a:p>
                  </a:txBody>
                  <a:tcPr>
                    <a:solidFill>
                      <a:srgbClr val="24A8C0">
                        <a:alpha val="5098"/>
                      </a:srgbClr>
                    </a:solidFill>
                  </a:tcPr>
                </a:tc>
                <a:tc>
                  <a:txBody>
                    <a:bodyPr/>
                    <a:lstStyle/>
                    <a:p>
                      <a:pPr algn="ctr"/>
                      <a:r>
                        <a:rPr lang="en-US" sz="1000" dirty="0">
                          <a:solidFill>
                            <a:schemeClr val="tx1"/>
                          </a:solidFill>
                          <a:latin typeface="Aptos Display" panose="020B0004020202020204" pitchFamily="34" charset="0"/>
                        </a:rPr>
                        <a:t>Light Work</a:t>
                      </a:r>
                      <a:endParaRPr lang="en-AU" sz="1000" dirty="0">
                        <a:solidFill>
                          <a:schemeClr val="tx1"/>
                        </a:solidFill>
                        <a:latin typeface="Aptos Display" panose="020B0004020202020204" pitchFamily="34" charset="0"/>
                      </a:endParaRPr>
                    </a:p>
                  </a:txBody>
                  <a:tcPr>
                    <a:solidFill>
                      <a:srgbClr val="24A8C0">
                        <a:alpha val="5098"/>
                      </a:srgbClr>
                    </a:solidFill>
                  </a:tcPr>
                </a:tc>
                <a:extLst>
                  <a:ext uri="{0D108BD9-81ED-4DB2-BD59-A6C34878D82A}">
                    <a16:rowId xmlns:a16="http://schemas.microsoft.com/office/drawing/2014/main" val="689146792"/>
                  </a:ext>
                </a:extLst>
              </a:tr>
              <a:tr h="360000">
                <a:tc>
                  <a:txBody>
                    <a:bodyPr/>
                    <a:lstStyle/>
                    <a:p>
                      <a:r>
                        <a:rPr lang="en-AU" sz="1000" b="1" dirty="0">
                          <a:solidFill>
                            <a:schemeClr val="tx1"/>
                          </a:solidFill>
                          <a:latin typeface="Aptos Display" panose="020B0004020202020204" pitchFamily="34" charset="0"/>
                        </a:rPr>
                        <a:t>Grooming and Washing </a:t>
                      </a:r>
                      <a:endParaRPr lang="en-AU" sz="1000" b="0" dirty="0">
                        <a:solidFill>
                          <a:schemeClr val="tx1"/>
                        </a:solidFill>
                        <a:latin typeface="Aptos Display" panose="020B0004020202020204" pitchFamily="34" charset="0"/>
                      </a:endParaRPr>
                    </a:p>
                    <a:p>
                      <a:pPr marL="171450" indent="-171450">
                        <a:buFont typeface="Arial" panose="020B0604020202020204" pitchFamily="34" charset="0"/>
                        <a:buChar char="•"/>
                      </a:pPr>
                      <a:r>
                        <a:rPr lang="en-AU" sz="1000" b="0" dirty="0">
                          <a:solidFill>
                            <a:schemeClr val="tx1"/>
                          </a:solidFill>
                          <a:latin typeface="Aptos Display" panose="020B0004020202020204" pitchFamily="34" charset="0"/>
                        </a:rPr>
                        <a:t>Secure horse</a:t>
                      </a:r>
                    </a:p>
                    <a:p>
                      <a:pPr marL="171450" indent="-171450">
                        <a:buFont typeface="Arial" panose="020B0604020202020204" pitchFamily="34" charset="0"/>
                        <a:buChar char="•"/>
                      </a:pPr>
                      <a:r>
                        <a:rPr lang="en-AU" sz="1000" b="0" dirty="0">
                          <a:solidFill>
                            <a:schemeClr val="tx1"/>
                          </a:solidFill>
                          <a:latin typeface="Aptos Display" panose="020B0004020202020204" pitchFamily="34" charset="0"/>
                        </a:rPr>
                        <a:t>Repetitive hand movements, forward, overhead and lateral reaching, bending and stooping  to wipe down, dry and brush horse </a:t>
                      </a:r>
                    </a:p>
                    <a:p>
                      <a:pPr marL="171450" indent="-171450">
                        <a:buFont typeface="Arial" panose="020B0604020202020204" pitchFamily="34" charset="0"/>
                        <a:buChar char="•"/>
                      </a:pPr>
                      <a:r>
                        <a:rPr lang="en-AU" sz="1000" b="0" dirty="0">
                          <a:solidFill>
                            <a:schemeClr val="tx1"/>
                          </a:solidFill>
                          <a:latin typeface="Aptos Display" panose="020B0004020202020204" pitchFamily="34" charset="0"/>
                        </a:rPr>
                        <a:t>Lead and walk with horse to washing area </a:t>
                      </a:r>
                    </a:p>
                    <a:p>
                      <a:pPr marL="171450" indent="-171450">
                        <a:buFont typeface="Arial" panose="020B0604020202020204" pitchFamily="34" charset="0"/>
                        <a:buChar char="•"/>
                      </a:pPr>
                      <a:r>
                        <a:rPr lang="en-AU" sz="1000" b="0" dirty="0">
                          <a:solidFill>
                            <a:schemeClr val="tx1"/>
                          </a:solidFill>
                          <a:latin typeface="Aptos Display" panose="020B0004020202020204" pitchFamily="34" charset="0"/>
                        </a:rPr>
                        <a:t>Use of hose to wash down horse, requiring bending, stooping, reaching, trunk rotation and repetitive shoulder flexion and extension. </a:t>
                      </a:r>
                      <a:br>
                        <a:rPr lang="en-AU" sz="1000" b="1" dirty="0">
                          <a:solidFill>
                            <a:schemeClr val="tx1"/>
                          </a:solidFill>
                          <a:latin typeface="Aptos Display" panose="020B0004020202020204" pitchFamily="34" charset="0"/>
                        </a:rPr>
                      </a:br>
                      <a:endParaRPr lang="en-AU" sz="1000" b="0" dirty="0">
                        <a:solidFill>
                          <a:schemeClr val="tx1"/>
                        </a:solidFill>
                        <a:latin typeface="Aptos Display" panose="020B0004020202020204" pitchFamily="34" charset="0"/>
                      </a:endParaRPr>
                    </a:p>
                  </a:txBody>
                  <a:tcPr>
                    <a:solidFill>
                      <a:srgbClr val="24A8C0">
                        <a:alpha val="5098"/>
                      </a:srgbClr>
                    </a:solidFill>
                  </a:tcPr>
                </a:tc>
                <a:tc>
                  <a:txBody>
                    <a:bodyPr/>
                    <a:lstStyle/>
                    <a:p>
                      <a:pPr algn="ctr"/>
                      <a:r>
                        <a:rPr lang="en-US" sz="1000" dirty="0">
                          <a:solidFill>
                            <a:schemeClr val="tx1"/>
                          </a:solidFill>
                          <a:latin typeface="Aptos Display" panose="020B0004020202020204" pitchFamily="34" charset="0"/>
                        </a:rPr>
                        <a:t>Frequent</a:t>
                      </a:r>
                      <a:endParaRPr lang="en-AU" sz="1000" dirty="0">
                        <a:solidFill>
                          <a:schemeClr val="tx1"/>
                        </a:solidFill>
                        <a:latin typeface="Aptos Display" panose="020B0004020202020204" pitchFamily="34" charset="0"/>
                      </a:endParaRPr>
                    </a:p>
                  </a:txBody>
                  <a:tcPr>
                    <a:solidFill>
                      <a:srgbClr val="24A8C0">
                        <a:alpha val="5098"/>
                      </a:srgbClr>
                    </a:solidFill>
                  </a:tcPr>
                </a:tc>
                <a:tc>
                  <a:txBody>
                    <a:bodyPr/>
                    <a:lstStyle/>
                    <a:p>
                      <a:pPr algn="ctr"/>
                      <a:r>
                        <a:rPr lang="en-US" sz="1000" dirty="0">
                          <a:solidFill>
                            <a:schemeClr val="tx1"/>
                          </a:solidFill>
                          <a:latin typeface="Aptos Display" panose="020B0004020202020204" pitchFamily="34" charset="0"/>
                        </a:rPr>
                        <a:t>Light Work</a:t>
                      </a:r>
                      <a:endParaRPr lang="en-AU" sz="1000" dirty="0">
                        <a:solidFill>
                          <a:schemeClr val="tx1"/>
                        </a:solidFill>
                        <a:latin typeface="Aptos Display" panose="020B0004020202020204" pitchFamily="34" charset="0"/>
                      </a:endParaRPr>
                    </a:p>
                  </a:txBody>
                  <a:tcPr>
                    <a:solidFill>
                      <a:srgbClr val="24A8C0">
                        <a:alpha val="5098"/>
                      </a:srgbClr>
                    </a:solidFill>
                  </a:tcPr>
                </a:tc>
                <a:extLst>
                  <a:ext uri="{0D108BD9-81ED-4DB2-BD59-A6C34878D82A}">
                    <a16:rowId xmlns:a16="http://schemas.microsoft.com/office/drawing/2014/main" val="550495785"/>
                  </a:ext>
                </a:extLst>
              </a:tr>
            </a:tbl>
          </a:graphicData>
        </a:graphic>
      </p:graphicFrame>
    </p:spTree>
    <p:extLst>
      <p:ext uri="{BB962C8B-B14F-4D97-AF65-F5344CB8AC3E}">
        <p14:creationId xmlns:p14="http://schemas.microsoft.com/office/powerpoint/2010/main" val="4259707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F3D7B9E-47A2-CBA0-D059-5BBA262EACB5}"/>
              </a:ext>
            </a:extLst>
          </p:cNvPr>
          <p:cNvGraphicFramePr>
            <a:graphicFrameLocks noGrp="1"/>
          </p:cNvGraphicFramePr>
          <p:nvPr>
            <p:extLst>
              <p:ext uri="{D42A27DB-BD31-4B8C-83A1-F6EECF244321}">
                <p14:modId xmlns:p14="http://schemas.microsoft.com/office/powerpoint/2010/main" val="804330666"/>
              </p:ext>
            </p:extLst>
          </p:nvPr>
        </p:nvGraphicFramePr>
        <p:xfrm>
          <a:off x="926769" y="1146976"/>
          <a:ext cx="10372034" cy="3432976"/>
        </p:xfrm>
        <a:graphic>
          <a:graphicData uri="http://schemas.openxmlformats.org/drawingml/2006/table">
            <a:tbl>
              <a:tblPr firstRow="1" bandRow="1">
                <a:tableStyleId>{16D9F66E-5EB9-4882-86FB-DCBF35E3C3E4}</a:tableStyleId>
              </a:tblPr>
              <a:tblGrid>
                <a:gridCol w="5186017">
                  <a:extLst>
                    <a:ext uri="{9D8B030D-6E8A-4147-A177-3AD203B41FA5}">
                      <a16:colId xmlns:a16="http://schemas.microsoft.com/office/drawing/2014/main" val="2412563651"/>
                    </a:ext>
                  </a:extLst>
                </a:gridCol>
                <a:gridCol w="5186017">
                  <a:extLst>
                    <a:ext uri="{9D8B030D-6E8A-4147-A177-3AD203B41FA5}">
                      <a16:colId xmlns:a16="http://schemas.microsoft.com/office/drawing/2014/main" val="3101145662"/>
                    </a:ext>
                  </a:extLst>
                </a:gridCol>
              </a:tblGrid>
              <a:tr h="481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rPr>
                        <a:t>No formal education or qualifications required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rPr>
                        <a:t>Grip strength</a:t>
                      </a:r>
                    </a:p>
                  </a:txBody>
                  <a:tcPr/>
                </a:tc>
                <a:extLst>
                  <a:ext uri="{0D108BD9-81ED-4DB2-BD59-A6C34878D82A}">
                    <a16:rowId xmlns:a16="http://schemas.microsoft.com/office/drawing/2014/main" val="667555084"/>
                  </a:ext>
                </a:extLst>
              </a:tr>
              <a:tr h="481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rPr>
                        <a:t>Lifting up to 30 kilograms may be required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rPr>
                        <a:t>Fine motor and dexterity skills</a:t>
                      </a:r>
                    </a:p>
                  </a:txBody>
                  <a:tcPr/>
                </a:tc>
                <a:extLst>
                  <a:ext uri="{0D108BD9-81ED-4DB2-BD59-A6C34878D82A}">
                    <a16:rowId xmlns:a16="http://schemas.microsoft.com/office/drawing/2014/main" val="2527009205"/>
                  </a:ext>
                </a:extLst>
              </a:tr>
              <a:tr h="5139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rPr>
                        <a:t>Carrying of general items including horse tack less than 10 kilograms required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rPr>
                        <a:t>Information processing, attention to detail and an ability to work independently </a:t>
                      </a:r>
                    </a:p>
                  </a:txBody>
                  <a:tcPr/>
                </a:tc>
                <a:extLst>
                  <a:ext uri="{0D108BD9-81ED-4DB2-BD59-A6C34878D82A}">
                    <a16:rowId xmlns:a16="http://schemas.microsoft.com/office/drawing/2014/main" val="43498056"/>
                  </a:ext>
                </a:extLst>
              </a:tr>
              <a:tr h="481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rPr>
                        <a:t>Requires frequent walking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rPr>
                        <a:t>Time management skills </a:t>
                      </a:r>
                    </a:p>
                  </a:txBody>
                  <a:tcPr/>
                </a:tc>
                <a:extLst>
                  <a:ext uri="{0D108BD9-81ED-4DB2-BD59-A6C34878D82A}">
                    <a16:rowId xmlns:a16="http://schemas.microsoft.com/office/drawing/2014/main" val="2691966110"/>
                  </a:ext>
                </a:extLst>
              </a:tr>
              <a:tr h="481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rPr>
                        <a:t>Pushing/pulling of wheelbarrows, bins, trolleys and gates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rPr>
                        <a:t>Personal Protective Equipment (PPE) requirements include enclosed shoes, gloves</a:t>
                      </a:r>
                    </a:p>
                  </a:txBody>
                  <a:tcPr/>
                </a:tc>
                <a:extLst>
                  <a:ext uri="{0D108BD9-81ED-4DB2-BD59-A6C34878D82A}">
                    <a16:rowId xmlns:a16="http://schemas.microsoft.com/office/drawing/2014/main" val="4078623090"/>
                  </a:ext>
                </a:extLst>
              </a:tr>
              <a:tr h="481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rPr>
                        <a:t>Standing and walking for prolonged periods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rPr>
                        <a:t>Ability to follow Work Health &amp; Safety (WHS) procedures </a:t>
                      </a:r>
                    </a:p>
                  </a:txBody>
                  <a:tcPr/>
                </a:tc>
                <a:extLst>
                  <a:ext uri="{0D108BD9-81ED-4DB2-BD59-A6C34878D82A}">
                    <a16:rowId xmlns:a16="http://schemas.microsoft.com/office/drawing/2014/main" val="4021850966"/>
                  </a:ext>
                </a:extLst>
              </a:tr>
              <a:tr h="5139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rPr>
                        <a:t>Bending, reaching and trunk rotation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ptos Display" panose="020B0004020202020204" pitchFamily="34" charset="0"/>
                        </a:rPr>
                        <a:t>Ability to follow  instructions, problem solve and multitask </a:t>
                      </a:r>
                    </a:p>
                    <a:p>
                      <a:endParaRPr lang="en-AU" sz="1000" b="0" dirty="0"/>
                    </a:p>
                  </a:txBody>
                  <a:tcPr/>
                </a:tc>
                <a:extLst>
                  <a:ext uri="{0D108BD9-81ED-4DB2-BD59-A6C34878D82A}">
                    <a16:rowId xmlns:a16="http://schemas.microsoft.com/office/drawing/2014/main" val="267459430"/>
                  </a:ext>
                </a:extLst>
              </a:tr>
            </a:tbl>
          </a:graphicData>
        </a:graphic>
      </p:graphicFrame>
    </p:spTree>
    <p:extLst>
      <p:ext uri="{BB962C8B-B14F-4D97-AF65-F5344CB8AC3E}">
        <p14:creationId xmlns:p14="http://schemas.microsoft.com/office/powerpoint/2010/main" val="4096125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CC1F5C-5A21-ACDB-FE80-8BE04AF5497E}"/>
              </a:ext>
            </a:extLst>
          </p:cNvPr>
          <p:cNvSpPr>
            <a:spLocks noGrp="1"/>
          </p:cNvSpPr>
          <p:nvPr>
            <p:ph type="body" sz="quarter" idx="10"/>
          </p:nvPr>
        </p:nvSpPr>
        <p:spPr>
          <a:xfrm>
            <a:off x="2918692" y="1847413"/>
            <a:ext cx="2189018" cy="517814"/>
          </a:xfrm>
        </p:spPr>
        <p:txBody>
          <a:bodyPr/>
          <a:lstStyle/>
          <a:p>
            <a:r>
              <a:rPr lang="en-US" dirty="0"/>
              <a:t>Infrequent</a:t>
            </a:r>
            <a:endParaRPr lang="en-AU" dirty="0"/>
          </a:p>
        </p:txBody>
      </p:sp>
      <p:sp>
        <p:nvSpPr>
          <p:cNvPr id="3" name="Text Placeholder 2">
            <a:extLst>
              <a:ext uri="{FF2B5EF4-FFF2-40B4-BE49-F238E27FC236}">
                <a16:creationId xmlns:a16="http://schemas.microsoft.com/office/drawing/2014/main" id="{8393F42A-E126-8815-DC1B-BC393CB8F897}"/>
              </a:ext>
            </a:extLst>
          </p:cNvPr>
          <p:cNvSpPr>
            <a:spLocks noGrp="1"/>
          </p:cNvSpPr>
          <p:nvPr>
            <p:ph type="body" sz="quarter" idx="21"/>
          </p:nvPr>
        </p:nvSpPr>
        <p:spPr/>
        <p:txBody>
          <a:bodyPr/>
          <a:lstStyle/>
          <a:p>
            <a:r>
              <a:rPr lang="en-US" dirty="0"/>
              <a:t>Stable hand role requires little to no sitting demands. </a:t>
            </a:r>
            <a:endParaRPr lang="en-AU" dirty="0"/>
          </a:p>
        </p:txBody>
      </p:sp>
      <p:sp>
        <p:nvSpPr>
          <p:cNvPr id="4" name="Text Placeholder 3">
            <a:extLst>
              <a:ext uri="{FF2B5EF4-FFF2-40B4-BE49-F238E27FC236}">
                <a16:creationId xmlns:a16="http://schemas.microsoft.com/office/drawing/2014/main" id="{8CCDE71D-A295-A0CB-EE50-8CC208674792}"/>
              </a:ext>
            </a:extLst>
          </p:cNvPr>
          <p:cNvSpPr>
            <a:spLocks noGrp="1"/>
          </p:cNvSpPr>
          <p:nvPr>
            <p:ph type="body" sz="quarter" idx="22"/>
          </p:nvPr>
        </p:nvSpPr>
        <p:spPr/>
        <p:txBody>
          <a:bodyPr/>
          <a:lstStyle/>
          <a:p>
            <a:r>
              <a:rPr lang="en-US" dirty="0"/>
              <a:t>Constant</a:t>
            </a:r>
            <a:endParaRPr lang="en-AU" dirty="0"/>
          </a:p>
        </p:txBody>
      </p:sp>
      <p:sp>
        <p:nvSpPr>
          <p:cNvPr id="5" name="Text Placeholder 4">
            <a:extLst>
              <a:ext uri="{FF2B5EF4-FFF2-40B4-BE49-F238E27FC236}">
                <a16:creationId xmlns:a16="http://schemas.microsoft.com/office/drawing/2014/main" id="{09328B02-78A3-9A22-873C-7B7C2896AD0B}"/>
              </a:ext>
            </a:extLst>
          </p:cNvPr>
          <p:cNvSpPr>
            <a:spLocks noGrp="1"/>
          </p:cNvSpPr>
          <p:nvPr>
            <p:ph type="body" sz="quarter" idx="23"/>
          </p:nvPr>
        </p:nvSpPr>
        <p:spPr/>
        <p:txBody>
          <a:bodyPr/>
          <a:lstStyle/>
          <a:p>
            <a:r>
              <a:rPr lang="en-US" dirty="0"/>
              <a:t>Stable hands are required to be on their feet for sustained periods throughout shift. Stable hands are frequently dynamic standing while completing all typical work tasks and brief bouts of static standing. </a:t>
            </a:r>
            <a:endParaRPr lang="en-AU" dirty="0"/>
          </a:p>
        </p:txBody>
      </p:sp>
      <p:sp>
        <p:nvSpPr>
          <p:cNvPr id="6" name="Text Placeholder 5">
            <a:extLst>
              <a:ext uri="{FF2B5EF4-FFF2-40B4-BE49-F238E27FC236}">
                <a16:creationId xmlns:a16="http://schemas.microsoft.com/office/drawing/2014/main" id="{73DA7C46-5B4E-5C8A-222D-7C40A1A86F78}"/>
              </a:ext>
            </a:extLst>
          </p:cNvPr>
          <p:cNvSpPr>
            <a:spLocks noGrp="1"/>
          </p:cNvSpPr>
          <p:nvPr>
            <p:ph type="body" sz="quarter" idx="24"/>
          </p:nvPr>
        </p:nvSpPr>
        <p:spPr/>
        <p:txBody>
          <a:bodyPr/>
          <a:lstStyle/>
          <a:p>
            <a:r>
              <a:rPr lang="en-US" dirty="0"/>
              <a:t>Frequently</a:t>
            </a:r>
            <a:endParaRPr lang="en-AU" dirty="0"/>
          </a:p>
        </p:txBody>
      </p:sp>
      <p:sp>
        <p:nvSpPr>
          <p:cNvPr id="7" name="Text Placeholder 6">
            <a:extLst>
              <a:ext uri="{FF2B5EF4-FFF2-40B4-BE49-F238E27FC236}">
                <a16:creationId xmlns:a16="http://schemas.microsoft.com/office/drawing/2014/main" id="{64020686-7CC5-9B2B-0D64-4528C274A8EC}"/>
              </a:ext>
            </a:extLst>
          </p:cNvPr>
          <p:cNvSpPr>
            <a:spLocks noGrp="1"/>
          </p:cNvSpPr>
          <p:nvPr>
            <p:ph type="body" sz="quarter" idx="25"/>
          </p:nvPr>
        </p:nvSpPr>
        <p:spPr/>
        <p:txBody>
          <a:bodyPr/>
          <a:lstStyle/>
          <a:p>
            <a:r>
              <a:rPr lang="en-US" dirty="0"/>
              <a:t>Stable hands are frequently required to ambulate around the workplace while completing all typical work tasks. Stable hands mare frequently walking collecting equipment , leading and exercising horses. Stable hands may be required to jog with a horse. </a:t>
            </a:r>
            <a:endParaRPr lang="en-AU" dirty="0"/>
          </a:p>
        </p:txBody>
      </p:sp>
      <p:sp>
        <p:nvSpPr>
          <p:cNvPr id="8" name="Text Placeholder 7">
            <a:extLst>
              <a:ext uri="{FF2B5EF4-FFF2-40B4-BE49-F238E27FC236}">
                <a16:creationId xmlns:a16="http://schemas.microsoft.com/office/drawing/2014/main" id="{C8B5638C-680E-EE00-F657-56C9C7E7293E}"/>
              </a:ext>
            </a:extLst>
          </p:cNvPr>
          <p:cNvSpPr>
            <a:spLocks noGrp="1"/>
          </p:cNvSpPr>
          <p:nvPr>
            <p:ph type="body" sz="quarter" idx="26"/>
          </p:nvPr>
        </p:nvSpPr>
        <p:spPr/>
        <p:txBody>
          <a:bodyPr/>
          <a:lstStyle/>
          <a:p>
            <a:r>
              <a:rPr lang="en-US" dirty="0"/>
              <a:t>Frequent</a:t>
            </a:r>
            <a:endParaRPr lang="en-AU" dirty="0"/>
          </a:p>
        </p:txBody>
      </p:sp>
      <p:sp>
        <p:nvSpPr>
          <p:cNvPr id="9" name="Text Placeholder 8">
            <a:extLst>
              <a:ext uri="{FF2B5EF4-FFF2-40B4-BE49-F238E27FC236}">
                <a16:creationId xmlns:a16="http://schemas.microsoft.com/office/drawing/2014/main" id="{AC9393DF-6F79-0277-9AF7-752830CFBD07}"/>
              </a:ext>
            </a:extLst>
          </p:cNvPr>
          <p:cNvSpPr>
            <a:spLocks noGrp="1"/>
          </p:cNvSpPr>
          <p:nvPr>
            <p:ph type="body" sz="quarter" idx="27"/>
          </p:nvPr>
        </p:nvSpPr>
        <p:spPr/>
        <p:txBody>
          <a:bodyPr/>
          <a:lstStyle/>
          <a:p>
            <a:r>
              <a:rPr lang="en-US" dirty="0"/>
              <a:t>Stable hands are frequently required to maintain sustained trunk flexion, forward reaching and lateral reaching to safely place bridles, saddles and grooming tasks. </a:t>
            </a:r>
            <a:endParaRPr lang="en-AU" dirty="0"/>
          </a:p>
        </p:txBody>
      </p:sp>
      <p:sp>
        <p:nvSpPr>
          <p:cNvPr id="10" name="Text Placeholder 9">
            <a:extLst>
              <a:ext uri="{FF2B5EF4-FFF2-40B4-BE49-F238E27FC236}">
                <a16:creationId xmlns:a16="http://schemas.microsoft.com/office/drawing/2014/main" id="{2062AAD0-A551-0804-15CB-C0D5E8223091}"/>
              </a:ext>
            </a:extLst>
          </p:cNvPr>
          <p:cNvSpPr>
            <a:spLocks noGrp="1"/>
          </p:cNvSpPr>
          <p:nvPr>
            <p:ph type="body" sz="quarter" idx="28"/>
          </p:nvPr>
        </p:nvSpPr>
        <p:spPr/>
        <p:txBody>
          <a:bodyPr/>
          <a:lstStyle/>
          <a:p>
            <a:r>
              <a:rPr lang="en-US" dirty="0"/>
              <a:t>Frequent</a:t>
            </a:r>
            <a:endParaRPr lang="en-AU" dirty="0"/>
          </a:p>
        </p:txBody>
      </p:sp>
      <p:sp>
        <p:nvSpPr>
          <p:cNvPr id="11" name="Text Placeholder 10">
            <a:extLst>
              <a:ext uri="{FF2B5EF4-FFF2-40B4-BE49-F238E27FC236}">
                <a16:creationId xmlns:a16="http://schemas.microsoft.com/office/drawing/2014/main" id="{922FC233-7216-F6F0-7292-8051A92889BF}"/>
              </a:ext>
            </a:extLst>
          </p:cNvPr>
          <p:cNvSpPr>
            <a:spLocks noGrp="1"/>
          </p:cNvSpPr>
          <p:nvPr>
            <p:ph type="body" sz="quarter" idx="29"/>
          </p:nvPr>
        </p:nvSpPr>
        <p:spPr/>
        <p:txBody>
          <a:bodyPr/>
          <a:lstStyle/>
          <a:p>
            <a:r>
              <a:rPr lang="en-US" dirty="0"/>
              <a:t>Stable hands are required to squat or crouch frequently to complete duties.</a:t>
            </a:r>
            <a:endParaRPr lang="en-AU" dirty="0"/>
          </a:p>
        </p:txBody>
      </p:sp>
      <p:sp>
        <p:nvSpPr>
          <p:cNvPr id="12" name="Text Placeholder 11">
            <a:extLst>
              <a:ext uri="{FF2B5EF4-FFF2-40B4-BE49-F238E27FC236}">
                <a16:creationId xmlns:a16="http://schemas.microsoft.com/office/drawing/2014/main" id="{BA9C503B-352C-CD6F-EF8B-C90E3CB4C6EB}"/>
              </a:ext>
            </a:extLst>
          </p:cNvPr>
          <p:cNvSpPr>
            <a:spLocks noGrp="1"/>
          </p:cNvSpPr>
          <p:nvPr>
            <p:ph type="body" sz="quarter" idx="30"/>
          </p:nvPr>
        </p:nvSpPr>
        <p:spPr/>
        <p:txBody>
          <a:bodyPr/>
          <a:lstStyle/>
          <a:p>
            <a:r>
              <a:rPr lang="en-US" dirty="0"/>
              <a:t>Infrequent</a:t>
            </a:r>
            <a:endParaRPr lang="en-AU" dirty="0"/>
          </a:p>
        </p:txBody>
      </p:sp>
      <p:sp>
        <p:nvSpPr>
          <p:cNvPr id="13" name="Text Placeholder 12">
            <a:extLst>
              <a:ext uri="{FF2B5EF4-FFF2-40B4-BE49-F238E27FC236}">
                <a16:creationId xmlns:a16="http://schemas.microsoft.com/office/drawing/2014/main" id="{A94A818E-254C-0AB7-FE9B-6D0BCE0CABAF}"/>
              </a:ext>
            </a:extLst>
          </p:cNvPr>
          <p:cNvSpPr>
            <a:spLocks noGrp="1"/>
          </p:cNvSpPr>
          <p:nvPr>
            <p:ph type="body" sz="quarter" idx="31"/>
          </p:nvPr>
        </p:nvSpPr>
        <p:spPr/>
        <p:txBody>
          <a:bodyPr/>
          <a:lstStyle/>
          <a:p>
            <a:r>
              <a:rPr lang="en-US" dirty="0"/>
              <a:t>Stable hand's role requires little to no kneeling demands. </a:t>
            </a:r>
            <a:endParaRPr lang="en-AU" dirty="0"/>
          </a:p>
        </p:txBody>
      </p:sp>
      <p:sp>
        <p:nvSpPr>
          <p:cNvPr id="14" name="Text Placeholder 13">
            <a:extLst>
              <a:ext uri="{FF2B5EF4-FFF2-40B4-BE49-F238E27FC236}">
                <a16:creationId xmlns:a16="http://schemas.microsoft.com/office/drawing/2014/main" id="{41BF3E99-7B2A-1D24-0A11-DE275027DF9D}"/>
              </a:ext>
            </a:extLst>
          </p:cNvPr>
          <p:cNvSpPr>
            <a:spLocks noGrp="1"/>
          </p:cNvSpPr>
          <p:nvPr>
            <p:ph type="body" sz="quarter" idx="32"/>
          </p:nvPr>
        </p:nvSpPr>
        <p:spPr/>
        <p:txBody>
          <a:bodyPr/>
          <a:lstStyle/>
          <a:p>
            <a:r>
              <a:rPr lang="en-US" dirty="0"/>
              <a:t>Frequent</a:t>
            </a:r>
            <a:endParaRPr lang="en-AU" dirty="0"/>
          </a:p>
        </p:txBody>
      </p:sp>
      <p:sp>
        <p:nvSpPr>
          <p:cNvPr id="15" name="Text Placeholder 14">
            <a:extLst>
              <a:ext uri="{FF2B5EF4-FFF2-40B4-BE49-F238E27FC236}">
                <a16:creationId xmlns:a16="http://schemas.microsoft.com/office/drawing/2014/main" id="{FE2A9F5B-F82C-30F2-A338-5118422B992B}"/>
              </a:ext>
            </a:extLst>
          </p:cNvPr>
          <p:cNvSpPr>
            <a:spLocks noGrp="1"/>
          </p:cNvSpPr>
          <p:nvPr>
            <p:ph type="body" sz="quarter" idx="33"/>
          </p:nvPr>
        </p:nvSpPr>
        <p:spPr/>
        <p:txBody>
          <a:bodyPr/>
          <a:lstStyle/>
          <a:p>
            <a:r>
              <a:rPr lang="en-US" dirty="0"/>
              <a:t>Stable hands are required to frequently bend  to  move around horse, place bridle and saddle on as well as groom and clean out horse box. </a:t>
            </a:r>
            <a:endParaRPr lang="en-AU" dirty="0"/>
          </a:p>
        </p:txBody>
      </p:sp>
      <p:sp>
        <p:nvSpPr>
          <p:cNvPr id="16" name="Text Placeholder 15">
            <a:extLst>
              <a:ext uri="{FF2B5EF4-FFF2-40B4-BE49-F238E27FC236}">
                <a16:creationId xmlns:a16="http://schemas.microsoft.com/office/drawing/2014/main" id="{4AD4275F-D9DA-D8BB-83D3-4C2F5399A386}"/>
              </a:ext>
            </a:extLst>
          </p:cNvPr>
          <p:cNvSpPr>
            <a:spLocks noGrp="1"/>
          </p:cNvSpPr>
          <p:nvPr>
            <p:ph type="body" sz="quarter" idx="34"/>
          </p:nvPr>
        </p:nvSpPr>
        <p:spPr/>
        <p:txBody>
          <a:bodyPr/>
          <a:lstStyle/>
          <a:p>
            <a:r>
              <a:rPr lang="en-US" dirty="0"/>
              <a:t>Infrequent</a:t>
            </a:r>
            <a:endParaRPr lang="en-AU" dirty="0"/>
          </a:p>
        </p:txBody>
      </p:sp>
      <p:sp>
        <p:nvSpPr>
          <p:cNvPr id="17" name="Text Placeholder 16">
            <a:extLst>
              <a:ext uri="{FF2B5EF4-FFF2-40B4-BE49-F238E27FC236}">
                <a16:creationId xmlns:a16="http://schemas.microsoft.com/office/drawing/2014/main" id="{146AC0AC-8FBD-9D05-B787-2123F7BD0A7F}"/>
              </a:ext>
            </a:extLst>
          </p:cNvPr>
          <p:cNvSpPr>
            <a:spLocks noGrp="1"/>
          </p:cNvSpPr>
          <p:nvPr>
            <p:ph type="body" sz="quarter" idx="35"/>
          </p:nvPr>
        </p:nvSpPr>
        <p:spPr/>
        <p:txBody>
          <a:bodyPr/>
          <a:lstStyle/>
          <a:p>
            <a:r>
              <a:rPr lang="en-US" dirty="0"/>
              <a:t>Stable hand role requires little to no crawling. </a:t>
            </a:r>
            <a:endParaRPr lang="en-AU" dirty="0"/>
          </a:p>
        </p:txBody>
      </p:sp>
    </p:spTree>
    <p:extLst>
      <p:ext uri="{BB962C8B-B14F-4D97-AF65-F5344CB8AC3E}">
        <p14:creationId xmlns:p14="http://schemas.microsoft.com/office/powerpoint/2010/main" val="1203341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C30512-3F65-2869-A53B-D38931242CD1}"/>
              </a:ext>
            </a:extLst>
          </p:cNvPr>
          <p:cNvSpPr>
            <a:spLocks noGrp="1"/>
          </p:cNvSpPr>
          <p:nvPr>
            <p:ph type="body" sz="quarter" idx="10"/>
          </p:nvPr>
        </p:nvSpPr>
        <p:spPr/>
        <p:txBody>
          <a:bodyPr/>
          <a:lstStyle/>
          <a:p>
            <a:r>
              <a:rPr lang="en-US" dirty="0"/>
              <a:t>Frequent</a:t>
            </a:r>
            <a:endParaRPr lang="en-AU" dirty="0"/>
          </a:p>
        </p:txBody>
      </p:sp>
      <p:sp>
        <p:nvSpPr>
          <p:cNvPr id="3" name="Text Placeholder 2">
            <a:extLst>
              <a:ext uri="{FF2B5EF4-FFF2-40B4-BE49-F238E27FC236}">
                <a16:creationId xmlns:a16="http://schemas.microsoft.com/office/drawing/2014/main" id="{24BF4DBE-A2D3-85CE-71CD-4987E5EADA33}"/>
              </a:ext>
            </a:extLst>
          </p:cNvPr>
          <p:cNvSpPr>
            <a:spLocks noGrp="1"/>
          </p:cNvSpPr>
          <p:nvPr>
            <p:ph type="body" sz="quarter" idx="21"/>
          </p:nvPr>
        </p:nvSpPr>
        <p:spPr/>
        <p:txBody>
          <a:bodyPr/>
          <a:lstStyle/>
          <a:p>
            <a:r>
              <a:rPr lang="en-US" dirty="0"/>
              <a:t>Stable hand are required to complete forward reaching in all typical work tasks including grooming, washing, exercising and cleaning out of horse boxes. Stable hands frequently applying a medium degree of pushing and pulling force with forward reaching postures.  </a:t>
            </a:r>
            <a:endParaRPr lang="en-AU" dirty="0"/>
          </a:p>
        </p:txBody>
      </p:sp>
      <p:sp>
        <p:nvSpPr>
          <p:cNvPr id="4" name="Text Placeholder 3">
            <a:extLst>
              <a:ext uri="{FF2B5EF4-FFF2-40B4-BE49-F238E27FC236}">
                <a16:creationId xmlns:a16="http://schemas.microsoft.com/office/drawing/2014/main" id="{7DCA377F-4A3A-5B56-0846-CC45C0CDDDF9}"/>
              </a:ext>
            </a:extLst>
          </p:cNvPr>
          <p:cNvSpPr>
            <a:spLocks noGrp="1"/>
          </p:cNvSpPr>
          <p:nvPr>
            <p:ph type="body" sz="quarter" idx="22"/>
          </p:nvPr>
        </p:nvSpPr>
        <p:spPr/>
        <p:txBody>
          <a:bodyPr/>
          <a:lstStyle/>
          <a:p>
            <a:r>
              <a:rPr lang="en-US" dirty="0"/>
              <a:t>Frequent</a:t>
            </a:r>
            <a:endParaRPr lang="en-AU" dirty="0"/>
          </a:p>
        </p:txBody>
      </p:sp>
      <p:sp>
        <p:nvSpPr>
          <p:cNvPr id="5" name="Text Placeholder 4">
            <a:extLst>
              <a:ext uri="{FF2B5EF4-FFF2-40B4-BE49-F238E27FC236}">
                <a16:creationId xmlns:a16="http://schemas.microsoft.com/office/drawing/2014/main" id="{A9C38A38-A4CA-F798-F373-D0516A2053F6}"/>
              </a:ext>
            </a:extLst>
          </p:cNvPr>
          <p:cNvSpPr>
            <a:spLocks noGrp="1"/>
          </p:cNvSpPr>
          <p:nvPr>
            <p:ph type="body" sz="quarter" idx="23"/>
          </p:nvPr>
        </p:nvSpPr>
        <p:spPr/>
        <p:txBody>
          <a:bodyPr/>
          <a:lstStyle/>
          <a:p>
            <a:r>
              <a:rPr lang="en-US" dirty="0"/>
              <a:t>At times Stable hand are required to complete overhead reaching tasks when placing bridles or saddles on horse as well as grooming and washing horse. </a:t>
            </a:r>
            <a:endParaRPr lang="en-AU" dirty="0"/>
          </a:p>
        </p:txBody>
      </p:sp>
      <p:sp>
        <p:nvSpPr>
          <p:cNvPr id="6" name="Text Placeholder 5">
            <a:extLst>
              <a:ext uri="{FF2B5EF4-FFF2-40B4-BE49-F238E27FC236}">
                <a16:creationId xmlns:a16="http://schemas.microsoft.com/office/drawing/2014/main" id="{E306FC62-ACEF-C71C-9ADC-FCC6575E1A89}"/>
              </a:ext>
            </a:extLst>
          </p:cNvPr>
          <p:cNvSpPr>
            <a:spLocks noGrp="1"/>
          </p:cNvSpPr>
          <p:nvPr>
            <p:ph type="body" sz="quarter" idx="24"/>
          </p:nvPr>
        </p:nvSpPr>
        <p:spPr/>
        <p:txBody>
          <a:bodyPr/>
          <a:lstStyle/>
          <a:p>
            <a:r>
              <a:rPr lang="en-US" dirty="0"/>
              <a:t>Frequent</a:t>
            </a:r>
            <a:endParaRPr lang="en-AU" dirty="0"/>
          </a:p>
        </p:txBody>
      </p:sp>
      <p:sp>
        <p:nvSpPr>
          <p:cNvPr id="7" name="Text Placeholder 6">
            <a:extLst>
              <a:ext uri="{FF2B5EF4-FFF2-40B4-BE49-F238E27FC236}">
                <a16:creationId xmlns:a16="http://schemas.microsoft.com/office/drawing/2014/main" id="{FAEAA63A-A8FE-82A1-6D9F-414FC99D0E4E}"/>
              </a:ext>
            </a:extLst>
          </p:cNvPr>
          <p:cNvSpPr>
            <a:spLocks noGrp="1"/>
          </p:cNvSpPr>
          <p:nvPr>
            <p:ph type="body" sz="quarter" idx="25"/>
          </p:nvPr>
        </p:nvSpPr>
        <p:spPr/>
        <p:txBody>
          <a:bodyPr/>
          <a:lstStyle/>
          <a:p>
            <a:r>
              <a:rPr lang="en-US" dirty="0"/>
              <a:t>Stable hands are required to complete lateral reaching movements. Stable hands use a range of equipment when completing cleaning, grooming and exercising tasks. They are required to reach laterally when picking up equipment. </a:t>
            </a:r>
            <a:endParaRPr lang="en-AU" dirty="0"/>
          </a:p>
        </p:txBody>
      </p:sp>
      <p:sp>
        <p:nvSpPr>
          <p:cNvPr id="8" name="Text Placeholder 7">
            <a:extLst>
              <a:ext uri="{FF2B5EF4-FFF2-40B4-BE49-F238E27FC236}">
                <a16:creationId xmlns:a16="http://schemas.microsoft.com/office/drawing/2014/main" id="{1F9977E6-E7C5-3E71-AC38-C033028742B3}"/>
              </a:ext>
            </a:extLst>
          </p:cNvPr>
          <p:cNvSpPr>
            <a:spLocks noGrp="1"/>
          </p:cNvSpPr>
          <p:nvPr>
            <p:ph type="body" sz="quarter" idx="26"/>
          </p:nvPr>
        </p:nvSpPr>
        <p:spPr/>
        <p:txBody>
          <a:bodyPr/>
          <a:lstStyle/>
          <a:p>
            <a:r>
              <a:rPr lang="en-US" dirty="0"/>
              <a:t>Infrequent</a:t>
            </a:r>
            <a:endParaRPr lang="en-AU" dirty="0"/>
          </a:p>
        </p:txBody>
      </p:sp>
      <p:sp>
        <p:nvSpPr>
          <p:cNvPr id="9" name="Text Placeholder 8">
            <a:extLst>
              <a:ext uri="{FF2B5EF4-FFF2-40B4-BE49-F238E27FC236}">
                <a16:creationId xmlns:a16="http://schemas.microsoft.com/office/drawing/2014/main" id="{1DE879FB-1D59-8672-65AB-B823FF89AED3}"/>
              </a:ext>
            </a:extLst>
          </p:cNvPr>
          <p:cNvSpPr>
            <a:spLocks noGrp="1"/>
          </p:cNvSpPr>
          <p:nvPr>
            <p:ph type="body" sz="quarter" idx="27"/>
          </p:nvPr>
        </p:nvSpPr>
        <p:spPr/>
        <p:txBody>
          <a:bodyPr/>
          <a:lstStyle/>
          <a:p>
            <a:r>
              <a:rPr lang="en-US" dirty="0"/>
              <a:t>Stable hands have little to no stooping requirements. </a:t>
            </a:r>
            <a:endParaRPr lang="en-AU" dirty="0"/>
          </a:p>
        </p:txBody>
      </p:sp>
      <p:sp>
        <p:nvSpPr>
          <p:cNvPr id="10" name="Text Placeholder 9">
            <a:extLst>
              <a:ext uri="{FF2B5EF4-FFF2-40B4-BE49-F238E27FC236}">
                <a16:creationId xmlns:a16="http://schemas.microsoft.com/office/drawing/2014/main" id="{069F2D22-F04A-57BD-248D-54C1F728E961}"/>
              </a:ext>
            </a:extLst>
          </p:cNvPr>
          <p:cNvSpPr>
            <a:spLocks noGrp="1"/>
          </p:cNvSpPr>
          <p:nvPr>
            <p:ph type="body" sz="quarter" idx="28"/>
          </p:nvPr>
        </p:nvSpPr>
        <p:spPr/>
        <p:txBody>
          <a:bodyPr/>
          <a:lstStyle/>
          <a:p>
            <a:r>
              <a:rPr lang="en-US" dirty="0"/>
              <a:t>Constant</a:t>
            </a:r>
            <a:endParaRPr lang="en-AU" dirty="0"/>
          </a:p>
        </p:txBody>
      </p:sp>
      <p:sp>
        <p:nvSpPr>
          <p:cNvPr id="11" name="Text Placeholder 10">
            <a:extLst>
              <a:ext uri="{FF2B5EF4-FFF2-40B4-BE49-F238E27FC236}">
                <a16:creationId xmlns:a16="http://schemas.microsoft.com/office/drawing/2014/main" id="{E90C5F38-A758-2E12-D1F3-245853EB96C6}"/>
              </a:ext>
            </a:extLst>
          </p:cNvPr>
          <p:cNvSpPr>
            <a:spLocks noGrp="1"/>
          </p:cNvSpPr>
          <p:nvPr>
            <p:ph type="body" sz="quarter" idx="29"/>
          </p:nvPr>
        </p:nvSpPr>
        <p:spPr/>
        <p:txBody>
          <a:bodyPr/>
          <a:lstStyle/>
          <a:p>
            <a:r>
              <a:rPr lang="en-US" dirty="0"/>
              <a:t>Stable hands are required to use fine motor coordination and dexterity when using equipment including rakes, grooming brushes and manipulating leads or buckles. </a:t>
            </a:r>
            <a:endParaRPr lang="en-AU" dirty="0"/>
          </a:p>
        </p:txBody>
      </p:sp>
      <p:sp>
        <p:nvSpPr>
          <p:cNvPr id="12" name="Text Placeholder 11">
            <a:extLst>
              <a:ext uri="{FF2B5EF4-FFF2-40B4-BE49-F238E27FC236}">
                <a16:creationId xmlns:a16="http://schemas.microsoft.com/office/drawing/2014/main" id="{AC56F65E-51BC-FE22-2D4D-E25BC5565AE5}"/>
              </a:ext>
            </a:extLst>
          </p:cNvPr>
          <p:cNvSpPr>
            <a:spLocks noGrp="1"/>
          </p:cNvSpPr>
          <p:nvPr>
            <p:ph type="body" sz="quarter" idx="30"/>
          </p:nvPr>
        </p:nvSpPr>
        <p:spPr/>
        <p:txBody>
          <a:bodyPr/>
          <a:lstStyle/>
          <a:p>
            <a:r>
              <a:rPr lang="en-US" dirty="0"/>
              <a:t>Frequent</a:t>
            </a:r>
            <a:endParaRPr lang="en-AU" dirty="0"/>
          </a:p>
        </p:txBody>
      </p:sp>
      <p:sp>
        <p:nvSpPr>
          <p:cNvPr id="13" name="Text Placeholder 12">
            <a:extLst>
              <a:ext uri="{FF2B5EF4-FFF2-40B4-BE49-F238E27FC236}">
                <a16:creationId xmlns:a16="http://schemas.microsoft.com/office/drawing/2014/main" id="{26B3403E-D9CF-1888-B884-9194C70C763A}"/>
              </a:ext>
            </a:extLst>
          </p:cNvPr>
          <p:cNvSpPr>
            <a:spLocks noGrp="1"/>
          </p:cNvSpPr>
          <p:nvPr>
            <p:ph type="body" sz="quarter" idx="31"/>
          </p:nvPr>
        </p:nvSpPr>
        <p:spPr/>
        <p:txBody>
          <a:bodyPr/>
          <a:lstStyle/>
          <a:p>
            <a:r>
              <a:rPr lang="en-US" dirty="0"/>
              <a:t>Stable hands are required to  exert high degrees of grip strength when completing saddling and unsaddling tasks, as well as raking or sweeping of boxes. </a:t>
            </a:r>
            <a:endParaRPr lang="en-AU" dirty="0"/>
          </a:p>
        </p:txBody>
      </p:sp>
      <p:sp>
        <p:nvSpPr>
          <p:cNvPr id="14" name="Text Placeholder 13">
            <a:extLst>
              <a:ext uri="{FF2B5EF4-FFF2-40B4-BE49-F238E27FC236}">
                <a16:creationId xmlns:a16="http://schemas.microsoft.com/office/drawing/2014/main" id="{C224E571-A7C8-8CD0-5A69-C6E85409E26C}"/>
              </a:ext>
            </a:extLst>
          </p:cNvPr>
          <p:cNvSpPr>
            <a:spLocks noGrp="1"/>
          </p:cNvSpPr>
          <p:nvPr>
            <p:ph type="body" sz="quarter" idx="32"/>
          </p:nvPr>
        </p:nvSpPr>
        <p:spPr/>
        <p:txBody>
          <a:bodyPr/>
          <a:lstStyle/>
          <a:p>
            <a:r>
              <a:rPr lang="en-US" dirty="0"/>
              <a:t>Frequent</a:t>
            </a:r>
            <a:endParaRPr lang="en-AU" dirty="0"/>
          </a:p>
        </p:txBody>
      </p:sp>
      <p:sp>
        <p:nvSpPr>
          <p:cNvPr id="15" name="Text Placeholder 14">
            <a:extLst>
              <a:ext uri="{FF2B5EF4-FFF2-40B4-BE49-F238E27FC236}">
                <a16:creationId xmlns:a16="http://schemas.microsoft.com/office/drawing/2014/main" id="{E3087C51-F94E-0BE8-D48B-7D21A701BB5A}"/>
              </a:ext>
            </a:extLst>
          </p:cNvPr>
          <p:cNvSpPr>
            <a:spLocks noGrp="1"/>
          </p:cNvSpPr>
          <p:nvPr>
            <p:ph type="body" sz="quarter" idx="33"/>
          </p:nvPr>
        </p:nvSpPr>
        <p:spPr/>
        <p:txBody>
          <a:bodyPr/>
          <a:lstStyle/>
          <a:p>
            <a:r>
              <a:rPr lang="en-US" dirty="0"/>
              <a:t>Stable hands are required to twist and complete trunk rotation tasks when handling horses while exerting force when completing raking, sweeping and exercising tasks. </a:t>
            </a:r>
            <a:endParaRPr lang="en-AU" dirty="0"/>
          </a:p>
        </p:txBody>
      </p:sp>
      <p:sp>
        <p:nvSpPr>
          <p:cNvPr id="16" name="Text Placeholder 15">
            <a:extLst>
              <a:ext uri="{FF2B5EF4-FFF2-40B4-BE49-F238E27FC236}">
                <a16:creationId xmlns:a16="http://schemas.microsoft.com/office/drawing/2014/main" id="{049BBAF1-36FB-5AFF-031E-CAC9F183860F}"/>
              </a:ext>
            </a:extLst>
          </p:cNvPr>
          <p:cNvSpPr>
            <a:spLocks noGrp="1"/>
          </p:cNvSpPr>
          <p:nvPr>
            <p:ph type="body" sz="quarter" idx="34"/>
          </p:nvPr>
        </p:nvSpPr>
        <p:spPr/>
        <p:txBody>
          <a:bodyPr/>
          <a:lstStyle/>
          <a:p>
            <a:r>
              <a:rPr lang="en-US" dirty="0"/>
              <a:t>Infrequent</a:t>
            </a:r>
            <a:endParaRPr lang="en-AU" dirty="0"/>
          </a:p>
        </p:txBody>
      </p:sp>
      <p:sp>
        <p:nvSpPr>
          <p:cNvPr id="17" name="Text Placeholder 16">
            <a:extLst>
              <a:ext uri="{FF2B5EF4-FFF2-40B4-BE49-F238E27FC236}">
                <a16:creationId xmlns:a16="http://schemas.microsoft.com/office/drawing/2014/main" id="{74D1B514-A2A0-8743-9FC1-975F88EBDB91}"/>
              </a:ext>
            </a:extLst>
          </p:cNvPr>
          <p:cNvSpPr>
            <a:spLocks noGrp="1"/>
          </p:cNvSpPr>
          <p:nvPr>
            <p:ph type="body" sz="quarter" idx="35"/>
          </p:nvPr>
        </p:nvSpPr>
        <p:spPr/>
        <p:txBody>
          <a:bodyPr/>
          <a:lstStyle/>
          <a:p>
            <a:r>
              <a:rPr lang="en-US" dirty="0"/>
              <a:t>Stable hands are not required to drive.</a:t>
            </a:r>
            <a:endParaRPr lang="en-AU" dirty="0"/>
          </a:p>
        </p:txBody>
      </p:sp>
    </p:spTree>
    <p:extLst>
      <p:ext uri="{BB962C8B-B14F-4D97-AF65-F5344CB8AC3E}">
        <p14:creationId xmlns:p14="http://schemas.microsoft.com/office/powerpoint/2010/main" val="25272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B4E7EE-65BB-FCE7-4A3C-10BD0EFFF3A9}"/>
              </a:ext>
            </a:extLst>
          </p:cNvPr>
          <p:cNvSpPr>
            <a:spLocks noGrp="1"/>
          </p:cNvSpPr>
          <p:nvPr>
            <p:ph type="body" sz="quarter" idx="24"/>
          </p:nvPr>
        </p:nvSpPr>
        <p:spPr/>
        <p:txBody>
          <a:bodyPr/>
          <a:lstStyle/>
          <a:p>
            <a:r>
              <a:rPr lang="en-US" dirty="0"/>
              <a:t>Frequent </a:t>
            </a:r>
            <a:endParaRPr lang="en-AU" dirty="0"/>
          </a:p>
        </p:txBody>
      </p:sp>
      <p:sp>
        <p:nvSpPr>
          <p:cNvPr id="3" name="Text Placeholder 2">
            <a:extLst>
              <a:ext uri="{FF2B5EF4-FFF2-40B4-BE49-F238E27FC236}">
                <a16:creationId xmlns:a16="http://schemas.microsoft.com/office/drawing/2014/main" id="{BE1D2119-774F-B712-E21C-265C6DA0C103}"/>
              </a:ext>
            </a:extLst>
          </p:cNvPr>
          <p:cNvSpPr>
            <a:spLocks noGrp="1"/>
          </p:cNvSpPr>
          <p:nvPr>
            <p:ph type="body" sz="quarter" idx="30"/>
          </p:nvPr>
        </p:nvSpPr>
        <p:spPr/>
        <p:txBody>
          <a:bodyPr/>
          <a:lstStyle/>
          <a:p>
            <a:r>
              <a:rPr lang="en-US" dirty="0"/>
              <a:t>Up to 10kg </a:t>
            </a:r>
            <a:endParaRPr lang="en-AU" dirty="0"/>
          </a:p>
        </p:txBody>
      </p:sp>
      <p:sp>
        <p:nvSpPr>
          <p:cNvPr id="4" name="Text Placeholder 3">
            <a:extLst>
              <a:ext uri="{FF2B5EF4-FFF2-40B4-BE49-F238E27FC236}">
                <a16:creationId xmlns:a16="http://schemas.microsoft.com/office/drawing/2014/main" id="{64807646-0C9F-BCF3-A90B-44D534E7886B}"/>
              </a:ext>
            </a:extLst>
          </p:cNvPr>
          <p:cNvSpPr>
            <a:spLocks noGrp="1"/>
          </p:cNvSpPr>
          <p:nvPr>
            <p:ph type="body" sz="quarter" idx="36"/>
          </p:nvPr>
        </p:nvSpPr>
        <p:spPr/>
        <p:txBody>
          <a:bodyPr/>
          <a:lstStyle/>
          <a:p>
            <a:pPr algn="l"/>
            <a:r>
              <a:rPr lang="en-US" dirty="0"/>
              <a:t>Stable hands are frequently required to lift below waist when lifting water buckets, tack and feed buckets</a:t>
            </a:r>
            <a:endParaRPr lang="en-AU" dirty="0"/>
          </a:p>
        </p:txBody>
      </p:sp>
      <p:sp>
        <p:nvSpPr>
          <p:cNvPr id="5" name="Text Placeholder 4">
            <a:extLst>
              <a:ext uri="{FF2B5EF4-FFF2-40B4-BE49-F238E27FC236}">
                <a16:creationId xmlns:a16="http://schemas.microsoft.com/office/drawing/2014/main" id="{374A8E15-4BAA-4B61-7A7F-51699CE5D2CD}"/>
              </a:ext>
            </a:extLst>
          </p:cNvPr>
          <p:cNvSpPr>
            <a:spLocks noGrp="1"/>
          </p:cNvSpPr>
          <p:nvPr>
            <p:ph type="body" sz="quarter" idx="37"/>
          </p:nvPr>
        </p:nvSpPr>
        <p:spPr/>
        <p:txBody>
          <a:bodyPr/>
          <a:lstStyle/>
          <a:p>
            <a:r>
              <a:rPr lang="en-US" dirty="0"/>
              <a:t>Infrequent</a:t>
            </a:r>
            <a:endParaRPr lang="en-AU" dirty="0"/>
          </a:p>
        </p:txBody>
      </p:sp>
      <p:sp>
        <p:nvSpPr>
          <p:cNvPr id="6" name="Text Placeholder 5">
            <a:extLst>
              <a:ext uri="{FF2B5EF4-FFF2-40B4-BE49-F238E27FC236}">
                <a16:creationId xmlns:a16="http://schemas.microsoft.com/office/drawing/2014/main" id="{9250007C-1DA0-5244-F739-C82435456CA0}"/>
              </a:ext>
            </a:extLst>
          </p:cNvPr>
          <p:cNvSpPr>
            <a:spLocks noGrp="1"/>
          </p:cNvSpPr>
          <p:nvPr>
            <p:ph type="body" sz="quarter" idx="38"/>
          </p:nvPr>
        </p:nvSpPr>
        <p:spPr/>
        <p:txBody>
          <a:bodyPr/>
          <a:lstStyle/>
          <a:p>
            <a:r>
              <a:rPr lang="en-US" dirty="0"/>
              <a:t>Up to 15kg</a:t>
            </a:r>
            <a:endParaRPr lang="en-AU" dirty="0"/>
          </a:p>
        </p:txBody>
      </p:sp>
      <p:sp>
        <p:nvSpPr>
          <p:cNvPr id="7" name="Text Placeholder 6">
            <a:extLst>
              <a:ext uri="{FF2B5EF4-FFF2-40B4-BE49-F238E27FC236}">
                <a16:creationId xmlns:a16="http://schemas.microsoft.com/office/drawing/2014/main" id="{C47F2795-2037-60A2-4CF8-25373493931D}"/>
              </a:ext>
            </a:extLst>
          </p:cNvPr>
          <p:cNvSpPr>
            <a:spLocks noGrp="1"/>
          </p:cNvSpPr>
          <p:nvPr>
            <p:ph type="body" sz="quarter" idx="39"/>
          </p:nvPr>
        </p:nvSpPr>
        <p:spPr/>
        <p:txBody>
          <a:bodyPr/>
          <a:lstStyle/>
          <a:p>
            <a:pPr algn="l"/>
            <a:r>
              <a:rPr lang="en-US" dirty="0"/>
              <a:t>Stable hands are occasionally required to lift between waist to shoulder height when lifting tacking equipment, waste disposal bins and feed. </a:t>
            </a:r>
            <a:endParaRPr lang="en-AU" dirty="0"/>
          </a:p>
        </p:txBody>
      </p:sp>
      <p:sp>
        <p:nvSpPr>
          <p:cNvPr id="8" name="Text Placeholder 7">
            <a:extLst>
              <a:ext uri="{FF2B5EF4-FFF2-40B4-BE49-F238E27FC236}">
                <a16:creationId xmlns:a16="http://schemas.microsoft.com/office/drawing/2014/main" id="{6950D918-E8D8-4456-5FAF-7A226C95B6CD}"/>
              </a:ext>
            </a:extLst>
          </p:cNvPr>
          <p:cNvSpPr>
            <a:spLocks noGrp="1"/>
          </p:cNvSpPr>
          <p:nvPr>
            <p:ph type="body" sz="quarter" idx="40"/>
          </p:nvPr>
        </p:nvSpPr>
        <p:spPr/>
        <p:txBody>
          <a:bodyPr/>
          <a:lstStyle/>
          <a:p>
            <a:r>
              <a:rPr lang="en-US" dirty="0"/>
              <a:t>Frequent</a:t>
            </a:r>
            <a:endParaRPr lang="en-AU" dirty="0"/>
          </a:p>
        </p:txBody>
      </p:sp>
      <p:sp>
        <p:nvSpPr>
          <p:cNvPr id="9" name="Text Placeholder 8">
            <a:extLst>
              <a:ext uri="{FF2B5EF4-FFF2-40B4-BE49-F238E27FC236}">
                <a16:creationId xmlns:a16="http://schemas.microsoft.com/office/drawing/2014/main" id="{4626B587-0414-A772-DC8B-FEF4F51DE824}"/>
              </a:ext>
            </a:extLst>
          </p:cNvPr>
          <p:cNvSpPr>
            <a:spLocks noGrp="1"/>
          </p:cNvSpPr>
          <p:nvPr>
            <p:ph type="body" sz="quarter" idx="41"/>
          </p:nvPr>
        </p:nvSpPr>
        <p:spPr/>
        <p:txBody>
          <a:bodyPr/>
          <a:lstStyle/>
          <a:p>
            <a:r>
              <a:rPr lang="en-US" dirty="0"/>
              <a:t>5kg</a:t>
            </a:r>
            <a:endParaRPr lang="en-AU" dirty="0"/>
          </a:p>
        </p:txBody>
      </p:sp>
      <p:sp>
        <p:nvSpPr>
          <p:cNvPr id="10" name="Text Placeholder 9">
            <a:extLst>
              <a:ext uri="{FF2B5EF4-FFF2-40B4-BE49-F238E27FC236}">
                <a16:creationId xmlns:a16="http://schemas.microsoft.com/office/drawing/2014/main" id="{84460044-B672-3764-6C73-234F554C1E4C}"/>
              </a:ext>
            </a:extLst>
          </p:cNvPr>
          <p:cNvSpPr>
            <a:spLocks noGrp="1"/>
          </p:cNvSpPr>
          <p:nvPr>
            <p:ph type="body" sz="quarter" idx="42"/>
          </p:nvPr>
        </p:nvSpPr>
        <p:spPr/>
        <p:txBody>
          <a:bodyPr/>
          <a:lstStyle/>
          <a:p>
            <a:pPr algn="l"/>
            <a:r>
              <a:rPr lang="en-US" dirty="0"/>
              <a:t>Stable hands are not required to completing lifting demands between shoulder to overhead frequently. At times they are  required to lift light items including bridle and saddles above shoulder height to place on horse  in preparation for riders. </a:t>
            </a:r>
            <a:endParaRPr lang="en-AU" dirty="0"/>
          </a:p>
        </p:txBody>
      </p:sp>
      <p:sp>
        <p:nvSpPr>
          <p:cNvPr id="11" name="Text Placeholder 10">
            <a:extLst>
              <a:ext uri="{FF2B5EF4-FFF2-40B4-BE49-F238E27FC236}">
                <a16:creationId xmlns:a16="http://schemas.microsoft.com/office/drawing/2014/main" id="{011084BE-919C-CF7D-808C-0030DD1C5B55}"/>
              </a:ext>
            </a:extLst>
          </p:cNvPr>
          <p:cNvSpPr>
            <a:spLocks noGrp="1"/>
          </p:cNvSpPr>
          <p:nvPr>
            <p:ph type="body" sz="quarter" idx="43"/>
          </p:nvPr>
        </p:nvSpPr>
        <p:spPr/>
        <p:txBody>
          <a:bodyPr/>
          <a:lstStyle/>
          <a:p>
            <a:r>
              <a:rPr lang="en-US" dirty="0"/>
              <a:t>Frequent</a:t>
            </a:r>
            <a:endParaRPr lang="en-AU" dirty="0"/>
          </a:p>
        </p:txBody>
      </p:sp>
      <p:sp>
        <p:nvSpPr>
          <p:cNvPr id="12" name="Text Placeholder 11">
            <a:extLst>
              <a:ext uri="{FF2B5EF4-FFF2-40B4-BE49-F238E27FC236}">
                <a16:creationId xmlns:a16="http://schemas.microsoft.com/office/drawing/2014/main" id="{F5297F93-E5BB-E6D9-5646-3FD4078416EB}"/>
              </a:ext>
            </a:extLst>
          </p:cNvPr>
          <p:cNvSpPr>
            <a:spLocks noGrp="1"/>
          </p:cNvSpPr>
          <p:nvPr>
            <p:ph type="body" sz="quarter" idx="44"/>
          </p:nvPr>
        </p:nvSpPr>
        <p:spPr/>
        <p:txBody>
          <a:bodyPr/>
          <a:lstStyle/>
          <a:p>
            <a:r>
              <a:rPr lang="en-US" dirty="0"/>
              <a:t>Up to 25kg</a:t>
            </a:r>
            <a:endParaRPr lang="en-AU" dirty="0"/>
          </a:p>
        </p:txBody>
      </p:sp>
      <p:sp>
        <p:nvSpPr>
          <p:cNvPr id="13" name="Text Placeholder 12">
            <a:extLst>
              <a:ext uri="{FF2B5EF4-FFF2-40B4-BE49-F238E27FC236}">
                <a16:creationId xmlns:a16="http://schemas.microsoft.com/office/drawing/2014/main" id="{D93F1C94-0FF6-985A-CB68-1E182CE99029}"/>
              </a:ext>
            </a:extLst>
          </p:cNvPr>
          <p:cNvSpPr>
            <a:spLocks noGrp="1"/>
          </p:cNvSpPr>
          <p:nvPr>
            <p:ph type="body" sz="quarter" idx="45"/>
          </p:nvPr>
        </p:nvSpPr>
        <p:spPr/>
        <p:txBody>
          <a:bodyPr/>
          <a:lstStyle/>
          <a:p>
            <a:pPr algn="l"/>
            <a:r>
              <a:rPr lang="en-US" dirty="0"/>
              <a:t>Stable hands are required to complete pushing takes when completing exercise tasks such as placing horse on walker and when transporting feed or waste disposal bins. </a:t>
            </a:r>
            <a:endParaRPr lang="en-AU" dirty="0"/>
          </a:p>
        </p:txBody>
      </p:sp>
      <p:sp>
        <p:nvSpPr>
          <p:cNvPr id="14" name="Text Placeholder 13">
            <a:extLst>
              <a:ext uri="{FF2B5EF4-FFF2-40B4-BE49-F238E27FC236}">
                <a16:creationId xmlns:a16="http://schemas.microsoft.com/office/drawing/2014/main" id="{F4E9ACC5-1B0A-5C7E-DFA7-A6C7E8DD4A07}"/>
              </a:ext>
            </a:extLst>
          </p:cNvPr>
          <p:cNvSpPr>
            <a:spLocks noGrp="1"/>
          </p:cNvSpPr>
          <p:nvPr>
            <p:ph type="body" sz="quarter" idx="46"/>
          </p:nvPr>
        </p:nvSpPr>
        <p:spPr/>
        <p:txBody>
          <a:bodyPr/>
          <a:lstStyle/>
          <a:p>
            <a:r>
              <a:rPr lang="en-US" dirty="0"/>
              <a:t>Frequent</a:t>
            </a:r>
            <a:endParaRPr lang="en-AU" dirty="0"/>
          </a:p>
        </p:txBody>
      </p:sp>
      <p:sp>
        <p:nvSpPr>
          <p:cNvPr id="15" name="Text Placeholder 14">
            <a:extLst>
              <a:ext uri="{FF2B5EF4-FFF2-40B4-BE49-F238E27FC236}">
                <a16:creationId xmlns:a16="http://schemas.microsoft.com/office/drawing/2014/main" id="{DBB0E513-75F3-0023-757A-898254FBFF8D}"/>
              </a:ext>
            </a:extLst>
          </p:cNvPr>
          <p:cNvSpPr>
            <a:spLocks noGrp="1"/>
          </p:cNvSpPr>
          <p:nvPr>
            <p:ph type="body" sz="quarter" idx="47"/>
          </p:nvPr>
        </p:nvSpPr>
        <p:spPr/>
        <p:txBody>
          <a:bodyPr/>
          <a:lstStyle/>
          <a:p>
            <a:r>
              <a:rPr lang="en-US" dirty="0"/>
              <a:t>Up to 25kg</a:t>
            </a:r>
            <a:endParaRPr lang="en-AU" dirty="0"/>
          </a:p>
        </p:txBody>
      </p:sp>
      <p:sp>
        <p:nvSpPr>
          <p:cNvPr id="16" name="Text Placeholder 15">
            <a:extLst>
              <a:ext uri="{FF2B5EF4-FFF2-40B4-BE49-F238E27FC236}">
                <a16:creationId xmlns:a16="http://schemas.microsoft.com/office/drawing/2014/main" id="{BE4A820F-17D7-3CEE-F4A6-4FBDA83F5A17}"/>
              </a:ext>
            </a:extLst>
          </p:cNvPr>
          <p:cNvSpPr>
            <a:spLocks noGrp="1"/>
          </p:cNvSpPr>
          <p:nvPr>
            <p:ph type="body" sz="quarter" idx="48"/>
          </p:nvPr>
        </p:nvSpPr>
        <p:spPr/>
        <p:txBody>
          <a:bodyPr/>
          <a:lstStyle/>
          <a:p>
            <a:pPr algn="l"/>
            <a:r>
              <a:rPr lang="en-US" dirty="0"/>
              <a:t>Stable hands are frequently required to complete pulling of up to 25 kilograms when feeding, exercising horses and transporting feed bins or waste bins </a:t>
            </a:r>
            <a:endParaRPr lang="en-AU" dirty="0"/>
          </a:p>
        </p:txBody>
      </p:sp>
      <p:sp>
        <p:nvSpPr>
          <p:cNvPr id="17" name="Text Placeholder 16">
            <a:extLst>
              <a:ext uri="{FF2B5EF4-FFF2-40B4-BE49-F238E27FC236}">
                <a16:creationId xmlns:a16="http://schemas.microsoft.com/office/drawing/2014/main" id="{5E38356E-5612-B537-0B04-2F2DBA33C419}"/>
              </a:ext>
            </a:extLst>
          </p:cNvPr>
          <p:cNvSpPr>
            <a:spLocks noGrp="1"/>
          </p:cNvSpPr>
          <p:nvPr>
            <p:ph type="body" sz="quarter" idx="49"/>
          </p:nvPr>
        </p:nvSpPr>
        <p:spPr/>
        <p:txBody>
          <a:bodyPr/>
          <a:lstStyle/>
          <a:p>
            <a:r>
              <a:rPr lang="en-US" dirty="0"/>
              <a:t>Frequent</a:t>
            </a:r>
            <a:endParaRPr lang="en-AU" dirty="0"/>
          </a:p>
        </p:txBody>
      </p:sp>
      <p:sp>
        <p:nvSpPr>
          <p:cNvPr id="18" name="Text Placeholder 17">
            <a:extLst>
              <a:ext uri="{FF2B5EF4-FFF2-40B4-BE49-F238E27FC236}">
                <a16:creationId xmlns:a16="http://schemas.microsoft.com/office/drawing/2014/main" id="{21074382-19AA-8DAB-E3A2-6F2D6FBC0242}"/>
              </a:ext>
            </a:extLst>
          </p:cNvPr>
          <p:cNvSpPr>
            <a:spLocks noGrp="1"/>
          </p:cNvSpPr>
          <p:nvPr>
            <p:ph type="body" sz="quarter" idx="50"/>
          </p:nvPr>
        </p:nvSpPr>
        <p:spPr/>
        <p:txBody>
          <a:bodyPr/>
          <a:lstStyle/>
          <a:p>
            <a:r>
              <a:rPr lang="en-US" dirty="0"/>
              <a:t>Up to 10kg</a:t>
            </a:r>
            <a:endParaRPr lang="en-AU" dirty="0"/>
          </a:p>
        </p:txBody>
      </p:sp>
      <p:sp>
        <p:nvSpPr>
          <p:cNvPr id="19" name="Text Placeholder 18">
            <a:extLst>
              <a:ext uri="{FF2B5EF4-FFF2-40B4-BE49-F238E27FC236}">
                <a16:creationId xmlns:a16="http://schemas.microsoft.com/office/drawing/2014/main" id="{850F9247-270E-6DCB-BFFF-47D80577EE6B}"/>
              </a:ext>
            </a:extLst>
          </p:cNvPr>
          <p:cNvSpPr>
            <a:spLocks noGrp="1"/>
          </p:cNvSpPr>
          <p:nvPr>
            <p:ph type="body" sz="quarter" idx="51"/>
          </p:nvPr>
        </p:nvSpPr>
        <p:spPr/>
        <p:txBody>
          <a:bodyPr/>
          <a:lstStyle/>
          <a:p>
            <a:pPr algn="l"/>
            <a:r>
              <a:rPr lang="en-US" dirty="0"/>
              <a:t>Stable hands are frequently required to carry feed, tacking and cleaning equipment weighted up to 10 kilograms. </a:t>
            </a:r>
            <a:endParaRPr lang="en-AU" dirty="0"/>
          </a:p>
        </p:txBody>
      </p:sp>
    </p:spTree>
    <p:extLst>
      <p:ext uri="{BB962C8B-B14F-4D97-AF65-F5344CB8AC3E}">
        <p14:creationId xmlns:p14="http://schemas.microsoft.com/office/powerpoint/2010/main" val="2530408587"/>
      </p:ext>
    </p:extLst>
  </p:cSld>
  <p:clrMapOvr>
    <a:masterClrMapping/>
  </p:clrMapOvr>
</p:sld>
</file>

<file path=ppt/theme/theme1.xml><?xml version="1.0" encoding="utf-8"?>
<a:theme xmlns:a="http://schemas.openxmlformats.org/drawingml/2006/main" name="Custom Design">
  <a:themeElements>
    <a:clrScheme name="Altius">
      <a:dk1>
        <a:srgbClr val="5E5E5E"/>
      </a:dk1>
      <a:lt1>
        <a:srgbClr val="FFFFFF"/>
      </a:lt1>
      <a:dk2>
        <a:srgbClr val="233F8B"/>
      </a:dk2>
      <a:lt2>
        <a:srgbClr val="E7E6E6"/>
      </a:lt2>
      <a:accent1>
        <a:srgbClr val="B94686"/>
      </a:accent1>
      <a:accent2>
        <a:srgbClr val="EB6F62"/>
      </a:accent2>
      <a:accent3>
        <a:srgbClr val="693489"/>
      </a:accent3>
      <a:accent4>
        <a:srgbClr val="23A7BE"/>
      </a:accent4>
      <a:accent5>
        <a:srgbClr val="3388C9"/>
      </a:accent5>
      <a:accent6>
        <a:srgbClr val="233F8B"/>
      </a:accent6>
      <a:hlink>
        <a:srgbClr val="233F8B"/>
      </a:hlink>
      <a:folHlink>
        <a:srgbClr val="233F8B"/>
      </a:folHlink>
    </a:clrScheme>
    <a:fontScheme name="Red Hat Display">
      <a:majorFont>
        <a:latin typeface="News Gothic MT"/>
        <a:ea typeface=""/>
        <a:cs typeface=""/>
      </a:majorFont>
      <a:minorFont>
        <a:latin typeface="News Gothic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3c0a396-2d43-4531-9a67-b60a4f76443b">
      <Terms xmlns="http://schemas.microsoft.com/office/infopath/2007/PartnerControls"/>
    </lcf76f155ced4ddcb4097134ff3c332f>
    <TaxCatchAll xmlns="78461758-4c18-4056-95ac-e7eb6e47c5f1" xsi:nil="true"/>
    <MediaLengthInSeconds xmlns="73c0a396-2d43-4531-9a67-b60a4f76443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BA62A554E828B4290E0F773E026CFD4" ma:contentTypeVersion="13" ma:contentTypeDescription="Create a new document." ma:contentTypeScope="" ma:versionID="455b453a3b8216b3405c84b69964ca8a">
  <xsd:schema xmlns:xsd="http://www.w3.org/2001/XMLSchema" xmlns:xs="http://www.w3.org/2001/XMLSchema" xmlns:p="http://schemas.microsoft.com/office/2006/metadata/properties" xmlns:ns2="73c0a396-2d43-4531-9a67-b60a4f76443b" xmlns:ns3="78461758-4c18-4056-95ac-e7eb6e47c5f1" targetNamespace="http://schemas.microsoft.com/office/2006/metadata/properties" ma:root="true" ma:fieldsID="4d2835298891c2e1570f8a81816f92cb" ns2:_="" ns3:_="">
    <xsd:import namespace="73c0a396-2d43-4531-9a67-b60a4f76443b"/>
    <xsd:import namespace="78461758-4c18-4056-95ac-e7eb6e47c5f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c0a396-2d43-4531-9a67-b60a4f7644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dfe8167-73bc-439a-9bda-8cd5377d275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8461758-4c18-4056-95ac-e7eb6e47c5f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b7ec763-efea-4084-93d6-fb3acc0a6366}" ma:internalName="TaxCatchAll" ma:showField="CatchAllData" ma:web="78461758-4c18-4056-95ac-e7eb6e47c5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F7E0D5-F944-4C1A-8D7A-77D43581D21A}">
  <ds:schemaRefs>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f90aab41-6d99-4430-bd1a-8644ebce28d0"/>
    <ds:schemaRef ds:uri="http://www.w3.org/XML/1998/namespace"/>
    <ds:schemaRef ds:uri="c28e4d3f-245b-4f31-9a88-91857b27efe2"/>
    <ds:schemaRef ds:uri="http://purl.org/dc/dcmitype/"/>
    <ds:schemaRef ds:uri="http://schemas.microsoft.com/sharepoint/v3"/>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93ACE1C9-71CD-42FA-A146-DD1AED2F267C}"/>
</file>

<file path=customXml/itemProps3.xml><?xml version="1.0" encoding="utf-8"?>
<ds:datastoreItem xmlns:ds="http://schemas.openxmlformats.org/officeDocument/2006/customXml" ds:itemID="{4D881DBC-581D-4F71-82D9-B21AE87D3448}">
  <ds:schemaRefs>
    <ds:schemaRef ds:uri="http://schemas.microsoft.com/sharepoint/v3/contenttype/forms"/>
  </ds:schemaRefs>
</ds:datastoreItem>
</file>

<file path=docMetadata/LabelInfo.xml><?xml version="1.0" encoding="utf-8"?>
<clbl:labelList xmlns:clbl="http://schemas.microsoft.com/office/2020/mipLabelMetadata">
  <clbl:label id="{79f335fa-1fdb-4713-a3c7-b720a4ac62cf}" enabled="1" method="Standard" siteId="{fe44ae5c-958e-4186-9489-073cc8edcbaf}" removed="0"/>
</clbl:labelList>
</file>

<file path=docProps/app.xml><?xml version="1.0" encoding="utf-8"?>
<Properties xmlns="http://schemas.openxmlformats.org/officeDocument/2006/extended-properties" xmlns:vt="http://schemas.openxmlformats.org/officeDocument/2006/docPropsVTypes">
  <TotalTime>1248</TotalTime>
  <Words>2562</Words>
  <Application>Microsoft Office PowerPoint</Application>
  <PresentationFormat>Widescreen</PresentationFormat>
  <Paragraphs>323</Paragraphs>
  <Slides>13</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Aptos</vt:lpstr>
      <vt:lpstr>Aptos Display</vt:lpstr>
      <vt:lpstr>Arial</vt:lpstr>
      <vt:lpstr>News Gothic MT</vt:lpstr>
      <vt:lpstr>Univia Pro Book</vt:lpstr>
      <vt:lpstr>Wingdings</vt:lpstr>
      <vt:lpstr>Custom Design</vt:lpstr>
      <vt:lpstr>1_Custom Design</vt:lpstr>
      <vt:lpstr>Stablehand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Boyes</dc:creator>
  <cp:lastModifiedBy>Jack Calabro</cp:lastModifiedBy>
  <cp:revision>103</cp:revision>
  <dcterms:created xsi:type="dcterms:W3CDTF">2022-11-20T05:33:31Z</dcterms:created>
  <dcterms:modified xsi:type="dcterms:W3CDTF">2025-11-12T03:50:54Z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0x010100EBA62A554E828B4290E0F773E026CFD4</vt:lpwstr>
  </property>
  <property fmtid="{D5CDD505-2E9C-101B-9397-08002B2CF9AE}" pid="3" name="MediaServiceImageTags">
    <vt:lpwstr/>
  </property>
  <property fmtid="{D5CDD505-2E9C-101B-9397-08002B2CF9AE}" pid="4" name="Order">
    <vt:r8>2118100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