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2" r:id="rId5"/>
  </p:sldMasterIdLst>
  <p:notesMasterIdLst>
    <p:notesMasterId r:id="rId17"/>
  </p:notesMasterIdLst>
  <p:sldIdLst>
    <p:sldId id="268" r:id="rId6"/>
    <p:sldId id="264" r:id="rId7"/>
    <p:sldId id="257" r:id="rId8"/>
    <p:sldId id="284" r:id="rId9"/>
    <p:sldId id="265" r:id="rId10"/>
    <p:sldId id="272" r:id="rId11"/>
    <p:sldId id="273" r:id="rId12"/>
    <p:sldId id="274" r:id="rId13"/>
    <p:sldId id="275" r:id="rId14"/>
    <p:sldId id="263"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6152FA-834A-CFE0-D701-11DF849FF06E}" name="Nathan Thorneycroft" initials="NT" userId="S::nthorneycroft@racingqueensland.com.au::98d39b28-1219-4371-a74c-ca8545f2a9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8C0"/>
    <a:srgbClr val="23408B"/>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56" autoAdjust="0"/>
    <p:restoredTop sz="96622" autoAdjust="0"/>
  </p:normalViewPr>
  <p:slideViewPr>
    <p:cSldViewPr snapToGrid="0">
      <p:cViewPr varScale="1">
        <p:scale>
          <a:sx n="102" d="100"/>
          <a:sy n="102" d="100"/>
        </p:scale>
        <p:origin x="1242"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ew McKenzie" userId="461f8218-823e-4b28-9629-5672ba7d52b4" providerId="ADAL" clId="{5D731BB3-F838-4682-8C06-0EF5F9D7057B}"/>
    <pc:docChg chg="custSel modSld">
      <pc:chgData name="Mathew McKenzie" userId="461f8218-823e-4b28-9629-5672ba7d52b4" providerId="ADAL" clId="{5D731BB3-F838-4682-8C06-0EF5F9D7057B}" dt="2025-11-16T22:16:06.031" v="0" actId="313"/>
      <pc:docMkLst>
        <pc:docMk/>
      </pc:docMkLst>
      <pc:sldChg chg="modSp mod">
        <pc:chgData name="Mathew McKenzie" userId="461f8218-823e-4b28-9629-5672ba7d52b4" providerId="ADAL" clId="{5D731BB3-F838-4682-8C06-0EF5F9D7057B}" dt="2025-11-16T22:16:06.031" v="0" actId="313"/>
        <pc:sldMkLst>
          <pc:docMk/>
          <pc:sldMk cId="2025916671" sldId="268"/>
        </pc:sldMkLst>
        <pc:spChg chg="mod">
          <ac:chgData name="Mathew McKenzie" userId="461f8218-823e-4b28-9629-5672ba7d52b4" providerId="ADAL" clId="{5D731BB3-F838-4682-8C06-0EF5F9D7057B}" dt="2025-11-16T22:16:06.031" v="0" actId="313"/>
          <ac:spMkLst>
            <pc:docMk/>
            <pc:sldMk cId="2025916671" sldId="268"/>
            <ac:spMk id="2" creationId="{FD16EE76-1775-7AC7-DC41-D59087DECB26}"/>
          </ac:spMkLst>
        </pc:spChg>
      </pc:sldChg>
    </pc:docChg>
  </pc:docChgLst>
  <pc:docChgLst>
    <pc:chgData name="Jack Calabro" userId="a5e4c56e-bed5-4176-b121-8d1f4d862d45" providerId="ADAL" clId="{911023D5-A7B5-49D2-881F-DCF086D3BA3E}"/>
    <pc:docChg chg="modSld">
      <pc:chgData name="Jack Calabro" userId="a5e4c56e-bed5-4176-b121-8d1f4d862d45" providerId="ADAL" clId="{911023D5-A7B5-49D2-881F-DCF086D3BA3E}" dt="2025-11-12T04:26:08.526" v="101" actId="20577"/>
      <pc:docMkLst>
        <pc:docMk/>
      </pc:docMkLst>
      <pc:sldChg chg="modSp mod">
        <pc:chgData name="Jack Calabro" userId="a5e4c56e-bed5-4176-b121-8d1f4d862d45" providerId="ADAL" clId="{911023D5-A7B5-49D2-881F-DCF086D3BA3E}" dt="2025-11-12T03:54:59.177" v="17" actId="20577"/>
        <pc:sldMkLst>
          <pc:docMk/>
          <pc:sldMk cId="2261251116" sldId="257"/>
        </pc:sldMkLst>
        <pc:graphicFrameChg chg="modGraphic">
          <ac:chgData name="Jack Calabro" userId="a5e4c56e-bed5-4176-b121-8d1f4d862d45" providerId="ADAL" clId="{911023D5-A7B5-49D2-881F-DCF086D3BA3E}" dt="2025-11-12T03:54:59.177" v="17" actId="20577"/>
          <ac:graphicFrameMkLst>
            <pc:docMk/>
            <pc:sldMk cId="2261251116" sldId="257"/>
            <ac:graphicFrameMk id="3" creationId="{6F2127F9-3468-FEDA-FA99-DC4578B5DEC0}"/>
          </ac:graphicFrameMkLst>
        </pc:graphicFrameChg>
      </pc:sldChg>
      <pc:sldChg chg="modSp mod">
        <pc:chgData name="Jack Calabro" userId="a5e4c56e-bed5-4176-b121-8d1f4d862d45" providerId="ADAL" clId="{911023D5-A7B5-49D2-881F-DCF086D3BA3E}" dt="2025-11-12T03:58:44.945" v="88" actId="20577"/>
        <pc:sldMkLst>
          <pc:docMk/>
          <pc:sldMk cId="1692275536" sldId="263"/>
        </pc:sldMkLst>
        <pc:spChg chg="mod">
          <ac:chgData name="Jack Calabro" userId="a5e4c56e-bed5-4176-b121-8d1f4d862d45" providerId="ADAL" clId="{911023D5-A7B5-49D2-881F-DCF086D3BA3E}" dt="2025-11-12T03:58:44.945" v="88" actId="20577"/>
          <ac:spMkLst>
            <pc:docMk/>
            <pc:sldMk cId="1692275536" sldId="263"/>
            <ac:spMk id="23" creationId="{C2CF4E93-5C33-6EAB-4F3B-E33D44FD1AA2}"/>
          </ac:spMkLst>
        </pc:spChg>
      </pc:sldChg>
      <pc:sldChg chg="modSp mod">
        <pc:chgData name="Jack Calabro" userId="a5e4c56e-bed5-4176-b121-8d1f4d862d45" providerId="ADAL" clId="{911023D5-A7B5-49D2-881F-DCF086D3BA3E}" dt="2025-11-12T03:56:46.566" v="49" actId="20577"/>
        <pc:sldMkLst>
          <pc:docMk/>
          <pc:sldMk cId="4096125830" sldId="265"/>
        </pc:sldMkLst>
        <pc:graphicFrameChg chg="modGraphic">
          <ac:chgData name="Jack Calabro" userId="a5e4c56e-bed5-4176-b121-8d1f4d862d45" providerId="ADAL" clId="{911023D5-A7B5-49D2-881F-DCF086D3BA3E}" dt="2025-11-12T03:56:46.566" v="49" actId="20577"/>
          <ac:graphicFrameMkLst>
            <pc:docMk/>
            <pc:sldMk cId="4096125830" sldId="265"/>
            <ac:graphicFrameMk id="3" creationId="{53D0153A-438C-0D9D-5A0F-E656AA1A44B3}"/>
          </ac:graphicFrameMkLst>
        </pc:graphicFrameChg>
      </pc:sldChg>
      <pc:sldChg chg="modSp mod">
        <pc:chgData name="Jack Calabro" userId="a5e4c56e-bed5-4176-b121-8d1f4d862d45" providerId="ADAL" clId="{911023D5-A7B5-49D2-881F-DCF086D3BA3E}" dt="2025-11-12T03:57:12.348" v="63" actId="20577"/>
        <pc:sldMkLst>
          <pc:docMk/>
          <pc:sldMk cId="1203341914" sldId="272"/>
        </pc:sldMkLst>
        <pc:spChg chg="mod">
          <ac:chgData name="Jack Calabro" userId="a5e4c56e-bed5-4176-b121-8d1f4d862d45" providerId="ADAL" clId="{911023D5-A7B5-49D2-881F-DCF086D3BA3E}" dt="2025-11-12T03:56:57.987" v="55" actId="20577"/>
          <ac:spMkLst>
            <pc:docMk/>
            <pc:sldMk cId="1203341914" sldId="272"/>
            <ac:spMk id="3" creationId="{8393F42A-E126-8815-DC1B-BC393CB8F897}"/>
          </ac:spMkLst>
        </pc:spChg>
        <pc:spChg chg="mod">
          <ac:chgData name="Jack Calabro" userId="a5e4c56e-bed5-4176-b121-8d1f4d862d45" providerId="ADAL" clId="{911023D5-A7B5-49D2-881F-DCF086D3BA3E}" dt="2025-11-12T03:57:02.869" v="56" actId="20577"/>
          <ac:spMkLst>
            <pc:docMk/>
            <pc:sldMk cId="1203341914" sldId="272"/>
            <ac:spMk id="7" creationId="{64020686-7CC5-9B2B-0D64-4528C274A8EC}"/>
          </ac:spMkLst>
        </pc:spChg>
        <pc:spChg chg="mod">
          <ac:chgData name="Jack Calabro" userId="a5e4c56e-bed5-4176-b121-8d1f4d862d45" providerId="ADAL" clId="{911023D5-A7B5-49D2-881F-DCF086D3BA3E}" dt="2025-11-12T03:57:05.068" v="57" actId="20577"/>
          <ac:spMkLst>
            <pc:docMk/>
            <pc:sldMk cId="1203341914" sldId="272"/>
            <ac:spMk id="9" creationId="{AC9393DF-6F79-0277-9AF7-752830CFBD07}"/>
          </ac:spMkLst>
        </pc:spChg>
        <pc:spChg chg="mod">
          <ac:chgData name="Jack Calabro" userId="a5e4c56e-bed5-4176-b121-8d1f4d862d45" providerId="ADAL" clId="{911023D5-A7B5-49D2-881F-DCF086D3BA3E}" dt="2025-11-12T03:57:06.012" v="58" actId="20577"/>
          <ac:spMkLst>
            <pc:docMk/>
            <pc:sldMk cId="1203341914" sldId="272"/>
            <ac:spMk id="11" creationId="{922FC233-7216-F6F0-7292-8051A92889BF}"/>
          </ac:spMkLst>
        </pc:spChg>
        <pc:spChg chg="mod">
          <ac:chgData name="Jack Calabro" userId="a5e4c56e-bed5-4176-b121-8d1f4d862d45" providerId="ADAL" clId="{911023D5-A7B5-49D2-881F-DCF086D3BA3E}" dt="2025-11-12T03:57:09.644" v="62" actId="20577"/>
          <ac:spMkLst>
            <pc:docMk/>
            <pc:sldMk cId="1203341914" sldId="272"/>
            <ac:spMk id="13" creationId="{A94A818E-254C-0AB7-FE9B-6D0BCE0CABAF}"/>
          </ac:spMkLst>
        </pc:spChg>
        <pc:spChg chg="mod">
          <ac:chgData name="Jack Calabro" userId="a5e4c56e-bed5-4176-b121-8d1f4d862d45" providerId="ADAL" clId="{911023D5-A7B5-49D2-881F-DCF086D3BA3E}" dt="2025-11-12T03:57:12.348" v="63" actId="20577"/>
          <ac:spMkLst>
            <pc:docMk/>
            <pc:sldMk cId="1203341914" sldId="272"/>
            <ac:spMk id="17" creationId="{146AC0AC-8FBD-9D05-B787-2123F7BD0A7F}"/>
          </ac:spMkLst>
        </pc:spChg>
      </pc:sldChg>
      <pc:sldChg chg="modSp mod">
        <pc:chgData name="Jack Calabro" userId="a5e4c56e-bed5-4176-b121-8d1f4d862d45" providerId="ADAL" clId="{911023D5-A7B5-49D2-881F-DCF086D3BA3E}" dt="2025-11-12T04:26:08.526" v="101" actId="20577"/>
        <pc:sldMkLst>
          <pc:docMk/>
          <pc:sldMk cId="25272150" sldId="273"/>
        </pc:sldMkLst>
        <pc:spChg chg="mod">
          <ac:chgData name="Jack Calabro" userId="a5e4c56e-bed5-4176-b121-8d1f4d862d45" providerId="ADAL" clId="{911023D5-A7B5-49D2-881F-DCF086D3BA3E}" dt="2025-11-12T04:26:08.526" v="101" actId="20577"/>
          <ac:spMkLst>
            <pc:docMk/>
            <pc:sldMk cId="25272150" sldId="273"/>
            <ac:spMk id="5" creationId="{A9C38A38-A4CA-F798-F373-D0516A2053F6}"/>
          </ac:spMkLst>
        </pc:spChg>
        <pc:spChg chg="mod">
          <ac:chgData name="Jack Calabro" userId="a5e4c56e-bed5-4176-b121-8d1f4d862d45" providerId="ADAL" clId="{911023D5-A7B5-49D2-881F-DCF086D3BA3E}" dt="2025-11-12T03:57:23.940" v="65" actId="6549"/>
          <ac:spMkLst>
            <pc:docMk/>
            <pc:sldMk cId="25272150" sldId="273"/>
            <ac:spMk id="15" creationId="{E3087C51-F94E-0BE8-D48B-7D21A701BB5A}"/>
          </ac:spMkLst>
        </pc:spChg>
      </pc:sldChg>
      <pc:sldChg chg="modSp mod">
        <pc:chgData name="Jack Calabro" userId="a5e4c56e-bed5-4176-b121-8d1f4d862d45" providerId="ADAL" clId="{911023D5-A7B5-49D2-881F-DCF086D3BA3E}" dt="2025-11-12T03:57:54.367" v="71" actId="20577"/>
        <pc:sldMkLst>
          <pc:docMk/>
          <pc:sldMk cId="2530408587" sldId="274"/>
        </pc:sldMkLst>
        <pc:spChg chg="mod">
          <ac:chgData name="Jack Calabro" userId="a5e4c56e-bed5-4176-b121-8d1f4d862d45" providerId="ADAL" clId="{911023D5-A7B5-49D2-881F-DCF086D3BA3E}" dt="2025-11-12T03:57:32.765" v="67" actId="20577"/>
          <ac:spMkLst>
            <pc:docMk/>
            <pc:sldMk cId="2530408587" sldId="274"/>
            <ac:spMk id="3" creationId="{BE1D2119-774F-B712-E21C-265C6DA0C103}"/>
          </ac:spMkLst>
        </pc:spChg>
        <pc:spChg chg="mod">
          <ac:chgData name="Jack Calabro" userId="a5e4c56e-bed5-4176-b121-8d1f4d862d45" providerId="ADAL" clId="{911023D5-A7B5-49D2-881F-DCF086D3BA3E}" dt="2025-11-12T03:57:38.377" v="68"/>
          <ac:spMkLst>
            <pc:docMk/>
            <pc:sldMk cId="2530408587" sldId="274"/>
            <ac:spMk id="4" creationId="{64807646-0C9F-BCF3-A90B-44D534E7886B}"/>
          </ac:spMkLst>
        </pc:spChg>
        <pc:spChg chg="mod">
          <ac:chgData name="Jack Calabro" userId="a5e4c56e-bed5-4176-b121-8d1f4d862d45" providerId="ADAL" clId="{911023D5-A7B5-49D2-881F-DCF086D3BA3E}" dt="2025-11-12T03:57:47.585" v="70" actId="20577"/>
          <ac:spMkLst>
            <pc:docMk/>
            <pc:sldMk cId="2530408587" sldId="274"/>
            <ac:spMk id="12" creationId="{F5297F93-E5BB-E6D9-5646-3FD4078416EB}"/>
          </ac:spMkLst>
        </pc:spChg>
        <pc:spChg chg="mod">
          <ac:chgData name="Jack Calabro" userId="a5e4c56e-bed5-4176-b121-8d1f4d862d45" providerId="ADAL" clId="{911023D5-A7B5-49D2-881F-DCF086D3BA3E}" dt="2025-11-12T03:57:54.367" v="71" actId="20577"/>
          <ac:spMkLst>
            <pc:docMk/>
            <pc:sldMk cId="2530408587" sldId="274"/>
            <ac:spMk id="18" creationId="{21074382-19AA-8DAB-E3A2-6F2D6FBC0242}"/>
          </ac:spMkLst>
        </pc:spChg>
      </pc:sldChg>
      <pc:sldChg chg="modSp mod">
        <pc:chgData name="Jack Calabro" userId="a5e4c56e-bed5-4176-b121-8d1f4d862d45" providerId="ADAL" clId="{911023D5-A7B5-49D2-881F-DCF086D3BA3E}" dt="2025-11-12T03:58:30.330" v="79" actId="20577"/>
        <pc:sldMkLst>
          <pc:docMk/>
          <pc:sldMk cId="805616719" sldId="275"/>
        </pc:sldMkLst>
        <pc:spChg chg="mod">
          <ac:chgData name="Jack Calabro" userId="a5e4c56e-bed5-4176-b121-8d1f4d862d45" providerId="ADAL" clId="{911023D5-A7B5-49D2-881F-DCF086D3BA3E}" dt="2025-11-12T03:58:04.505" v="72" actId="20577"/>
          <ac:spMkLst>
            <pc:docMk/>
            <pc:sldMk cId="805616719" sldId="275"/>
            <ac:spMk id="7" creationId="{E6B05C91-6EF6-5ECF-18DD-B6CC97337B7C}"/>
          </ac:spMkLst>
        </pc:spChg>
        <pc:spChg chg="mod">
          <ac:chgData name="Jack Calabro" userId="a5e4c56e-bed5-4176-b121-8d1f4d862d45" providerId="ADAL" clId="{911023D5-A7B5-49D2-881F-DCF086D3BA3E}" dt="2025-11-12T03:58:07.206" v="73" actId="20577"/>
          <ac:spMkLst>
            <pc:docMk/>
            <pc:sldMk cId="805616719" sldId="275"/>
            <ac:spMk id="11" creationId="{0943F4D6-F7EA-0122-4A4E-75E0D9B08EEE}"/>
          </ac:spMkLst>
        </pc:spChg>
        <pc:spChg chg="mod">
          <ac:chgData name="Jack Calabro" userId="a5e4c56e-bed5-4176-b121-8d1f4d862d45" providerId="ADAL" clId="{911023D5-A7B5-49D2-881F-DCF086D3BA3E}" dt="2025-11-12T03:58:16.563" v="75" actId="20577"/>
          <ac:spMkLst>
            <pc:docMk/>
            <pc:sldMk cId="805616719" sldId="275"/>
            <ac:spMk id="13" creationId="{F4EEB041-4C46-FF50-6D69-9C76EE6FCC00}"/>
          </ac:spMkLst>
        </pc:spChg>
        <pc:spChg chg="mod">
          <ac:chgData name="Jack Calabro" userId="a5e4c56e-bed5-4176-b121-8d1f4d862d45" providerId="ADAL" clId="{911023D5-A7B5-49D2-881F-DCF086D3BA3E}" dt="2025-11-12T03:58:23.765" v="77" actId="20577"/>
          <ac:spMkLst>
            <pc:docMk/>
            <pc:sldMk cId="805616719" sldId="275"/>
            <ac:spMk id="17" creationId="{1861BB11-C64B-4CEF-16EC-E24DBB35290E}"/>
          </ac:spMkLst>
        </pc:spChg>
        <pc:spChg chg="mod">
          <ac:chgData name="Jack Calabro" userId="a5e4c56e-bed5-4176-b121-8d1f4d862d45" providerId="ADAL" clId="{911023D5-A7B5-49D2-881F-DCF086D3BA3E}" dt="2025-11-12T03:58:30.330" v="79" actId="20577"/>
          <ac:spMkLst>
            <pc:docMk/>
            <pc:sldMk cId="805616719" sldId="275"/>
            <ac:spMk id="19" creationId="{97FF1B32-9AC2-6143-70B4-3E4AD2B80908}"/>
          </ac:spMkLst>
        </pc:spChg>
      </pc:sldChg>
      <pc:sldChg chg="modSp mod">
        <pc:chgData name="Jack Calabro" userId="a5e4c56e-bed5-4176-b121-8d1f4d862d45" providerId="ADAL" clId="{911023D5-A7B5-49D2-881F-DCF086D3BA3E}" dt="2025-11-12T04:25:54.995" v="100" actId="6549"/>
        <pc:sldMkLst>
          <pc:docMk/>
          <pc:sldMk cId="67231208" sldId="284"/>
        </pc:sldMkLst>
        <pc:graphicFrameChg chg="modGraphic">
          <ac:chgData name="Jack Calabro" userId="a5e4c56e-bed5-4176-b121-8d1f4d862d45" providerId="ADAL" clId="{911023D5-A7B5-49D2-881F-DCF086D3BA3E}" dt="2025-11-12T04:25:54.995" v="100" actId="6549"/>
          <ac:graphicFrameMkLst>
            <pc:docMk/>
            <pc:sldMk cId="67231208" sldId="284"/>
            <ac:graphicFrameMk id="3" creationId="{7AE92340-BD90-072F-945F-9463B98FC97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27B8F-950F-49A0-BA89-4036FC6AD4DB}" type="datetimeFigureOut">
              <a:rPr lang="en-AU" smtClean="0"/>
              <a:t>17/11/2025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AF364-4BC6-4978-BB7B-8F77C026438A}" type="slidenum">
              <a:rPr lang="en-AU" smtClean="0"/>
              <a:t>‹#›</a:t>
            </a:fld>
            <a:endParaRPr lang="en-AU"/>
          </a:p>
        </p:txBody>
      </p:sp>
    </p:spTree>
    <p:extLst>
      <p:ext uri="{BB962C8B-B14F-4D97-AF65-F5344CB8AC3E}">
        <p14:creationId xmlns:p14="http://schemas.microsoft.com/office/powerpoint/2010/main" val="44148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7CAF364-4BC6-4978-BB7B-8F77C026438A}" type="slidenum">
              <a:rPr lang="en-AU" smtClean="0"/>
              <a:t>1</a:t>
            </a:fld>
            <a:endParaRPr lang="en-AU"/>
          </a:p>
        </p:txBody>
      </p:sp>
    </p:spTree>
    <p:extLst>
      <p:ext uri="{BB962C8B-B14F-4D97-AF65-F5344CB8AC3E}">
        <p14:creationId xmlns:p14="http://schemas.microsoft.com/office/powerpoint/2010/main" val="248604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3</a:t>
            </a:fld>
            <a:endParaRPr lang="en-AU"/>
          </a:p>
        </p:txBody>
      </p:sp>
    </p:spTree>
    <p:extLst>
      <p:ext uri="{BB962C8B-B14F-4D97-AF65-F5344CB8AC3E}">
        <p14:creationId xmlns:p14="http://schemas.microsoft.com/office/powerpoint/2010/main" val="263887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5</a:t>
            </a:fld>
            <a:endParaRPr lang="en-AU"/>
          </a:p>
        </p:txBody>
      </p:sp>
    </p:spTree>
    <p:extLst>
      <p:ext uri="{BB962C8B-B14F-4D97-AF65-F5344CB8AC3E}">
        <p14:creationId xmlns:p14="http://schemas.microsoft.com/office/powerpoint/2010/main" val="293662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VISUAL DEMANDS</a:t>
            </a:r>
          </a:p>
          <a:p>
            <a:r>
              <a:rPr lang="en-US" b="1" dirty="0"/>
              <a:t>Visual Acuity</a:t>
            </a:r>
            <a:endParaRPr lang="en-US" dirty="0"/>
          </a:p>
          <a:p>
            <a:pPr>
              <a:buFont typeface="Arial" panose="020B0604020202020204" pitchFamily="34" charset="0"/>
              <a:buChar char="•"/>
            </a:pPr>
            <a:r>
              <a:rPr lang="en-US" dirty="0"/>
              <a:t>Reading fine print or digital screens</a:t>
            </a:r>
          </a:p>
          <a:p>
            <a:pPr>
              <a:buFont typeface="Arial" panose="020B0604020202020204" pitchFamily="34" charset="0"/>
              <a:buChar char="•"/>
            </a:pPr>
            <a:r>
              <a:rPr lang="en-US" dirty="0"/>
              <a:t>Detecting subtle differences or changes</a:t>
            </a:r>
          </a:p>
          <a:p>
            <a:pPr>
              <a:buFont typeface="Arial" panose="020B0604020202020204" pitchFamily="34" charset="0"/>
              <a:buChar char="•"/>
            </a:pPr>
            <a:r>
              <a:rPr lang="en-US" dirty="0"/>
              <a:t>Recognizing objects and details at varying distances</a:t>
            </a:r>
          </a:p>
          <a:p>
            <a:r>
              <a:rPr lang="en-US" b="1" dirty="0"/>
              <a:t>Color Discrimination</a:t>
            </a:r>
            <a:endParaRPr lang="en-US" dirty="0"/>
          </a:p>
          <a:p>
            <a:pPr>
              <a:buFont typeface="Arial" panose="020B0604020202020204" pitchFamily="34" charset="0"/>
              <a:buChar char="•"/>
            </a:pPr>
            <a:r>
              <a:rPr lang="en-US" dirty="0"/>
              <a:t>Differentiating between colors and shades</a:t>
            </a:r>
          </a:p>
          <a:p>
            <a:pPr>
              <a:buFont typeface="Arial" panose="020B0604020202020204" pitchFamily="34" charset="0"/>
              <a:buChar char="•"/>
            </a:pPr>
            <a:r>
              <a:rPr lang="en-US" dirty="0"/>
              <a:t>Identifying color-coded information</a:t>
            </a:r>
          </a:p>
          <a:p>
            <a:pPr>
              <a:buFont typeface="Arial" panose="020B0604020202020204" pitchFamily="34" charset="0"/>
              <a:buChar char="•"/>
            </a:pPr>
            <a:r>
              <a:rPr lang="en-US" dirty="0"/>
              <a:t>Performing tasks that require accurate color perception</a:t>
            </a:r>
          </a:p>
          <a:p>
            <a:r>
              <a:rPr lang="en-US" b="1" dirty="0"/>
              <a:t>Visual Coordination</a:t>
            </a:r>
            <a:endParaRPr lang="en-US" dirty="0"/>
          </a:p>
          <a:p>
            <a:pPr>
              <a:buFont typeface="Arial" panose="020B0604020202020204" pitchFamily="34" charset="0"/>
              <a:buChar char="•"/>
            </a:pPr>
            <a:r>
              <a:rPr lang="en-US" dirty="0"/>
              <a:t>Coordinating hand-eye movements</a:t>
            </a:r>
          </a:p>
          <a:p>
            <a:pPr>
              <a:buFont typeface="Arial" panose="020B0604020202020204" pitchFamily="34" charset="0"/>
              <a:buChar char="•"/>
            </a:pPr>
            <a:r>
              <a:rPr lang="en-US" dirty="0"/>
              <a:t>Tracking moving objects</a:t>
            </a:r>
          </a:p>
          <a:p>
            <a:pPr>
              <a:buFont typeface="Arial" panose="020B0604020202020204" pitchFamily="34" charset="0"/>
              <a:buChar char="•"/>
            </a:pPr>
            <a:r>
              <a:rPr lang="en-US" dirty="0"/>
              <a:t>Performing tasks requiring precise visual alignment</a:t>
            </a:r>
          </a:p>
          <a:p>
            <a:r>
              <a:rPr lang="en-US" b="1" dirty="0"/>
              <a:t>Light Sensitivity</a:t>
            </a:r>
            <a:endParaRPr lang="en-US" dirty="0"/>
          </a:p>
          <a:p>
            <a:pPr>
              <a:buFont typeface="Arial" panose="020B0604020202020204" pitchFamily="34" charset="0"/>
              <a:buChar char="•"/>
            </a:pPr>
            <a:r>
              <a:rPr lang="en-US" dirty="0"/>
              <a:t>Adapting to different lighting conditions</a:t>
            </a:r>
          </a:p>
          <a:p>
            <a:pPr>
              <a:buFont typeface="Arial" panose="020B0604020202020204" pitchFamily="34" charset="0"/>
              <a:buChar char="•"/>
            </a:pPr>
            <a:r>
              <a:rPr lang="en-US" dirty="0"/>
              <a:t>Working under bright or dim lighting</a:t>
            </a:r>
          </a:p>
          <a:p>
            <a:pPr>
              <a:buFont typeface="Arial" panose="020B0604020202020204" pitchFamily="34" charset="0"/>
              <a:buChar char="•"/>
            </a:pPr>
            <a:r>
              <a:rPr lang="en-US" dirty="0"/>
              <a:t>Managing glare or reflections</a:t>
            </a:r>
          </a:p>
          <a:p>
            <a:r>
              <a:rPr lang="en-AU" dirty="0"/>
              <a:t>---------------------------------------------------------------------</a:t>
            </a:r>
          </a:p>
          <a:p>
            <a:r>
              <a:rPr lang="en-US" b="1" u="sng" dirty="0"/>
              <a:t>AUDIOMETRY DEMANDS</a:t>
            </a:r>
          </a:p>
          <a:p>
            <a:r>
              <a:rPr lang="en-US" b="1" dirty="0"/>
              <a:t>Hearing Acuity</a:t>
            </a:r>
            <a:endParaRPr lang="en-US" dirty="0"/>
          </a:p>
          <a:p>
            <a:pPr>
              <a:buFont typeface="Arial" panose="020B0604020202020204" pitchFamily="34" charset="0"/>
              <a:buChar char="•"/>
            </a:pPr>
            <a:r>
              <a:rPr lang="en-US" dirty="0"/>
              <a:t>Understanding spoken communication</a:t>
            </a:r>
          </a:p>
          <a:p>
            <a:pPr>
              <a:buFont typeface="Arial" panose="020B0604020202020204" pitchFamily="34" charset="0"/>
              <a:buChar char="•"/>
            </a:pPr>
            <a:r>
              <a:rPr lang="en-US" dirty="0"/>
              <a:t>Detecting alarms, signals, or machinery sounds</a:t>
            </a:r>
          </a:p>
          <a:p>
            <a:pPr>
              <a:buFont typeface="Arial" panose="020B0604020202020204" pitchFamily="34" charset="0"/>
              <a:buChar char="•"/>
            </a:pPr>
            <a:r>
              <a:rPr lang="en-US" dirty="0"/>
              <a:t>Discriminating between different sounds or tones</a:t>
            </a:r>
          </a:p>
          <a:p>
            <a:r>
              <a:rPr lang="en-US" b="1" dirty="0"/>
              <a:t>Listening Skills</a:t>
            </a:r>
            <a:endParaRPr lang="en-US" dirty="0"/>
          </a:p>
          <a:p>
            <a:pPr>
              <a:buFont typeface="Arial" panose="020B0604020202020204" pitchFamily="34" charset="0"/>
              <a:buChar char="•"/>
            </a:pPr>
            <a:r>
              <a:rPr lang="en-US" dirty="0"/>
              <a:t>Following verbal instructions</a:t>
            </a:r>
          </a:p>
          <a:p>
            <a:pPr>
              <a:buFont typeface="Arial" panose="020B0604020202020204" pitchFamily="34" charset="0"/>
              <a:buChar char="•"/>
            </a:pPr>
            <a:r>
              <a:rPr lang="en-US" dirty="0"/>
              <a:t>Engaging in conversations in noisy environments</a:t>
            </a:r>
          </a:p>
          <a:p>
            <a:pPr>
              <a:buFont typeface="Arial" panose="020B0604020202020204" pitchFamily="34" charset="0"/>
              <a:buChar char="•"/>
            </a:pPr>
            <a:r>
              <a:rPr lang="en-US" dirty="0"/>
              <a:t>Detecting subtle changes in sound for quality control</a:t>
            </a:r>
          </a:p>
          <a:p>
            <a:r>
              <a:rPr lang="en-US" b="1" dirty="0"/>
              <a:t>Sound Localization</a:t>
            </a:r>
            <a:endParaRPr lang="en-US" dirty="0"/>
          </a:p>
          <a:p>
            <a:pPr>
              <a:buFont typeface="Arial" panose="020B0604020202020204" pitchFamily="34" charset="0"/>
              <a:buChar char="•"/>
            </a:pPr>
            <a:r>
              <a:rPr lang="en-US" dirty="0"/>
              <a:t>Identifying the direction of sounds</a:t>
            </a:r>
          </a:p>
          <a:p>
            <a:pPr>
              <a:buFont typeface="Arial" panose="020B0604020202020204" pitchFamily="34" charset="0"/>
              <a:buChar char="•"/>
            </a:pPr>
            <a:r>
              <a:rPr lang="en-US" dirty="0"/>
              <a:t>Responding to spatial audio cues</a:t>
            </a:r>
          </a:p>
          <a:p>
            <a:pPr>
              <a:buFont typeface="Arial" panose="020B0604020202020204" pitchFamily="34" charset="0"/>
              <a:buChar char="•"/>
            </a:pPr>
            <a:r>
              <a:rPr lang="en-US" dirty="0"/>
              <a:t>Working in environments with complex soundscapes</a:t>
            </a:r>
          </a:p>
          <a:p>
            <a:pPr>
              <a:buFont typeface="Arial" panose="020B0604020202020204" pitchFamily="34" charset="0"/>
              <a:buNone/>
            </a:pPr>
            <a:r>
              <a:rPr lang="en-US" dirty="0"/>
              <a:t>---------------------------------------------------------------------</a:t>
            </a:r>
          </a:p>
          <a:p>
            <a:pPr>
              <a:buFont typeface="Arial" panose="020B0604020202020204" pitchFamily="34" charset="0"/>
              <a:buNone/>
            </a:pPr>
            <a:r>
              <a:rPr lang="en-US" b="1" u="sng" dirty="0"/>
              <a:t>ATTENTION AND CONCENTRATION</a:t>
            </a:r>
          </a:p>
          <a:p>
            <a:r>
              <a:rPr lang="en-US" b="1" dirty="0"/>
              <a:t>Sustained Attention</a:t>
            </a:r>
            <a:endParaRPr lang="en-US" dirty="0"/>
          </a:p>
          <a:p>
            <a:pPr>
              <a:buFont typeface="Arial" panose="020B0604020202020204" pitchFamily="34" charset="0"/>
              <a:buChar char="•"/>
            </a:pPr>
            <a:r>
              <a:rPr lang="en-US" dirty="0"/>
              <a:t>Maintaining focus on a task over a long period</a:t>
            </a:r>
          </a:p>
          <a:p>
            <a:pPr>
              <a:buFont typeface="Arial" panose="020B0604020202020204" pitchFamily="34" charset="0"/>
              <a:buChar char="•"/>
            </a:pPr>
            <a:r>
              <a:rPr lang="en-US" dirty="0"/>
              <a:t>Avoiding distractions</a:t>
            </a:r>
          </a:p>
          <a:p>
            <a:pPr>
              <a:buFont typeface="Arial" panose="020B0604020202020204" pitchFamily="34" charset="0"/>
              <a:buChar char="•"/>
            </a:pPr>
            <a:r>
              <a:rPr lang="en-US" dirty="0"/>
              <a:t>Staying alert during repetitive tasks</a:t>
            </a:r>
          </a:p>
          <a:p>
            <a:r>
              <a:rPr lang="en-US" b="1" dirty="0"/>
              <a:t>Selective Attention</a:t>
            </a:r>
            <a:endParaRPr lang="en-US" dirty="0"/>
          </a:p>
          <a:p>
            <a:pPr>
              <a:buFont typeface="Arial" panose="020B0604020202020204" pitchFamily="34" charset="0"/>
              <a:buChar char="•"/>
            </a:pPr>
            <a:r>
              <a:rPr lang="en-US" dirty="0"/>
              <a:t>Focusing on relevant information while ignoring irrelevant information</a:t>
            </a:r>
          </a:p>
          <a:p>
            <a:pPr>
              <a:buFont typeface="Arial" panose="020B0604020202020204" pitchFamily="34" charset="0"/>
              <a:buChar char="•"/>
            </a:pPr>
            <a:r>
              <a:rPr lang="en-US" dirty="0"/>
              <a:t>Filtering out background noise</a:t>
            </a:r>
          </a:p>
          <a:p>
            <a:pPr>
              <a:buFont typeface="Arial" panose="020B0604020202020204" pitchFamily="34" charset="0"/>
              <a:buChar char="•"/>
            </a:pPr>
            <a:r>
              <a:rPr lang="en-US" dirty="0"/>
              <a:t>Prioritizing critical tasks</a:t>
            </a:r>
          </a:p>
          <a:p>
            <a:r>
              <a:rPr lang="en-US" b="1" dirty="0"/>
              <a:t>Divided Attention</a:t>
            </a:r>
            <a:endParaRPr lang="en-US" dirty="0"/>
          </a:p>
          <a:p>
            <a:pPr>
              <a:buFont typeface="Arial" panose="020B0604020202020204" pitchFamily="34" charset="0"/>
              <a:buChar char="•"/>
            </a:pPr>
            <a:r>
              <a:rPr lang="en-US" dirty="0"/>
              <a:t>Managing multiple tasks simultaneously</a:t>
            </a:r>
          </a:p>
          <a:p>
            <a:pPr>
              <a:buFont typeface="Arial" panose="020B0604020202020204" pitchFamily="34" charset="0"/>
              <a:buChar char="•"/>
            </a:pPr>
            <a:r>
              <a:rPr lang="en-US" dirty="0"/>
              <a:t>Switching attention between tasks</a:t>
            </a:r>
          </a:p>
          <a:p>
            <a:pPr>
              <a:buFont typeface="Arial" panose="020B0604020202020204" pitchFamily="34" charset="0"/>
              <a:buChar char="•"/>
            </a:pPr>
            <a:r>
              <a:rPr lang="en-US" dirty="0"/>
              <a:t>Balancing competing demands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r>
              <a:rPr lang="en-US" b="1" u="sng" dirty="0"/>
              <a:t>MEMORY</a:t>
            </a:r>
          </a:p>
          <a:p>
            <a:r>
              <a:rPr lang="en-US" b="1" dirty="0"/>
              <a:t>Short-term Memory</a:t>
            </a:r>
            <a:endParaRPr lang="en-US" dirty="0"/>
          </a:p>
          <a:p>
            <a:pPr>
              <a:buFont typeface="Arial" panose="020B0604020202020204" pitchFamily="34" charset="0"/>
              <a:buChar char="•"/>
            </a:pPr>
            <a:r>
              <a:rPr lang="en-US" dirty="0"/>
              <a:t>Retaining information for immediate use</a:t>
            </a:r>
          </a:p>
          <a:p>
            <a:pPr>
              <a:buFont typeface="Arial" panose="020B0604020202020204" pitchFamily="34" charset="0"/>
              <a:buChar char="•"/>
            </a:pPr>
            <a:r>
              <a:rPr lang="en-US" dirty="0"/>
              <a:t>Recalling instructions or details</a:t>
            </a:r>
          </a:p>
          <a:p>
            <a:pPr>
              <a:buFont typeface="Arial" panose="020B0604020202020204" pitchFamily="34" charset="0"/>
              <a:buChar char="•"/>
            </a:pPr>
            <a:r>
              <a:rPr lang="en-US" dirty="0"/>
              <a:t>Remembering short lists or sequences</a:t>
            </a:r>
          </a:p>
          <a:p>
            <a:r>
              <a:rPr lang="en-US" b="1" dirty="0"/>
              <a:t>Long-term Memory</a:t>
            </a:r>
            <a:endParaRPr lang="en-US" dirty="0"/>
          </a:p>
          <a:p>
            <a:pPr>
              <a:buFont typeface="Arial" panose="020B0604020202020204" pitchFamily="34" charset="0"/>
              <a:buChar char="•"/>
            </a:pPr>
            <a:r>
              <a:rPr lang="en-US" dirty="0"/>
              <a:t>Storing and retrieving information over extended periods</a:t>
            </a:r>
          </a:p>
          <a:p>
            <a:pPr>
              <a:buFont typeface="Arial" panose="020B0604020202020204" pitchFamily="34" charset="0"/>
              <a:buChar char="•"/>
            </a:pPr>
            <a:r>
              <a:rPr lang="en-US" dirty="0"/>
              <a:t>Recalling procedures and protocols</a:t>
            </a:r>
          </a:p>
          <a:p>
            <a:pPr>
              <a:buFont typeface="Arial" panose="020B0604020202020204" pitchFamily="34" charset="0"/>
              <a:buChar char="•"/>
            </a:pPr>
            <a:r>
              <a:rPr lang="en-US" dirty="0"/>
              <a:t>Retaining knowledge of systems and processes</a:t>
            </a:r>
          </a:p>
          <a:p>
            <a:r>
              <a:rPr lang="en-US" b="1" dirty="0"/>
              <a:t>Working Memory</a:t>
            </a:r>
            <a:endParaRPr lang="en-US" dirty="0"/>
          </a:p>
          <a:p>
            <a:pPr>
              <a:buFont typeface="Arial" panose="020B0604020202020204" pitchFamily="34" charset="0"/>
              <a:buChar char="•"/>
            </a:pPr>
            <a:r>
              <a:rPr lang="en-US" dirty="0"/>
              <a:t>Holding and manipulating information temporarily</a:t>
            </a:r>
          </a:p>
          <a:p>
            <a:pPr>
              <a:buFont typeface="Arial" panose="020B0604020202020204" pitchFamily="34" charset="0"/>
              <a:buChar char="•"/>
            </a:pPr>
            <a:r>
              <a:rPr lang="en-US" dirty="0"/>
              <a:t>Performing mental calculations</a:t>
            </a:r>
          </a:p>
          <a:p>
            <a:pPr>
              <a:buFont typeface="Arial" panose="020B0604020202020204" pitchFamily="34" charset="0"/>
              <a:buChar char="•"/>
            </a:pPr>
            <a:r>
              <a:rPr lang="en-US" dirty="0"/>
              <a:t>Integrating new information with existing knowledge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PROBLEM SOLVING</a:t>
            </a:r>
          </a:p>
          <a:p>
            <a:r>
              <a:rPr lang="en-US" b="1" dirty="0"/>
              <a:t>Analytical Thinking</a:t>
            </a:r>
            <a:endParaRPr lang="en-US" dirty="0"/>
          </a:p>
          <a:p>
            <a:pPr>
              <a:buFont typeface="Arial" panose="020B0604020202020204" pitchFamily="34" charset="0"/>
              <a:buChar char="•"/>
            </a:pPr>
            <a:r>
              <a:rPr lang="en-US" dirty="0"/>
              <a:t>Breaking down complex problems into manageable parts</a:t>
            </a:r>
          </a:p>
          <a:p>
            <a:pPr>
              <a:buFont typeface="Arial" panose="020B0604020202020204" pitchFamily="34" charset="0"/>
              <a:buChar char="•"/>
            </a:pPr>
            <a:r>
              <a:rPr lang="en-US" dirty="0"/>
              <a:t>Identifying patterns and relationships</a:t>
            </a:r>
          </a:p>
          <a:p>
            <a:pPr>
              <a:buFont typeface="Arial" panose="020B0604020202020204" pitchFamily="34" charset="0"/>
              <a:buChar char="•"/>
            </a:pPr>
            <a:r>
              <a:rPr lang="en-US" dirty="0"/>
              <a:t>Evaluating data and evidence</a:t>
            </a:r>
          </a:p>
          <a:p>
            <a:r>
              <a:rPr lang="en-US" b="1" dirty="0"/>
              <a:t>Critical Thinking</a:t>
            </a:r>
            <a:endParaRPr lang="en-US" dirty="0"/>
          </a:p>
          <a:p>
            <a:pPr>
              <a:buFont typeface="Arial" panose="020B0604020202020204" pitchFamily="34" charset="0"/>
              <a:buChar char="•"/>
            </a:pPr>
            <a:r>
              <a:rPr lang="en-US" dirty="0"/>
              <a:t>Assessing the validity of arguments and claims</a:t>
            </a:r>
          </a:p>
          <a:p>
            <a:pPr>
              <a:buFont typeface="Arial" panose="020B0604020202020204" pitchFamily="34" charset="0"/>
              <a:buChar char="•"/>
            </a:pPr>
            <a:r>
              <a:rPr lang="en-US" dirty="0"/>
              <a:t>Making informed judgments</a:t>
            </a:r>
          </a:p>
          <a:p>
            <a:pPr>
              <a:buFont typeface="Arial" panose="020B0604020202020204" pitchFamily="34" charset="0"/>
              <a:buChar char="•"/>
            </a:pPr>
            <a:r>
              <a:rPr lang="en-US" dirty="0"/>
              <a:t>Identifying biases and assumptions</a:t>
            </a:r>
          </a:p>
          <a:p>
            <a:r>
              <a:rPr lang="en-US" b="1" dirty="0"/>
              <a:t>Decision-Making</a:t>
            </a:r>
            <a:endParaRPr lang="en-US" dirty="0"/>
          </a:p>
          <a:p>
            <a:pPr>
              <a:buFont typeface="Arial" panose="020B0604020202020204" pitchFamily="34" charset="0"/>
              <a:buChar char="•"/>
            </a:pPr>
            <a:r>
              <a:rPr lang="en-US" dirty="0"/>
              <a:t>Weighing options and consequences</a:t>
            </a:r>
          </a:p>
          <a:p>
            <a:pPr>
              <a:buFont typeface="Arial" panose="020B0604020202020204" pitchFamily="34" charset="0"/>
              <a:buChar char="•"/>
            </a:pPr>
            <a:r>
              <a:rPr lang="en-US" dirty="0"/>
              <a:t>Making timely decisions</a:t>
            </a:r>
          </a:p>
          <a:p>
            <a:pPr>
              <a:buFont typeface="Arial" panose="020B0604020202020204" pitchFamily="34" charset="0"/>
              <a:buChar char="•"/>
            </a:pPr>
            <a:r>
              <a:rPr lang="en-US" dirty="0"/>
              <a:t>Balancing risks and benefits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LEARNING AND ADAPTATION</a:t>
            </a:r>
          </a:p>
          <a:p>
            <a:r>
              <a:rPr lang="en-US" b="1" dirty="0"/>
              <a:t>Learning Ability</a:t>
            </a:r>
            <a:endParaRPr lang="en-US" dirty="0"/>
          </a:p>
          <a:p>
            <a:pPr>
              <a:buFont typeface="Arial" panose="020B0604020202020204" pitchFamily="34" charset="0"/>
              <a:buChar char="•"/>
            </a:pPr>
            <a:r>
              <a:rPr lang="en-US" dirty="0"/>
              <a:t>Acquiring new skills and knowledge</a:t>
            </a:r>
          </a:p>
          <a:p>
            <a:pPr>
              <a:buFont typeface="Arial" panose="020B0604020202020204" pitchFamily="34" charset="0"/>
              <a:buChar char="•"/>
            </a:pPr>
            <a:r>
              <a:rPr lang="en-US" dirty="0"/>
              <a:t>Adapting to new methods and technologies</a:t>
            </a:r>
          </a:p>
          <a:p>
            <a:pPr>
              <a:buFont typeface="Arial" panose="020B0604020202020204" pitchFamily="34" charset="0"/>
              <a:buChar char="•"/>
            </a:pPr>
            <a:r>
              <a:rPr lang="en-US" dirty="0"/>
              <a:t>Implementing training and development</a:t>
            </a:r>
          </a:p>
          <a:p>
            <a:r>
              <a:rPr lang="en-US" b="1" dirty="0"/>
              <a:t>Flexibility</a:t>
            </a:r>
            <a:endParaRPr lang="en-US" dirty="0"/>
          </a:p>
          <a:p>
            <a:pPr>
              <a:buFont typeface="Arial" panose="020B0604020202020204" pitchFamily="34" charset="0"/>
              <a:buChar char="•"/>
            </a:pPr>
            <a:r>
              <a:rPr lang="en-US" dirty="0"/>
              <a:t>Adapting to changing demands and conditions</a:t>
            </a:r>
          </a:p>
          <a:p>
            <a:pPr>
              <a:buFont typeface="Arial" panose="020B0604020202020204" pitchFamily="34" charset="0"/>
              <a:buChar char="•"/>
            </a:pPr>
            <a:r>
              <a:rPr lang="en-US" dirty="0"/>
              <a:t>Modifying approaches based on feedback</a:t>
            </a:r>
          </a:p>
          <a:p>
            <a:pPr>
              <a:buFont typeface="Arial" panose="020B0604020202020204" pitchFamily="34" charset="0"/>
              <a:buChar char="•"/>
            </a:pPr>
            <a:r>
              <a:rPr lang="en-US" dirty="0"/>
              <a:t>Embracing innovation and change</a:t>
            </a:r>
          </a:p>
          <a:p>
            <a:r>
              <a:rPr lang="en-US" b="1" dirty="0"/>
              <a:t>Knowledge Application</a:t>
            </a:r>
            <a:endParaRPr lang="en-US" dirty="0"/>
          </a:p>
          <a:p>
            <a:pPr>
              <a:buFont typeface="Arial" panose="020B0604020202020204" pitchFamily="34" charset="0"/>
              <a:buChar char="•"/>
            </a:pPr>
            <a:r>
              <a:rPr lang="en-US" dirty="0"/>
              <a:t>Applying theoretical knowledge to practical situations</a:t>
            </a:r>
          </a:p>
          <a:p>
            <a:pPr>
              <a:buFont typeface="Arial" panose="020B0604020202020204" pitchFamily="34" charset="0"/>
              <a:buChar char="•"/>
            </a:pPr>
            <a:r>
              <a:rPr lang="en-US" dirty="0"/>
              <a:t>Integrating new information into existing frameworks</a:t>
            </a:r>
          </a:p>
          <a:p>
            <a:pPr>
              <a:buFont typeface="Arial" panose="020B0604020202020204" pitchFamily="34" charset="0"/>
              <a:buChar char="•"/>
            </a:pPr>
            <a:r>
              <a:rPr lang="en-US" dirty="0"/>
              <a:t>Updating skills and knowledge continuously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JUDGEMENT AND REASONING</a:t>
            </a:r>
          </a:p>
          <a:p>
            <a:r>
              <a:rPr lang="en-US" b="1" dirty="0"/>
              <a:t>Logical Reasoning</a:t>
            </a:r>
            <a:endParaRPr lang="en-US" dirty="0"/>
          </a:p>
          <a:p>
            <a:pPr>
              <a:buFont typeface="Arial" panose="020B0604020202020204" pitchFamily="34" charset="0"/>
              <a:buChar char="•"/>
            </a:pPr>
            <a:r>
              <a:rPr lang="en-US" dirty="0"/>
              <a:t>Drawing logical conclusions from available information</a:t>
            </a:r>
          </a:p>
          <a:p>
            <a:pPr>
              <a:buFont typeface="Arial" panose="020B0604020202020204" pitchFamily="34" charset="0"/>
              <a:buChar char="•"/>
            </a:pPr>
            <a:r>
              <a:rPr lang="en-US" dirty="0"/>
              <a:t>Applying principles of logic to problem-solving</a:t>
            </a:r>
          </a:p>
          <a:p>
            <a:pPr>
              <a:buFont typeface="Arial" panose="020B0604020202020204" pitchFamily="34" charset="0"/>
              <a:buChar char="•"/>
            </a:pPr>
            <a:r>
              <a:rPr lang="en-US" dirty="0"/>
              <a:t>Recognizing logical fallacies</a:t>
            </a:r>
          </a:p>
          <a:p>
            <a:r>
              <a:rPr lang="en-US" b="1" dirty="0"/>
              <a:t>Abstract Thinking</a:t>
            </a:r>
            <a:endParaRPr lang="en-US" dirty="0"/>
          </a:p>
          <a:p>
            <a:pPr>
              <a:buFont typeface="Arial" panose="020B0604020202020204" pitchFamily="34" charset="0"/>
              <a:buChar char="•"/>
            </a:pPr>
            <a:r>
              <a:rPr lang="en-US" dirty="0"/>
              <a:t>Understanding complex concepts and ideas</a:t>
            </a:r>
          </a:p>
          <a:p>
            <a:pPr>
              <a:buFont typeface="Arial" panose="020B0604020202020204" pitchFamily="34" charset="0"/>
              <a:buChar char="•"/>
            </a:pPr>
            <a:r>
              <a:rPr lang="en-US" dirty="0"/>
              <a:t>Thinking creatively and innovatively</a:t>
            </a:r>
          </a:p>
          <a:p>
            <a:pPr>
              <a:buFont typeface="Arial" panose="020B0604020202020204" pitchFamily="34" charset="0"/>
              <a:buChar char="•"/>
            </a:pPr>
            <a:r>
              <a:rPr lang="en-US" dirty="0"/>
              <a:t>Grasping the big picture while focusing on details</a:t>
            </a:r>
          </a:p>
          <a:p>
            <a:r>
              <a:rPr lang="en-US" b="1" dirty="0"/>
              <a:t>Pattern Recognition</a:t>
            </a:r>
            <a:endParaRPr lang="en-US" dirty="0"/>
          </a:p>
          <a:p>
            <a:pPr>
              <a:buFont typeface="Arial" panose="020B0604020202020204" pitchFamily="34" charset="0"/>
              <a:buChar char="•"/>
            </a:pPr>
            <a:r>
              <a:rPr lang="en-US" dirty="0"/>
              <a:t>Identifying trends and patterns in data</a:t>
            </a:r>
          </a:p>
          <a:p>
            <a:pPr>
              <a:buFont typeface="Arial" panose="020B0604020202020204" pitchFamily="34" charset="0"/>
              <a:buChar char="•"/>
            </a:pPr>
            <a:r>
              <a:rPr lang="en-US" dirty="0"/>
              <a:t>Making predictions based on observed patterns</a:t>
            </a:r>
          </a:p>
          <a:p>
            <a:pPr>
              <a:buFont typeface="Arial" panose="020B0604020202020204" pitchFamily="34" charset="0"/>
              <a:buChar char="•"/>
            </a:pPr>
            <a:r>
              <a:rPr lang="en-US" dirty="0"/>
              <a:t>Detecting anomalies or irregularities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INFORMATION PROCESSING</a:t>
            </a:r>
          </a:p>
          <a:p>
            <a:r>
              <a:rPr lang="en-US" b="1" dirty="0"/>
              <a:t>Speed of Processing</a:t>
            </a:r>
            <a:endParaRPr lang="en-US" dirty="0"/>
          </a:p>
          <a:p>
            <a:pPr>
              <a:buFont typeface="Arial" panose="020B0604020202020204" pitchFamily="34" charset="0"/>
              <a:buChar char="•"/>
            </a:pPr>
            <a:r>
              <a:rPr lang="en-US" dirty="0"/>
              <a:t>Quickly understanding and responding to information</a:t>
            </a:r>
          </a:p>
          <a:p>
            <a:pPr>
              <a:buFont typeface="Arial" panose="020B0604020202020204" pitchFamily="34" charset="0"/>
              <a:buChar char="•"/>
            </a:pPr>
            <a:r>
              <a:rPr lang="en-US" dirty="0"/>
              <a:t>Keeping up with fast-paced environments</a:t>
            </a:r>
          </a:p>
          <a:p>
            <a:pPr>
              <a:buFont typeface="Arial" panose="020B0604020202020204" pitchFamily="34" charset="0"/>
              <a:buChar char="•"/>
            </a:pPr>
            <a:r>
              <a:rPr lang="en-US" dirty="0"/>
              <a:t>Managing time-sensitive tasks</a:t>
            </a:r>
          </a:p>
          <a:p>
            <a:r>
              <a:rPr lang="en-US" b="1" dirty="0"/>
              <a:t>Accuracy of Processing</a:t>
            </a:r>
            <a:endParaRPr lang="en-US" dirty="0"/>
          </a:p>
          <a:p>
            <a:pPr>
              <a:buFont typeface="Arial" panose="020B0604020202020204" pitchFamily="34" charset="0"/>
              <a:buChar char="•"/>
            </a:pPr>
            <a:r>
              <a:rPr lang="en-US" dirty="0"/>
              <a:t>Ensuring precision in handling information</a:t>
            </a:r>
          </a:p>
          <a:p>
            <a:pPr>
              <a:buFont typeface="Arial" panose="020B0604020202020204" pitchFamily="34" charset="0"/>
              <a:buChar char="•"/>
            </a:pPr>
            <a:r>
              <a:rPr lang="en-US" dirty="0"/>
              <a:t>Avoiding errors and mistakes</a:t>
            </a:r>
          </a:p>
          <a:p>
            <a:pPr>
              <a:buFont typeface="Arial" panose="020B0604020202020204" pitchFamily="34" charset="0"/>
              <a:buChar char="•"/>
            </a:pPr>
            <a:r>
              <a:rPr lang="en-US" dirty="0"/>
              <a:t>Maintaining attention to detail</a:t>
            </a:r>
          </a:p>
          <a:p>
            <a:r>
              <a:rPr lang="en-US" b="1" dirty="0"/>
              <a:t>Complexity Handling</a:t>
            </a:r>
            <a:endParaRPr lang="en-US" dirty="0"/>
          </a:p>
          <a:p>
            <a:pPr>
              <a:buFont typeface="Arial" panose="020B0604020202020204" pitchFamily="34" charset="0"/>
              <a:buChar char="•"/>
            </a:pPr>
            <a:r>
              <a:rPr lang="en-US" dirty="0"/>
              <a:t>Managing and processing complex information</a:t>
            </a:r>
          </a:p>
          <a:p>
            <a:pPr>
              <a:buFont typeface="Arial" panose="020B0604020202020204" pitchFamily="34" charset="0"/>
              <a:buChar char="•"/>
            </a:pPr>
            <a:r>
              <a:rPr lang="en-US" dirty="0"/>
              <a:t>Dealing with ambiguity and uncertainty</a:t>
            </a:r>
          </a:p>
          <a:p>
            <a:pPr>
              <a:buFont typeface="Arial" panose="020B0604020202020204" pitchFamily="34" charset="0"/>
              <a:buChar char="•"/>
            </a:pPr>
            <a:r>
              <a:rPr lang="en-US" dirty="0"/>
              <a:t>Synthesizing information from multiple 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INTERPERSONAL COGNITIVE SKILLS</a:t>
            </a:r>
          </a:p>
          <a:p>
            <a:r>
              <a:rPr lang="en-AU" b="1" dirty="0"/>
              <a:t>Social Cognition</a:t>
            </a:r>
            <a:endParaRPr lang="en-AU" dirty="0"/>
          </a:p>
          <a:p>
            <a:pPr>
              <a:buFont typeface="Arial" panose="020B0604020202020204" pitchFamily="34" charset="0"/>
              <a:buChar char="•"/>
            </a:pPr>
            <a:r>
              <a:rPr lang="en-AU" dirty="0"/>
              <a:t>Understanding and interpreting social cues</a:t>
            </a:r>
          </a:p>
          <a:p>
            <a:pPr>
              <a:buFont typeface="Arial" panose="020B0604020202020204" pitchFamily="34" charset="0"/>
              <a:buChar char="•"/>
            </a:pPr>
            <a:r>
              <a:rPr lang="en-AU" dirty="0"/>
              <a:t>Recognizing emotions in others</a:t>
            </a:r>
          </a:p>
          <a:p>
            <a:pPr>
              <a:buFont typeface="Arial" panose="020B0604020202020204" pitchFamily="34" charset="0"/>
              <a:buChar char="•"/>
            </a:pPr>
            <a:r>
              <a:rPr lang="en-AU" dirty="0"/>
              <a:t>Navigating social interactions and relationships</a:t>
            </a:r>
          </a:p>
          <a:p>
            <a:r>
              <a:rPr lang="en-AU" b="1" dirty="0"/>
              <a:t>Empathy and Perspective-Taking</a:t>
            </a:r>
            <a:endParaRPr lang="en-AU" dirty="0"/>
          </a:p>
          <a:p>
            <a:pPr>
              <a:buFont typeface="Arial" panose="020B0604020202020204" pitchFamily="34" charset="0"/>
              <a:buChar char="•"/>
            </a:pPr>
            <a:r>
              <a:rPr lang="en-AU" dirty="0"/>
              <a:t>Understanding others' viewpoints</a:t>
            </a:r>
          </a:p>
          <a:p>
            <a:pPr>
              <a:buFont typeface="Arial" panose="020B0604020202020204" pitchFamily="34" charset="0"/>
              <a:buChar char="•"/>
            </a:pPr>
            <a:r>
              <a:rPr lang="en-AU" dirty="0"/>
              <a:t>Demonstrating empathy in communication</a:t>
            </a:r>
          </a:p>
          <a:p>
            <a:pPr>
              <a:buFont typeface="Arial" panose="020B0604020202020204" pitchFamily="34" charset="0"/>
              <a:buChar char="•"/>
            </a:pPr>
            <a:r>
              <a:rPr lang="en-AU" dirty="0"/>
              <a:t>Managing interpersonal conflicts</a:t>
            </a:r>
          </a:p>
          <a:p>
            <a:pPr>
              <a:buFont typeface="Arial" panose="020B0604020202020204" pitchFamily="34" charset="0"/>
              <a:buNone/>
            </a:pPr>
            <a:endParaRPr lang="en-US" b="1" i="0" u="sng" dirty="0"/>
          </a:p>
          <a:p>
            <a:endParaRPr lang="en-AU" dirty="0"/>
          </a:p>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9</a:t>
            </a:fld>
            <a:endParaRPr lang="en-AU"/>
          </a:p>
        </p:txBody>
      </p:sp>
    </p:spTree>
    <p:extLst>
      <p:ext uri="{BB962C8B-B14F-4D97-AF65-F5344CB8AC3E}">
        <p14:creationId xmlns:p14="http://schemas.microsoft.com/office/powerpoint/2010/main" val="127127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10</a:t>
            </a:fld>
            <a:endParaRPr lang="en-AU"/>
          </a:p>
        </p:txBody>
      </p:sp>
    </p:spTree>
    <p:extLst>
      <p:ext uri="{BB962C8B-B14F-4D97-AF65-F5344CB8AC3E}">
        <p14:creationId xmlns:p14="http://schemas.microsoft.com/office/powerpoint/2010/main" val="202897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11</a:t>
            </a:fld>
            <a:endParaRPr lang="en-AU"/>
          </a:p>
        </p:txBody>
      </p:sp>
    </p:spTree>
    <p:extLst>
      <p:ext uri="{BB962C8B-B14F-4D97-AF65-F5344CB8AC3E}">
        <p14:creationId xmlns:p14="http://schemas.microsoft.com/office/powerpoint/2010/main" val="254729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TA Title">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6AF6FA-34B0-7435-4A3A-25CAFC4E51DA}"/>
              </a:ext>
            </a:extLst>
          </p:cNvPr>
          <p:cNvGraphicFramePr>
            <a:graphicFrameLocks noGrp="1"/>
          </p:cNvGraphicFramePr>
          <p:nvPr userDrawn="1">
            <p:extLst>
              <p:ext uri="{D42A27DB-BD31-4B8C-83A1-F6EECF244321}">
                <p14:modId xmlns:p14="http://schemas.microsoft.com/office/powerpoint/2010/main" val="1319429908"/>
              </p:ext>
            </p:extLst>
          </p:nvPr>
        </p:nvGraphicFramePr>
        <p:xfrm>
          <a:off x="9107096" y="356382"/>
          <a:ext cx="2747300" cy="656429"/>
        </p:xfrm>
        <a:graphic>
          <a:graphicData uri="http://schemas.openxmlformats.org/drawingml/2006/table">
            <a:tbl>
              <a:tblPr firstRow="1" bandRow="1">
                <a:tableStyleId>{5C22544A-7EE6-4342-B048-85BDC9FD1C3A}</a:tableStyleId>
              </a:tblPr>
              <a:tblGrid>
                <a:gridCol w="1385952">
                  <a:extLst>
                    <a:ext uri="{9D8B030D-6E8A-4147-A177-3AD203B41FA5}">
                      <a16:colId xmlns:a16="http://schemas.microsoft.com/office/drawing/2014/main" val="2815490933"/>
                    </a:ext>
                  </a:extLst>
                </a:gridCol>
                <a:gridCol w="1361348">
                  <a:extLst>
                    <a:ext uri="{9D8B030D-6E8A-4147-A177-3AD203B41FA5}">
                      <a16:colId xmlns:a16="http://schemas.microsoft.com/office/drawing/2014/main" val="120333159"/>
                    </a:ext>
                  </a:extLst>
                </a:gridCol>
              </a:tblGrid>
              <a:tr h="656429">
                <a:tc>
                  <a:txBody>
                    <a:bodyPr/>
                    <a:lstStyle/>
                    <a:p>
                      <a:pPr algn="l"/>
                      <a:r>
                        <a:rPr lang="en-US" sz="1000" dirty="0">
                          <a:solidFill>
                            <a:schemeClr val="bg1"/>
                          </a:solidFill>
                          <a:latin typeface="Aptos Display" panose="020B0004020202020204" pitchFamily="34" charset="0"/>
                        </a:rPr>
                        <a:t>Functional Rating</a:t>
                      </a:r>
                      <a:endParaRPr lang="en-AU" sz="1000" dirty="0">
                        <a:solidFill>
                          <a:schemeClr val="bg1"/>
                        </a:solidFill>
                        <a:latin typeface="Aptos Display" panose="020B0004020202020204" pitchFamily="34" charset="0"/>
                      </a:endParaRPr>
                    </a:p>
                  </a:txBody>
                  <a:tcPr anchor="ctr">
                    <a:solidFill>
                      <a:srgbClr val="23408B"/>
                    </a:solidFill>
                  </a:tcPr>
                </a:tc>
                <a:tc>
                  <a:txBody>
                    <a:bodyPr/>
                    <a:lstStyle/>
                    <a:p>
                      <a:pPr algn="ctr"/>
                      <a:endParaRPr lang="en-AU" sz="1000" b="0" dirty="0">
                        <a:solidFill>
                          <a:schemeClr val="bg2">
                            <a:lumMod val="10000"/>
                          </a:schemeClr>
                        </a:solidFill>
                        <a:latin typeface="+mj-lt"/>
                      </a:endParaRPr>
                    </a:p>
                  </a:txBody>
                  <a:tcPr anchor="ctr">
                    <a:solidFill>
                      <a:srgbClr val="24A8C0">
                        <a:alpha val="5098"/>
                      </a:srgbClr>
                    </a:solidFill>
                  </a:tcPr>
                </a:tc>
                <a:extLst>
                  <a:ext uri="{0D108BD9-81ED-4DB2-BD59-A6C34878D82A}">
                    <a16:rowId xmlns:a16="http://schemas.microsoft.com/office/drawing/2014/main" val="949373586"/>
                  </a:ext>
                </a:extLst>
              </a:tr>
            </a:tbl>
          </a:graphicData>
        </a:graphic>
      </p:graphicFrame>
      <p:graphicFrame>
        <p:nvGraphicFramePr>
          <p:cNvPr id="6" name="Table 5">
            <a:extLst>
              <a:ext uri="{FF2B5EF4-FFF2-40B4-BE49-F238E27FC236}">
                <a16:creationId xmlns:a16="http://schemas.microsoft.com/office/drawing/2014/main" id="{B5E0D494-5A37-6B54-5277-0ADA05675B65}"/>
              </a:ext>
            </a:extLst>
          </p:cNvPr>
          <p:cNvGraphicFramePr>
            <a:graphicFrameLocks noGrp="1"/>
          </p:cNvGraphicFramePr>
          <p:nvPr userDrawn="1">
            <p:extLst>
              <p:ext uri="{D42A27DB-BD31-4B8C-83A1-F6EECF244321}">
                <p14:modId xmlns:p14="http://schemas.microsoft.com/office/powerpoint/2010/main" val="2032636972"/>
              </p:ext>
            </p:extLst>
          </p:nvPr>
        </p:nvGraphicFramePr>
        <p:xfrm>
          <a:off x="766654" y="1374472"/>
          <a:ext cx="11077251" cy="4308890"/>
        </p:xfrm>
        <a:graphic>
          <a:graphicData uri="http://schemas.openxmlformats.org/drawingml/2006/table">
            <a:tbl>
              <a:tblPr firstCol="1" bandRow="1">
                <a:tableStyleId>{5C22544A-7EE6-4342-B048-85BDC9FD1C3A}</a:tableStyleId>
              </a:tblPr>
              <a:tblGrid>
                <a:gridCol w="3062829">
                  <a:extLst>
                    <a:ext uri="{9D8B030D-6E8A-4147-A177-3AD203B41FA5}">
                      <a16:colId xmlns:a16="http://schemas.microsoft.com/office/drawing/2014/main" val="2507919556"/>
                    </a:ext>
                  </a:extLst>
                </a:gridCol>
                <a:gridCol w="8014422">
                  <a:extLst>
                    <a:ext uri="{9D8B030D-6E8A-4147-A177-3AD203B41FA5}">
                      <a16:colId xmlns:a16="http://schemas.microsoft.com/office/drawing/2014/main" val="3144847521"/>
                    </a:ext>
                  </a:extLst>
                </a:gridCol>
              </a:tblGrid>
              <a:tr h="108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General Job Description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08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General Work Environment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563348">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Standard working hours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57754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Standard breaks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468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Uniform / Personal Protective Equipment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54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Equipment need to complete task / role: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bl>
          </a:graphicData>
        </a:graphic>
      </p:graphicFrame>
      <p:sp>
        <p:nvSpPr>
          <p:cNvPr id="5" name="Text Placeholder 4">
            <a:extLst>
              <a:ext uri="{FF2B5EF4-FFF2-40B4-BE49-F238E27FC236}">
                <a16:creationId xmlns:a16="http://schemas.microsoft.com/office/drawing/2014/main" id="{C8BABEE6-7A8F-D098-159B-5822FE2DE21A}"/>
              </a:ext>
            </a:extLst>
          </p:cNvPr>
          <p:cNvSpPr>
            <a:spLocks noGrp="1"/>
          </p:cNvSpPr>
          <p:nvPr>
            <p:ph type="body" sz="quarter" idx="17"/>
          </p:nvPr>
        </p:nvSpPr>
        <p:spPr>
          <a:xfrm>
            <a:off x="3855445" y="1393326"/>
            <a:ext cx="8012672" cy="1046830"/>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7" name="Text Placeholder 4">
            <a:extLst>
              <a:ext uri="{FF2B5EF4-FFF2-40B4-BE49-F238E27FC236}">
                <a16:creationId xmlns:a16="http://schemas.microsoft.com/office/drawing/2014/main" id="{52E2DA80-3AF2-D38E-97F8-F77BCA6E7CE9}"/>
              </a:ext>
            </a:extLst>
          </p:cNvPr>
          <p:cNvSpPr>
            <a:spLocks noGrp="1"/>
          </p:cNvSpPr>
          <p:nvPr>
            <p:ph type="body" sz="quarter" idx="18"/>
          </p:nvPr>
        </p:nvSpPr>
        <p:spPr>
          <a:xfrm>
            <a:off x="3850750" y="2475155"/>
            <a:ext cx="8020050" cy="1010514"/>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8" name="Text Placeholder 4">
            <a:extLst>
              <a:ext uri="{FF2B5EF4-FFF2-40B4-BE49-F238E27FC236}">
                <a16:creationId xmlns:a16="http://schemas.microsoft.com/office/drawing/2014/main" id="{47F3B4E3-D76E-08B9-8075-CBE8F3FE9AD3}"/>
              </a:ext>
            </a:extLst>
          </p:cNvPr>
          <p:cNvSpPr>
            <a:spLocks noGrp="1"/>
          </p:cNvSpPr>
          <p:nvPr>
            <p:ph type="body" sz="quarter" idx="19"/>
          </p:nvPr>
        </p:nvSpPr>
        <p:spPr>
          <a:xfrm>
            <a:off x="3850750" y="5140395"/>
            <a:ext cx="8020050" cy="530455"/>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6" name="Text Placeholder 4">
            <a:extLst>
              <a:ext uri="{FF2B5EF4-FFF2-40B4-BE49-F238E27FC236}">
                <a16:creationId xmlns:a16="http://schemas.microsoft.com/office/drawing/2014/main" id="{A61B246B-5CB4-60A1-107C-31A05AEDAFEC}"/>
              </a:ext>
            </a:extLst>
          </p:cNvPr>
          <p:cNvSpPr>
            <a:spLocks noGrp="1"/>
          </p:cNvSpPr>
          <p:nvPr>
            <p:ph type="body" sz="quarter" idx="20"/>
          </p:nvPr>
        </p:nvSpPr>
        <p:spPr>
          <a:xfrm>
            <a:off x="3850750" y="3528917"/>
            <a:ext cx="8020050" cy="55771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7" name="Text Placeholder 4">
            <a:extLst>
              <a:ext uri="{FF2B5EF4-FFF2-40B4-BE49-F238E27FC236}">
                <a16:creationId xmlns:a16="http://schemas.microsoft.com/office/drawing/2014/main" id="{542B916A-CFEF-AF0D-8228-FC27F1AF4163}"/>
              </a:ext>
            </a:extLst>
          </p:cNvPr>
          <p:cNvSpPr>
            <a:spLocks noGrp="1"/>
          </p:cNvSpPr>
          <p:nvPr>
            <p:ph type="body" sz="quarter" idx="21"/>
          </p:nvPr>
        </p:nvSpPr>
        <p:spPr>
          <a:xfrm>
            <a:off x="3860980" y="4115582"/>
            <a:ext cx="8025406" cy="529392"/>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4">
            <a:extLst>
              <a:ext uri="{FF2B5EF4-FFF2-40B4-BE49-F238E27FC236}">
                <a16:creationId xmlns:a16="http://schemas.microsoft.com/office/drawing/2014/main" id="{93DA3C28-D831-8CD8-5EB7-39B42F0515D4}"/>
              </a:ext>
            </a:extLst>
          </p:cNvPr>
          <p:cNvSpPr>
            <a:spLocks noGrp="1"/>
          </p:cNvSpPr>
          <p:nvPr>
            <p:ph type="body" sz="quarter" idx="22"/>
          </p:nvPr>
        </p:nvSpPr>
        <p:spPr>
          <a:xfrm>
            <a:off x="3856788" y="4686737"/>
            <a:ext cx="8014012" cy="440720"/>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0" name="Text Placeholder 19">
            <a:extLst>
              <a:ext uri="{FF2B5EF4-FFF2-40B4-BE49-F238E27FC236}">
                <a16:creationId xmlns:a16="http://schemas.microsoft.com/office/drawing/2014/main" id="{8B384193-BE5D-242E-41C7-2271E87505AB}"/>
              </a:ext>
            </a:extLst>
          </p:cNvPr>
          <p:cNvSpPr>
            <a:spLocks noGrp="1"/>
          </p:cNvSpPr>
          <p:nvPr>
            <p:ph type="body" sz="quarter" idx="23"/>
          </p:nvPr>
        </p:nvSpPr>
        <p:spPr>
          <a:xfrm>
            <a:off x="10480746" y="375852"/>
            <a:ext cx="1409615" cy="617488"/>
          </a:xfrm>
          <a:noFill/>
        </p:spPr>
        <p:txBody>
          <a:bodyPr anchor="ctr">
            <a:normAutofit/>
          </a:bodyPr>
          <a:lstStyle>
            <a:lvl1pPr marL="0" indent="0" algn="ctr">
              <a:buNone/>
              <a:defRPr sz="1000">
                <a:latin typeface="Aptos Display" panose="020B0004020202020204" pitchFamily="34" charset="0"/>
              </a:defRPr>
            </a:lvl1pPr>
          </a:lstStyle>
          <a:p>
            <a:pPr lvl="0"/>
            <a:endParaRPr lang="en-AU" dirty="0"/>
          </a:p>
        </p:txBody>
      </p:sp>
      <p:sp>
        <p:nvSpPr>
          <p:cNvPr id="21" name="Title 20">
            <a:extLst>
              <a:ext uri="{FF2B5EF4-FFF2-40B4-BE49-F238E27FC236}">
                <a16:creationId xmlns:a16="http://schemas.microsoft.com/office/drawing/2014/main" id="{33C8C586-A264-EE46-A28E-530F6D426915}"/>
              </a:ext>
            </a:extLst>
          </p:cNvPr>
          <p:cNvSpPr>
            <a:spLocks noGrp="1"/>
          </p:cNvSpPr>
          <p:nvPr>
            <p:ph type="title"/>
          </p:nvPr>
        </p:nvSpPr>
        <p:spPr>
          <a:xfrm>
            <a:off x="777144" y="281705"/>
            <a:ext cx="8040296" cy="713130"/>
          </a:xfrm>
        </p:spPr>
        <p:txBody>
          <a:bodyPr/>
          <a:lstStyle>
            <a:lvl1pPr>
              <a:defRPr>
                <a:latin typeface="Aptos Display" panose="020B000402020202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53879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4B6920-3390-0794-ACC9-7B2716BDAD43}"/>
              </a:ext>
            </a:extLst>
          </p:cNvPr>
          <p:cNvSpPr txBox="1"/>
          <p:nvPr userDrawn="1"/>
        </p:nvSpPr>
        <p:spPr>
          <a:xfrm>
            <a:off x="840509" y="443345"/>
            <a:ext cx="8599055" cy="646331"/>
          </a:xfrm>
          <a:prstGeom prst="rect">
            <a:avLst/>
          </a:prstGeom>
          <a:noFill/>
        </p:spPr>
        <p:txBody>
          <a:bodyPr wrap="square" rtlCol="0">
            <a:spAutoFit/>
          </a:bodyPr>
          <a:lstStyle/>
          <a:p>
            <a:r>
              <a:rPr lang="en-US" sz="3600" b="0" dirty="0">
                <a:solidFill>
                  <a:srgbClr val="23408B"/>
                </a:solidFill>
                <a:latin typeface="Aptos Display" panose="020B0004020202020204" pitchFamily="34" charset="0"/>
              </a:rPr>
              <a:t>Visual Representation</a:t>
            </a:r>
            <a:endParaRPr lang="en-AU" sz="3600" b="0" dirty="0">
              <a:solidFill>
                <a:srgbClr val="23408B"/>
              </a:solidFill>
              <a:latin typeface="Aptos Display" panose="020B0004020202020204" pitchFamily="34" charset="0"/>
            </a:endParaRPr>
          </a:p>
        </p:txBody>
      </p:sp>
      <p:sp>
        <p:nvSpPr>
          <p:cNvPr id="5" name="Picture Placeholder 4">
            <a:extLst>
              <a:ext uri="{FF2B5EF4-FFF2-40B4-BE49-F238E27FC236}">
                <a16:creationId xmlns:a16="http://schemas.microsoft.com/office/drawing/2014/main" id="{1E4B09ED-0266-2F0B-0614-34D4160C9E8B}"/>
              </a:ext>
            </a:extLst>
          </p:cNvPr>
          <p:cNvSpPr>
            <a:spLocks noGrp="1"/>
          </p:cNvSpPr>
          <p:nvPr>
            <p:ph type="pic" sz="quarter" idx="10"/>
          </p:nvPr>
        </p:nvSpPr>
        <p:spPr>
          <a:xfrm>
            <a:off x="498042"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6" name="Picture Placeholder 4">
            <a:extLst>
              <a:ext uri="{FF2B5EF4-FFF2-40B4-BE49-F238E27FC236}">
                <a16:creationId xmlns:a16="http://schemas.microsoft.com/office/drawing/2014/main" id="{C6D70DE0-FC62-759D-C62B-AEDEC6BB8DDA}"/>
              </a:ext>
            </a:extLst>
          </p:cNvPr>
          <p:cNvSpPr>
            <a:spLocks noGrp="1"/>
          </p:cNvSpPr>
          <p:nvPr>
            <p:ph type="pic" sz="quarter" idx="11"/>
          </p:nvPr>
        </p:nvSpPr>
        <p:spPr>
          <a:xfrm>
            <a:off x="2766579"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7" name="Picture Placeholder 4">
            <a:extLst>
              <a:ext uri="{FF2B5EF4-FFF2-40B4-BE49-F238E27FC236}">
                <a16:creationId xmlns:a16="http://schemas.microsoft.com/office/drawing/2014/main" id="{241C7738-1793-B1FE-117C-3273E3CB4B57}"/>
              </a:ext>
            </a:extLst>
          </p:cNvPr>
          <p:cNvSpPr>
            <a:spLocks noGrp="1"/>
          </p:cNvSpPr>
          <p:nvPr>
            <p:ph type="pic" sz="quarter" idx="12"/>
          </p:nvPr>
        </p:nvSpPr>
        <p:spPr>
          <a:xfrm>
            <a:off x="5035116"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8" name="Picture Placeholder 4">
            <a:extLst>
              <a:ext uri="{FF2B5EF4-FFF2-40B4-BE49-F238E27FC236}">
                <a16:creationId xmlns:a16="http://schemas.microsoft.com/office/drawing/2014/main" id="{1A544C80-70F2-3D46-10E7-BE1A6BC551B5}"/>
              </a:ext>
            </a:extLst>
          </p:cNvPr>
          <p:cNvSpPr>
            <a:spLocks noGrp="1"/>
          </p:cNvSpPr>
          <p:nvPr>
            <p:ph type="pic" sz="quarter" idx="13"/>
          </p:nvPr>
        </p:nvSpPr>
        <p:spPr>
          <a:xfrm>
            <a:off x="7303653" y="1228222"/>
            <a:ext cx="2116137" cy="1995487"/>
          </a:xfrm>
        </p:spPr>
        <p:txBody>
          <a:bodyPr/>
          <a:lstStyle>
            <a:lvl1pPr marL="0" indent="0">
              <a:buNone/>
              <a:defRPr>
                <a:latin typeface="Aptos Display" panose="020B0004020202020204" pitchFamily="34" charset="0"/>
              </a:defRPr>
            </a:lvl1pPr>
          </a:lstStyle>
          <a:p>
            <a:endParaRPr lang="en-AU" dirty="0"/>
          </a:p>
        </p:txBody>
      </p:sp>
      <p:sp>
        <p:nvSpPr>
          <p:cNvPr id="9" name="Picture Placeholder 4">
            <a:extLst>
              <a:ext uri="{FF2B5EF4-FFF2-40B4-BE49-F238E27FC236}">
                <a16:creationId xmlns:a16="http://schemas.microsoft.com/office/drawing/2014/main" id="{34F54530-0A6D-25C4-2798-722E6A85187C}"/>
              </a:ext>
            </a:extLst>
          </p:cNvPr>
          <p:cNvSpPr>
            <a:spLocks noGrp="1"/>
          </p:cNvSpPr>
          <p:nvPr>
            <p:ph type="pic" sz="quarter" idx="14"/>
          </p:nvPr>
        </p:nvSpPr>
        <p:spPr>
          <a:xfrm>
            <a:off x="9572190" y="1228221"/>
            <a:ext cx="2116137" cy="1995487"/>
          </a:xfrm>
        </p:spPr>
        <p:txBody>
          <a:bodyPr/>
          <a:lstStyle>
            <a:lvl1pPr marL="0" indent="0">
              <a:buNone/>
              <a:defRPr>
                <a:latin typeface="Aptos Display" panose="020B0004020202020204" pitchFamily="34" charset="0"/>
              </a:defRPr>
            </a:lvl1pPr>
          </a:lstStyle>
          <a:p>
            <a:endParaRPr lang="en-AU" dirty="0"/>
          </a:p>
        </p:txBody>
      </p:sp>
      <p:sp>
        <p:nvSpPr>
          <p:cNvPr id="10" name="Picture Placeholder 4">
            <a:extLst>
              <a:ext uri="{FF2B5EF4-FFF2-40B4-BE49-F238E27FC236}">
                <a16:creationId xmlns:a16="http://schemas.microsoft.com/office/drawing/2014/main" id="{77416A13-80E2-0192-393F-B3EE40CE73E0}"/>
              </a:ext>
            </a:extLst>
          </p:cNvPr>
          <p:cNvSpPr>
            <a:spLocks noGrp="1"/>
          </p:cNvSpPr>
          <p:nvPr>
            <p:ph type="pic" sz="quarter" idx="15"/>
          </p:nvPr>
        </p:nvSpPr>
        <p:spPr>
          <a:xfrm>
            <a:off x="498042"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1" name="Picture Placeholder 4">
            <a:extLst>
              <a:ext uri="{FF2B5EF4-FFF2-40B4-BE49-F238E27FC236}">
                <a16:creationId xmlns:a16="http://schemas.microsoft.com/office/drawing/2014/main" id="{5BAF4779-FBE0-3DFC-AF1C-F86A31F98677}"/>
              </a:ext>
            </a:extLst>
          </p:cNvPr>
          <p:cNvSpPr>
            <a:spLocks noGrp="1"/>
          </p:cNvSpPr>
          <p:nvPr>
            <p:ph type="pic" sz="quarter" idx="16"/>
          </p:nvPr>
        </p:nvSpPr>
        <p:spPr>
          <a:xfrm>
            <a:off x="2766579"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2" name="Picture Placeholder 4">
            <a:extLst>
              <a:ext uri="{FF2B5EF4-FFF2-40B4-BE49-F238E27FC236}">
                <a16:creationId xmlns:a16="http://schemas.microsoft.com/office/drawing/2014/main" id="{6AE0DAB2-1985-08A3-6029-B1ED0D492FDB}"/>
              </a:ext>
            </a:extLst>
          </p:cNvPr>
          <p:cNvSpPr>
            <a:spLocks noGrp="1"/>
          </p:cNvSpPr>
          <p:nvPr>
            <p:ph type="pic" sz="quarter" idx="17"/>
          </p:nvPr>
        </p:nvSpPr>
        <p:spPr>
          <a:xfrm>
            <a:off x="5035116"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3" name="Picture Placeholder 4">
            <a:extLst>
              <a:ext uri="{FF2B5EF4-FFF2-40B4-BE49-F238E27FC236}">
                <a16:creationId xmlns:a16="http://schemas.microsoft.com/office/drawing/2014/main" id="{C9F2A12A-C59E-CB62-D58C-FE55D872365B}"/>
              </a:ext>
            </a:extLst>
          </p:cNvPr>
          <p:cNvSpPr>
            <a:spLocks noGrp="1"/>
          </p:cNvSpPr>
          <p:nvPr>
            <p:ph type="pic" sz="quarter" idx="18"/>
          </p:nvPr>
        </p:nvSpPr>
        <p:spPr>
          <a:xfrm>
            <a:off x="7303653" y="3671241"/>
            <a:ext cx="2116137" cy="1995487"/>
          </a:xfrm>
        </p:spPr>
        <p:txBody>
          <a:bodyPr/>
          <a:lstStyle>
            <a:lvl1pPr marL="0" indent="0">
              <a:buNone/>
              <a:defRPr>
                <a:latin typeface="Aptos Display" panose="020B0004020202020204" pitchFamily="34" charset="0"/>
              </a:defRPr>
            </a:lvl1pPr>
          </a:lstStyle>
          <a:p>
            <a:endParaRPr lang="en-AU" dirty="0"/>
          </a:p>
        </p:txBody>
      </p:sp>
      <p:sp>
        <p:nvSpPr>
          <p:cNvPr id="14" name="Picture Placeholder 4">
            <a:extLst>
              <a:ext uri="{FF2B5EF4-FFF2-40B4-BE49-F238E27FC236}">
                <a16:creationId xmlns:a16="http://schemas.microsoft.com/office/drawing/2014/main" id="{61D34D11-B477-8A5A-DBFD-FD8D87599802}"/>
              </a:ext>
            </a:extLst>
          </p:cNvPr>
          <p:cNvSpPr>
            <a:spLocks noGrp="1"/>
          </p:cNvSpPr>
          <p:nvPr>
            <p:ph type="pic" sz="quarter" idx="19"/>
          </p:nvPr>
        </p:nvSpPr>
        <p:spPr>
          <a:xfrm>
            <a:off x="9572190" y="3671240"/>
            <a:ext cx="2116137" cy="1995487"/>
          </a:xfrm>
        </p:spPr>
        <p:txBody>
          <a:bodyPr/>
          <a:lstStyle>
            <a:lvl1pPr marL="0" indent="0">
              <a:buNone/>
              <a:defRPr>
                <a:latin typeface="Aptos Display" panose="020B0004020202020204" pitchFamily="34" charset="0"/>
              </a:defRPr>
            </a:lvl1pPr>
          </a:lstStyle>
          <a:p>
            <a:endParaRPr lang="en-AU" dirty="0"/>
          </a:p>
        </p:txBody>
      </p:sp>
      <p:sp>
        <p:nvSpPr>
          <p:cNvPr id="16" name="Text Placeholder 15">
            <a:extLst>
              <a:ext uri="{FF2B5EF4-FFF2-40B4-BE49-F238E27FC236}">
                <a16:creationId xmlns:a16="http://schemas.microsoft.com/office/drawing/2014/main" id="{A89D47BB-3D83-9062-A482-D890C9BA22E7}"/>
              </a:ext>
            </a:extLst>
          </p:cNvPr>
          <p:cNvSpPr>
            <a:spLocks noGrp="1"/>
          </p:cNvSpPr>
          <p:nvPr>
            <p:ph type="body" sz="quarter" idx="20"/>
          </p:nvPr>
        </p:nvSpPr>
        <p:spPr>
          <a:xfrm>
            <a:off x="498475" y="3223058"/>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7" name="Text Placeholder 15">
            <a:extLst>
              <a:ext uri="{FF2B5EF4-FFF2-40B4-BE49-F238E27FC236}">
                <a16:creationId xmlns:a16="http://schemas.microsoft.com/office/drawing/2014/main" id="{83854B88-7896-4ED7-D28E-3FBBC3725EC5}"/>
              </a:ext>
            </a:extLst>
          </p:cNvPr>
          <p:cNvSpPr>
            <a:spLocks noGrp="1"/>
          </p:cNvSpPr>
          <p:nvPr>
            <p:ph type="body" sz="quarter" idx="21"/>
          </p:nvPr>
        </p:nvSpPr>
        <p:spPr>
          <a:xfrm>
            <a:off x="2776465" y="3223057"/>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15">
            <a:extLst>
              <a:ext uri="{FF2B5EF4-FFF2-40B4-BE49-F238E27FC236}">
                <a16:creationId xmlns:a16="http://schemas.microsoft.com/office/drawing/2014/main" id="{4B083A0F-77CB-4E10-26E8-D8EF2CE57C7A}"/>
              </a:ext>
            </a:extLst>
          </p:cNvPr>
          <p:cNvSpPr>
            <a:spLocks noGrp="1"/>
          </p:cNvSpPr>
          <p:nvPr>
            <p:ph type="body" sz="quarter" idx="22"/>
          </p:nvPr>
        </p:nvSpPr>
        <p:spPr>
          <a:xfrm>
            <a:off x="5044568" y="3240010"/>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9" name="Text Placeholder 15">
            <a:extLst>
              <a:ext uri="{FF2B5EF4-FFF2-40B4-BE49-F238E27FC236}">
                <a16:creationId xmlns:a16="http://schemas.microsoft.com/office/drawing/2014/main" id="{3321DB3F-F32D-3EC7-D609-84A39F639AEA}"/>
              </a:ext>
            </a:extLst>
          </p:cNvPr>
          <p:cNvSpPr>
            <a:spLocks noGrp="1"/>
          </p:cNvSpPr>
          <p:nvPr>
            <p:ph type="body" sz="quarter" idx="23"/>
          </p:nvPr>
        </p:nvSpPr>
        <p:spPr>
          <a:xfrm>
            <a:off x="7299397" y="324000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0" name="Text Placeholder 15">
            <a:extLst>
              <a:ext uri="{FF2B5EF4-FFF2-40B4-BE49-F238E27FC236}">
                <a16:creationId xmlns:a16="http://schemas.microsoft.com/office/drawing/2014/main" id="{76CC359A-6588-A724-A4AE-69CF700EB477}"/>
              </a:ext>
            </a:extLst>
          </p:cNvPr>
          <p:cNvSpPr>
            <a:spLocks noGrp="1"/>
          </p:cNvSpPr>
          <p:nvPr>
            <p:ph type="body" sz="quarter" idx="24"/>
          </p:nvPr>
        </p:nvSpPr>
        <p:spPr>
          <a:xfrm>
            <a:off x="9572189" y="324000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1" name="Text Placeholder 15">
            <a:extLst>
              <a:ext uri="{FF2B5EF4-FFF2-40B4-BE49-F238E27FC236}">
                <a16:creationId xmlns:a16="http://schemas.microsoft.com/office/drawing/2014/main" id="{D602C883-47B8-95E3-CF5D-DD02756369EE}"/>
              </a:ext>
            </a:extLst>
          </p:cNvPr>
          <p:cNvSpPr>
            <a:spLocks noGrp="1"/>
          </p:cNvSpPr>
          <p:nvPr>
            <p:ph type="body" sz="quarter" idx="25"/>
          </p:nvPr>
        </p:nvSpPr>
        <p:spPr>
          <a:xfrm>
            <a:off x="489022" y="5693990"/>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2" name="Text Placeholder 15">
            <a:extLst>
              <a:ext uri="{FF2B5EF4-FFF2-40B4-BE49-F238E27FC236}">
                <a16:creationId xmlns:a16="http://schemas.microsoft.com/office/drawing/2014/main" id="{63112855-473F-7CB2-073B-A898FD99891C}"/>
              </a:ext>
            </a:extLst>
          </p:cNvPr>
          <p:cNvSpPr>
            <a:spLocks noGrp="1"/>
          </p:cNvSpPr>
          <p:nvPr>
            <p:ph type="body" sz="quarter" idx="26"/>
          </p:nvPr>
        </p:nvSpPr>
        <p:spPr>
          <a:xfrm>
            <a:off x="2767012" y="569398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3" name="Text Placeholder 15">
            <a:extLst>
              <a:ext uri="{FF2B5EF4-FFF2-40B4-BE49-F238E27FC236}">
                <a16:creationId xmlns:a16="http://schemas.microsoft.com/office/drawing/2014/main" id="{0102C880-3FFC-ECA7-A400-EEC17C81D83E}"/>
              </a:ext>
            </a:extLst>
          </p:cNvPr>
          <p:cNvSpPr>
            <a:spLocks noGrp="1"/>
          </p:cNvSpPr>
          <p:nvPr>
            <p:ph type="body" sz="quarter" idx="27"/>
          </p:nvPr>
        </p:nvSpPr>
        <p:spPr>
          <a:xfrm>
            <a:off x="5035115" y="5710942"/>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4" name="Text Placeholder 15">
            <a:extLst>
              <a:ext uri="{FF2B5EF4-FFF2-40B4-BE49-F238E27FC236}">
                <a16:creationId xmlns:a16="http://schemas.microsoft.com/office/drawing/2014/main" id="{FE8437DF-15A5-5CE2-7103-60975AE60235}"/>
              </a:ext>
            </a:extLst>
          </p:cNvPr>
          <p:cNvSpPr>
            <a:spLocks noGrp="1"/>
          </p:cNvSpPr>
          <p:nvPr>
            <p:ph type="body" sz="quarter" idx="28"/>
          </p:nvPr>
        </p:nvSpPr>
        <p:spPr>
          <a:xfrm>
            <a:off x="7289944" y="5710941"/>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5" name="Text Placeholder 15">
            <a:extLst>
              <a:ext uri="{FF2B5EF4-FFF2-40B4-BE49-F238E27FC236}">
                <a16:creationId xmlns:a16="http://schemas.microsoft.com/office/drawing/2014/main" id="{B3199316-EE05-E8CB-F4E9-0985845FEFC9}"/>
              </a:ext>
            </a:extLst>
          </p:cNvPr>
          <p:cNvSpPr>
            <a:spLocks noGrp="1"/>
          </p:cNvSpPr>
          <p:nvPr>
            <p:ph type="body" sz="quarter" idx="29"/>
          </p:nvPr>
        </p:nvSpPr>
        <p:spPr>
          <a:xfrm>
            <a:off x="9562736" y="5710941"/>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Tree>
    <p:extLst>
      <p:ext uri="{BB962C8B-B14F-4D97-AF65-F5344CB8AC3E}">
        <p14:creationId xmlns:p14="http://schemas.microsoft.com/office/powerpoint/2010/main" val="12137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JTA - Key">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821849-7DB7-FA4E-73A8-B9EE85683D13}"/>
              </a:ext>
            </a:extLst>
          </p:cNvPr>
          <p:cNvGraphicFramePr>
            <a:graphicFrameLocks noGrp="1"/>
          </p:cNvGraphicFramePr>
          <p:nvPr userDrawn="1">
            <p:extLst>
              <p:ext uri="{D42A27DB-BD31-4B8C-83A1-F6EECF244321}">
                <p14:modId xmlns:p14="http://schemas.microsoft.com/office/powerpoint/2010/main" val="2663447286"/>
              </p:ext>
            </p:extLst>
          </p:nvPr>
        </p:nvGraphicFramePr>
        <p:xfrm>
          <a:off x="838201" y="1247462"/>
          <a:ext cx="10515599" cy="1440000"/>
        </p:xfrm>
        <a:graphic>
          <a:graphicData uri="http://schemas.openxmlformats.org/drawingml/2006/table">
            <a:tbl>
              <a:tblPr firstRow="1" bandRow="1">
                <a:tableStyleId>{5C22544A-7EE6-4342-B048-85BDC9FD1C3A}</a:tableStyleId>
              </a:tblPr>
              <a:tblGrid>
                <a:gridCol w="613358">
                  <a:extLst>
                    <a:ext uri="{9D8B030D-6E8A-4147-A177-3AD203B41FA5}">
                      <a16:colId xmlns:a16="http://schemas.microsoft.com/office/drawing/2014/main" val="3100774766"/>
                    </a:ext>
                  </a:extLst>
                </a:gridCol>
                <a:gridCol w="1258837">
                  <a:extLst>
                    <a:ext uri="{9D8B030D-6E8A-4147-A177-3AD203B41FA5}">
                      <a16:colId xmlns:a16="http://schemas.microsoft.com/office/drawing/2014/main" val="2541382255"/>
                    </a:ext>
                  </a:extLst>
                </a:gridCol>
                <a:gridCol w="8643404">
                  <a:extLst>
                    <a:ext uri="{9D8B030D-6E8A-4147-A177-3AD203B41FA5}">
                      <a16:colId xmlns:a16="http://schemas.microsoft.com/office/drawing/2014/main" val="2966900169"/>
                    </a:ext>
                  </a:extLst>
                </a:gridCol>
              </a:tblGrid>
              <a:tr h="360000">
                <a:tc gridSpan="3">
                  <a:txBody>
                    <a:bodyPr/>
                    <a:lstStyle/>
                    <a:p>
                      <a:pPr algn="l"/>
                      <a:r>
                        <a:rPr lang="en-US" sz="1400" b="0" i="0" dirty="0">
                          <a:latin typeface="Aptos Display" panose="020B0004020202020204" pitchFamily="34" charset="0"/>
                          <a:cs typeface="DIN Pro Regular" panose="020B0504020101020102" pitchFamily="34" charset="0"/>
                        </a:rPr>
                        <a:t>Job Task Analysis Frequency Key</a:t>
                      </a:r>
                      <a:endParaRPr lang="en-US" sz="1400" b="0" i="0" dirty="0">
                        <a:latin typeface="Aptos Display" panose="020B0004020202020204" pitchFamily="34" charset="0"/>
                      </a:endParaRP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hMerge="1">
                  <a:txBody>
                    <a:bodyPr/>
                    <a:lstStyle/>
                    <a:p>
                      <a:pPr algn="ctr"/>
                      <a:r>
                        <a:rPr lang="en-US" sz="1400" b="0" i="0" dirty="0">
                          <a:latin typeface="News Gothic MT" panose="020B0503020103020203"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tc hMerge="1">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extLst>
                  <a:ext uri="{0D108BD9-81ED-4DB2-BD59-A6C34878D82A}">
                    <a16:rowId xmlns:a16="http://schemas.microsoft.com/office/drawing/2014/main" val="3012557252"/>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I</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 Infrequent</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algn="l"/>
                      <a:r>
                        <a:rPr lang="en-US" sz="1000" dirty="0">
                          <a:latin typeface="Aptos Display" panose="020B0004020202020204" pitchFamily="34" charset="0"/>
                        </a:rPr>
                        <a:t>Intermittent activity exists for a short time or less than 20% of the time when performing the job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50061421"/>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F</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ptos Display" panose="020B0004020202020204" pitchFamily="34" charset="0"/>
                        </a:rPr>
                        <a:t>= Frequent</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Activity exists between 20% and 60% of the time when performing the job</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981974"/>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C</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ptos Display" panose="020B0004020202020204" pitchFamily="34" charset="0"/>
                        </a:rPr>
                        <a:t>= Constant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Activity exists for more than 60% or the time when performing the job</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8700929"/>
                  </a:ext>
                </a:extLst>
              </a:tr>
            </a:tbl>
          </a:graphicData>
        </a:graphic>
      </p:graphicFrame>
      <p:graphicFrame>
        <p:nvGraphicFramePr>
          <p:cNvPr id="4" name="Table 3">
            <a:extLst>
              <a:ext uri="{FF2B5EF4-FFF2-40B4-BE49-F238E27FC236}">
                <a16:creationId xmlns:a16="http://schemas.microsoft.com/office/drawing/2014/main" id="{FA5D29F0-F16B-7DE9-CB56-374BDAB6A7C4}"/>
              </a:ext>
            </a:extLst>
          </p:cNvPr>
          <p:cNvGraphicFramePr>
            <a:graphicFrameLocks noGrp="1"/>
          </p:cNvGraphicFramePr>
          <p:nvPr userDrawn="1">
            <p:extLst>
              <p:ext uri="{D42A27DB-BD31-4B8C-83A1-F6EECF244321}">
                <p14:modId xmlns:p14="http://schemas.microsoft.com/office/powerpoint/2010/main" val="4026762682"/>
              </p:ext>
            </p:extLst>
          </p:nvPr>
        </p:nvGraphicFramePr>
        <p:xfrm>
          <a:off x="838200" y="3008471"/>
          <a:ext cx="10515599" cy="2590800"/>
        </p:xfrm>
        <a:graphic>
          <a:graphicData uri="http://schemas.openxmlformats.org/drawingml/2006/table">
            <a:tbl>
              <a:tblPr firstRow="1" bandRow="1">
                <a:tableStyleId>{5C22544A-7EE6-4342-B048-85BDC9FD1C3A}</a:tableStyleId>
              </a:tblPr>
              <a:tblGrid>
                <a:gridCol w="1872195">
                  <a:extLst>
                    <a:ext uri="{9D8B030D-6E8A-4147-A177-3AD203B41FA5}">
                      <a16:colId xmlns:a16="http://schemas.microsoft.com/office/drawing/2014/main" val="3100774766"/>
                    </a:ext>
                  </a:extLst>
                </a:gridCol>
                <a:gridCol w="8643404">
                  <a:extLst>
                    <a:ext uri="{9D8B030D-6E8A-4147-A177-3AD203B41FA5}">
                      <a16:colId xmlns:a16="http://schemas.microsoft.com/office/drawing/2014/main" val="2966900169"/>
                    </a:ext>
                  </a:extLst>
                </a:gridCol>
              </a:tblGrid>
              <a:tr h="0">
                <a:tc gridSpan="2">
                  <a:txBody>
                    <a:bodyPr/>
                    <a:lstStyle/>
                    <a:p>
                      <a:pPr algn="l"/>
                      <a:r>
                        <a:rPr lang="en-US" sz="1400" b="0" i="0" dirty="0">
                          <a:latin typeface="Aptos Display" panose="020B0004020202020204" pitchFamily="34" charset="0"/>
                          <a:cs typeface="DIN Pro Regular" panose="020B0504020101020102" pitchFamily="34" charset="0"/>
                        </a:rPr>
                        <a:t>Job Task Analysis Demands Classification</a:t>
                      </a:r>
                      <a:endParaRPr lang="en-US" sz="1400" b="0" i="0" dirty="0">
                        <a:latin typeface="Aptos Display" panose="020B0004020202020204" pitchFamily="34" charset="0"/>
                      </a:endParaRP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hMerge="1">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extLst>
                  <a:ext uri="{0D108BD9-81ED-4DB2-BD59-A6C34878D82A}">
                    <a16:rowId xmlns:a16="http://schemas.microsoft.com/office/drawing/2014/main" val="3012557252"/>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Sedentary</a:t>
                      </a:r>
                      <a:endParaRPr lang="en-US" sz="1000" b="0" i="0" dirty="0">
                        <a:solidFill>
                          <a:schemeClr val="tx1"/>
                        </a:solidFill>
                        <a:latin typeface="Aptos Display" panose="020B0004020202020204"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algn="just"/>
                      <a:r>
                        <a:rPr lang="en-US" sz="1000" dirty="0">
                          <a:latin typeface="Aptos Display" panose="020B0004020202020204" pitchFamily="34" charset="0"/>
                        </a:rPr>
                        <a:t>Exerting up to 4.5kg of force occasionally or a negligible amount of force frequently to lift carry, push, pull or otherwise move objects, including the human body. Sedentary work involves sitting most of the time but may involve walking or standing for brief periods of time.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50061421"/>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Light work</a:t>
                      </a:r>
                      <a:endParaRPr lang="en-US" sz="1000" b="0" i="0" dirty="0">
                        <a:solidFill>
                          <a:schemeClr val="tx1"/>
                        </a:solidFill>
                        <a:latin typeface="Aptos Display" panose="020B0004020202020204"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Exerting up to 9kgs or force occasionally, or up to 4.5kgs of force frequently, or a negligible amount of force constantly to move objects. Physical demand requirements are in excess of those for Sedentary Work. Even though the weight lifted may only be negligible amount, a job should be rated as light work when it requires walking or standing to a significant degree, it requires sitting most of the time but entails pushing or arm or leg controls or when it requires working at a production rate pace entailing the constant pushing or pulling of materials even though the weight of those material is negligible.</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981974"/>
                  </a:ext>
                </a:extLst>
              </a:tr>
              <a:tr h="360000">
                <a:tc>
                  <a:txBody>
                    <a:bodyPr/>
                    <a:lstStyle/>
                    <a:p>
                      <a:r>
                        <a:rPr lang="en-US" sz="1000" b="0" i="0" dirty="0">
                          <a:solidFill>
                            <a:schemeClr val="tx1"/>
                          </a:solidFill>
                          <a:latin typeface="Aptos Display" panose="020B0004020202020204" pitchFamily="34" charset="0"/>
                        </a:rPr>
                        <a:t>Medium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Exerting 9kgs to 23kgs or force occasionally, or 4.5kgs – 11kgs or force frequently, or greater than negligible up to 4.5kgs or force constantly to move objects. Physical demands requirements are in excess of those for Light Work.</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8700929"/>
                  </a:ext>
                </a:extLst>
              </a:tr>
              <a:tr h="360000">
                <a:tc>
                  <a:txBody>
                    <a:bodyPr/>
                    <a:lstStyle/>
                    <a:p>
                      <a:r>
                        <a:rPr lang="en-US" sz="1000" b="0" i="0" dirty="0">
                          <a:solidFill>
                            <a:schemeClr val="tx1"/>
                          </a:solidFill>
                          <a:latin typeface="Aptos Display" panose="020B0004020202020204" pitchFamily="34" charset="0"/>
                        </a:rPr>
                        <a:t>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Exerting 23kgs to 45kgs or force occasionally, or 11kgs – 23kgs of force frequently, or 4.5kgs to 9kgs of force constantly to move objects. Physical demands requirements are in excess of those for Medium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1270235"/>
                  </a:ext>
                </a:extLst>
              </a:tr>
              <a:tr h="360000">
                <a:tc>
                  <a:txBody>
                    <a:bodyPr/>
                    <a:lstStyle/>
                    <a:p>
                      <a:r>
                        <a:rPr lang="en-US" sz="1000" b="0" i="0" dirty="0">
                          <a:solidFill>
                            <a:schemeClr val="tx1"/>
                          </a:solidFill>
                          <a:latin typeface="Aptos Display" panose="020B0004020202020204" pitchFamily="34" charset="0"/>
                        </a:rPr>
                        <a:t>Very 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Exerting in excess of 45kgs of force occasionally, or in excess of 23kgs of force frequently, or in excess of 9kgs of force constantly to move objects. Physical demand requirements are in excess of those for 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3604944"/>
                  </a:ext>
                </a:extLst>
              </a:tr>
            </a:tbl>
          </a:graphicData>
        </a:graphic>
      </p:graphicFrame>
      <p:sp>
        <p:nvSpPr>
          <p:cNvPr id="5" name="TextBox 4">
            <a:extLst>
              <a:ext uri="{FF2B5EF4-FFF2-40B4-BE49-F238E27FC236}">
                <a16:creationId xmlns:a16="http://schemas.microsoft.com/office/drawing/2014/main" id="{074F8369-BC19-ABC2-0E0D-C62D9A2B5E22}"/>
              </a:ext>
            </a:extLst>
          </p:cNvPr>
          <p:cNvSpPr txBox="1"/>
          <p:nvPr userDrawn="1"/>
        </p:nvSpPr>
        <p:spPr>
          <a:xfrm>
            <a:off x="800099" y="444753"/>
            <a:ext cx="6095316" cy="646331"/>
          </a:xfrm>
          <a:prstGeom prst="rect">
            <a:avLst/>
          </a:prstGeom>
          <a:noFill/>
        </p:spPr>
        <p:txBody>
          <a:bodyPr wrap="square">
            <a:spAutoFit/>
          </a:bodyPr>
          <a:lstStyle/>
          <a:p>
            <a:r>
              <a:rPr lang="en-US" sz="3600" b="0">
                <a:solidFill>
                  <a:srgbClr val="23408B"/>
                </a:solidFill>
                <a:latin typeface="Univia Pro Book" panose="00000500000000000000" charset="0"/>
              </a:rPr>
              <a:t>Key</a:t>
            </a:r>
            <a:endParaRPr lang="en-AU" sz="3600" b="0" dirty="0">
              <a:solidFill>
                <a:srgbClr val="23408B"/>
              </a:solidFill>
              <a:latin typeface="Univia Pro Book" panose="00000500000000000000" charset="0"/>
            </a:endParaRPr>
          </a:p>
        </p:txBody>
      </p:sp>
    </p:spTree>
    <p:extLst>
      <p:ext uri="{BB962C8B-B14F-4D97-AF65-F5344CB8AC3E}">
        <p14:creationId xmlns:p14="http://schemas.microsoft.com/office/powerpoint/2010/main" val="196211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C4298-1346-1F07-CAB7-6DB3EF93E6E5}"/>
              </a:ext>
            </a:extLst>
          </p:cNvPr>
          <p:cNvSpPr txBox="1"/>
          <p:nvPr userDrawn="1"/>
        </p:nvSpPr>
        <p:spPr>
          <a:xfrm>
            <a:off x="838200" y="2034988"/>
            <a:ext cx="10515600" cy="1200329"/>
          </a:xfrm>
          <a:prstGeom prst="rect">
            <a:avLst/>
          </a:prstGeom>
          <a:noFill/>
        </p:spPr>
        <p:txBody>
          <a:bodyPr wrap="square" rtlCol="0">
            <a:spAutoFit/>
          </a:bodyPr>
          <a:lstStyle/>
          <a:p>
            <a:r>
              <a:rPr lang="en-US" dirty="0">
                <a:latin typeface="Aptos Display" panose="020B0004020202020204" pitchFamily="34" charset="0"/>
              </a:rPr>
              <a:t>The Suitable Duties Manual identifies suitable duties available to those who have sustained a workplace injury and further summarises the physical demands of those duties. </a:t>
            </a:r>
          </a:p>
          <a:p>
            <a:endParaRPr lang="en-US" dirty="0">
              <a:latin typeface="Aptos Display" panose="020B0004020202020204" pitchFamily="34" charset="0"/>
            </a:endParaRPr>
          </a:p>
          <a:p>
            <a:r>
              <a:rPr lang="en-US" dirty="0">
                <a:latin typeface="Aptos Display" panose="020B0004020202020204" pitchFamily="34" charset="0"/>
              </a:rPr>
              <a:t>The suitable duties manual is designed to support developing appropriate and detailed Return to Work Plans.</a:t>
            </a:r>
            <a:endParaRPr lang="en-AU" dirty="0">
              <a:latin typeface="Aptos Display" panose="020B0004020202020204" pitchFamily="34" charset="0"/>
            </a:endParaRPr>
          </a:p>
        </p:txBody>
      </p:sp>
      <p:sp>
        <p:nvSpPr>
          <p:cNvPr id="5" name="TextBox 4">
            <a:extLst>
              <a:ext uri="{FF2B5EF4-FFF2-40B4-BE49-F238E27FC236}">
                <a16:creationId xmlns:a16="http://schemas.microsoft.com/office/drawing/2014/main" id="{9504318E-23FE-D0FB-C57C-E61AF9E52FC0}"/>
              </a:ext>
            </a:extLst>
          </p:cNvPr>
          <p:cNvSpPr txBox="1"/>
          <p:nvPr userDrawn="1"/>
        </p:nvSpPr>
        <p:spPr>
          <a:xfrm>
            <a:off x="923365" y="932329"/>
            <a:ext cx="9995647" cy="707886"/>
          </a:xfrm>
          <a:prstGeom prst="rect">
            <a:avLst/>
          </a:prstGeom>
          <a:noFill/>
        </p:spPr>
        <p:txBody>
          <a:bodyPr wrap="square" rtlCol="0">
            <a:spAutoFit/>
          </a:bodyPr>
          <a:lstStyle/>
          <a:p>
            <a:r>
              <a:rPr lang="en-US" sz="4000" dirty="0">
                <a:solidFill>
                  <a:srgbClr val="23408B"/>
                </a:solidFill>
              </a:rPr>
              <a:t>Suitable Duties Manual</a:t>
            </a:r>
            <a:endParaRPr lang="en-AU" sz="4000" dirty="0">
              <a:solidFill>
                <a:srgbClr val="23408B"/>
              </a:solidFill>
            </a:endParaRPr>
          </a:p>
        </p:txBody>
      </p:sp>
    </p:spTree>
    <p:extLst>
      <p:ext uri="{BB962C8B-B14F-4D97-AF65-F5344CB8AC3E}">
        <p14:creationId xmlns:p14="http://schemas.microsoft.com/office/powerpoint/2010/main" val="1743239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C4298-1346-1F07-CAB7-6DB3EF93E6E5}"/>
              </a:ext>
            </a:extLst>
          </p:cNvPr>
          <p:cNvSpPr txBox="1"/>
          <p:nvPr userDrawn="1"/>
        </p:nvSpPr>
        <p:spPr>
          <a:xfrm>
            <a:off x="838200" y="2034988"/>
            <a:ext cx="10515600" cy="1200329"/>
          </a:xfrm>
          <a:prstGeom prst="rect">
            <a:avLst/>
          </a:prstGeom>
          <a:noFill/>
        </p:spPr>
        <p:txBody>
          <a:bodyPr wrap="square" rtlCol="0">
            <a:spAutoFit/>
          </a:bodyPr>
          <a:lstStyle/>
          <a:p>
            <a:r>
              <a:rPr lang="en-US" dirty="0">
                <a:latin typeface="Aptos Display" panose="020B0004020202020204" pitchFamily="34" charset="0"/>
              </a:rPr>
              <a:t>The Suitable Duties Dictionary identifies suitable duties available to those who have sustained a workplace injury and further summarises the physical demands of those duties. </a:t>
            </a:r>
          </a:p>
          <a:p>
            <a:endParaRPr lang="en-US" dirty="0">
              <a:latin typeface="Aptos Display" panose="020B0004020202020204" pitchFamily="34" charset="0"/>
            </a:endParaRPr>
          </a:p>
          <a:p>
            <a:r>
              <a:rPr lang="en-US" dirty="0">
                <a:latin typeface="Aptos Display" panose="020B0004020202020204" pitchFamily="34" charset="0"/>
              </a:rPr>
              <a:t>The suitable duties manual is designed to support developing appropriate and detailed Return to Work Plans.</a:t>
            </a:r>
            <a:endParaRPr lang="en-AU" dirty="0">
              <a:latin typeface="Aptos Display" panose="020B0004020202020204" pitchFamily="34" charset="0"/>
            </a:endParaRPr>
          </a:p>
        </p:txBody>
      </p:sp>
      <p:sp>
        <p:nvSpPr>
          <p:cNvPr id="5" name="TextBox 4">
            <a:extLst>
              <a:ext uri="{FF2B5EF4-FFF2-40B4-BE49-F238E27FC236}">
                <a16:creationId xmlns:a16="http://schemas.microsoft.com/office/drawing/2014/main" id="{9504318E-23FE-D0FB-C57C-E61AF9E52FC0}"/>
              </a:ext>
            </a:extLst>
          </p:cNvPr>
          <p:cNvSpPr txBox="1"/>
          <p:nvPr userDrawn="1"/>
        </p:nvSpPr>
        <p:spPr>
          <a:xfrm>
            <a:off x="923365" y="932329"/>
            <a:ext cx="9995647" cy="707886"/>
          </a:xfrm>
          <a:prstGeom prst="rect">
            <a:avLst/>
          </a:prstGeom>
          <a:noFill/>
        </p:spPr>
        <p:txBody>
          <a:bodyPr wrap="square" rtlCol="0">
            <a:spAutoFit/>
          </a:bodyPr>
          <a:lstStyle/>
          <a:p>
            <a:r>
              <a:rPr lang="en-US" sz="4000" dirty="0">
                <a:solidFill>
                  <a:srgbClr val="23408B"/>
                </a:solidFill>
              </a:rPr>
              <a:t>Suitable Duties Dictionary</a:t>
            </a:r>
            <a:endParaRPr lang="en-AU" sz="4000" dirty="0">
              <a:solidFill>
                <a:srgbClr val="23408B"/>
              </a:solidFill>
            </a:endParaRPr>
          </a:p>
        </p:txBody>
      </p:sp>
    </p:spTree>
    <p:extLst>
      <p:ext uri="{BB962C8B-B14F-4D97-AF65-F5344CB8AC3E}">
        <p14:creationId xmlns:p14="http://schemas.microsoft.com/office/powerpoint/2010/main" val="190952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50DC3CD-BD5A-311E-9E88-177F895B6CDF}"/>
              </a:ext>
            </a:extLst>
          </p:cNvPr>
          <p:cNvGraphicFramePr>
            <a:graphicFrameLocks noGrp="1"/>
          </p:cNvGraphicFramePr>
          <p:nvPr userDrawn="1">
            <p:extLst>
              <p:ext uri="{D42A27DB-BD31-4B8C-83A1-F6EECF244321}">
                <p14:modId xmlns:p14="http://schemas.microsoft.com/office/powerpoint/2010/main" val="1650505846"/>
              </p:ext>
            </p:extLst>
          </p:nvPr>
        </p:nvGraphicFramePr>
        <p:xfrm>
          <a:off x="441244" y="379063"/>
          <a:ext cx="11266663" cy="2778634"/>
        </p:xfrm>
        <a:graphic>
          <a:graphicData uri="http://schemas.openxmlformats.org/drawingml/2006/table">
            <a:tbl>
              <a:tblPr firstCol="1" bandRow="1">
                <a:tableStyleId>{5C22544A-7EE6-4342-B048-85BDC9FD1C3A}</a:tableStyleId>
              </a:tblPr>
              <a:tblGrid>
                <a:gridCol w="3115201">
                  <a:extLst>
                    <a:ext uri="{9D8B030D-6E8A-4147-A177-3AD203B41FA5}">
                      <a16:colId xmlns:a16="http://schemas.microsoft.com/office/drawing/2014/main" val="2507919556"/>
                    </a:ext>
                  </a:extLst>
                </a:gridCol>
                <a:gridCol w="8151462">
                  <a:extLst>
                    <a:ext uri="{9D8B030D-6E8A-4147-A177-3AD203B41FA5}">
                      <a16:colId xmlns:a16="http://schemas.microsoft.com/office/drawing/2014/main" val="3144847521"/>
                    </a:ext>
                  </a:extLst>
                </a:gridCol>
              </a:tblGrid>
              <a:tr h="27503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Department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97223">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Task Name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2510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Activity Level</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2334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Availability &amp; Duration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63649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List of Tasks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645459">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Physical Demands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r h="540000">
                <a:tc>
                  <a:txBody>
                    <a:bodyPr/>
                    <a:lstStyle/>
                    <a:p>
                      <a:pPr algn="l">
                        <a:lnSpc>
                          <a:spcPct val="107000"/>
                        </a:lnSpc>
                        <a:spcAft>
                          <a:spcPts val="800"/>
                        </a:spcAft>
                      </a:pPr>
                      <a:r>
                        <a:rPr lang="en-AU" sz="1000" dirty="0">
                          <a:effectLst/>
                          <a:latin typeface="Aptos Display" panose="020B0004020202020204" pitchFamily="34" charset="0"/>
                          <a:ea typeface="Calibri" panose="020F0502020204030204" pitchFamily="34" charset="0"/>
                          <a:cs typeface="Times New Roman" panose="02020603050405020304" pitchFamily="18" charset="0"/>
                        </a:rPr>
                        <a:t>Sensory / Cognitive Demands</a:t>
                      </a: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6759942"/>
                  </a:ext>
                </a:extLst>
              </a:tr>
            </a:tbl>
          </a:graphicData>
        </a:graphic>
      </p:graphicFrame>
      <p:sp>
        <p:nvSpPr>
          <p:cNvPr id="7" name="Text Placeholder 4">
            <a:extLst>
              <a:ext uri="{FF2B5EF4-FFF2-40B4-BE49-F238E27FC236}">
                <a16:creationId xmlns:a16="http://schemas.microsoft.com/office/drawing/2014/main" id="{1347CE67-5F53-63A0-426B-22C65F2591E1}"/>
              </a:ext>
            </a:extLst>
          </p:cNvPr>
          <p:cNvSpPr>
            <a:spLocks noGrp="1"/>
          </p:cNvSpPr>
          <p:nvPr>
            <p:ph type="body" sz="quarter" idx="17" hasCustomPrompt="1"/>
          </p:nvPr>
        </p:nvSpPr>
        <p:spPr>
          <a:xfrm>
            <a:off x="3505823" y="398246"/>
            <a:ext cx="8185154" cy="271677"/>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8" name="Text Placeholder 4">
            <a:extLst>
              <a:ext uri="{FF2B5EF4-FFF2-40B4-BE49-F238E27FC236}">
                <a16:creationId xmlns:a16="http://schemas.microsoft.com/office/drawing/2014/main" id="{FD689E8B-0AA7-505B-EC54-F7FD7BFB9168}"/>
              </a:ext>
            </a:extLst>
          </p:cNvPr>
          <p:cNvSpPr>
            <a:spLocks noGrp="1"/>
          </p:cNvSpPr>
          <p:nvPr>
            <p:ph type="body" sz="quarter" idx="18"/>
          </p:nvPr>
        </p:nvSpPr>
        <p:spPr>
          <a:xfrm>
            <a:off x="3511358" y="655315"/>
            <a:ext cx="8185154" cy="232021"/>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9" name="Text Placeholder 4">
            <a:extLst>
              <a:ext uri="{FF2B5EF4-FFF2-40B4-BE49-F238E27FC236}">
                <a16:creationId xmlns:a16="http://schemas.microsoft.com/office/drawing/2014/main" id="{0C5F7903-70FE-C56C-D2C1-645AD64A71C0}"/>
              </a:ext>
            </a:extLst>
          </p:cNvPr>
          <p:cNvSpPr>
            <a:spLocks noGrp="1"/>
          </p:cNvSpPr>
          <p:nvPr>
            <p:ph type="body" sz="quarter" idx="19"/>
          </p:nvPr>
        </p:nvSpPr>
        <p:spPr>
          <a:xfrm>
            <a:off x="3519732" y="2631731"/>
            <a:ext cx="8188175" cy="50098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0" name="Text Placeholder 4">
            <a:extLst>
              <a:ext uri="{FF2B5EF4-FFF2-40B4-BE49-F238E27FC236}">
                <a16:creationId xmlns:a16="http://schemas.microsoft.com/office/drawing/2014/main" id="{AC7CAFA3-C414-48F1-C035-4E44AA21B9E8}"/>
              </a:ext>
            </a:extLst>
          </p:cNvPr>
          <p:cNvSpPr>
            <a:spLocks noGrp="1"/>
          </p:cNvSpPr>
          <p:nvPr>
            <p:ph type="body" sz="quarter" idx="20" hasCustomPrompt="1"/>
          </p:nvPr>
        </p:nvSpPr>
        <p:spPr>
          <a:xfrm>
            <a:off x="3511358" y="889320"/>
            <a:ext cx="8185154" cy="271676"/>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11" name="Text Placeholder 4">
            <a:extLst>
              <a:ext uri="{FF2B5EF4-FFF2-40B4-BE49-F238E27FC236}">
                <a16:creationId xmlns:a16="http://schemas.microsoft.com/office/drawing/2014/main" id="{0C67D42E-2E96-2F6A-98E6-1FC25FEA4DCA}"/>
              </a:ext>
            </a:extLst>
          </p:cNvPr>
          <p:cNvSpPr>
            <a:spLocks noGrp="1"/>
          </p:cNvSpPr>
          <p:nvPr>
            <p:ph type="body" sz="quarter" idx="21"/>
          </p:nvPr>
        </p:nvSpPr>
        <p:spPr>
          <a:xfrm>
            <a:off x="3511358" y="1120968"/>
            <a:ext cx="8185154" cy="27167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2" name="Text Placeholder 4">
            <a:extLst>
              <a:ext uri="{FF2B5EF4-FFF2-40B4-BE49-F238E27FC236}">
                <a16:creationId xmlns:a16="http://schemas.microsoft.com/office/drawing/2014/main" id="{CD283FB4-8979-89FD-5B5C-F1B5984A5D88}"/>
              </a:ext>
            </a:extLst>
          </p:cNvPr>
          <p:cNvSpPr>
            <a:spLocks noGrp="1"/>
          </p:cNvSpPr>
          <p:nvPr>
            <p:ph type="body" sz="quarter" idx="22" hasCustomPrompt="1"/>
          </p:nvPr>
        </p:nvSpPr>
        <p:spPr>
          <a:xfrm>
            <a:off x="3513617" y="1338382"/>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
        <p:nvSpPr>
          <p:cNvPr id="14" name="Text Placeholder 4">
            <a:extLst>
              <a:ext uri="{FF2B5EF4-FFF2-40B4-BE49-F238E27FC236}">
                <a16:creationId xmlns:a16="http://schemas.microsoft.com/office/drawing/2014/main" id="{E75C1332-CECA-5598-2947-5DC620058654}"/>
              </a:ext>
            </a:extLst>
          </p:cNvPr>
          <p:cNvSpPr>
            <a:spLocks noGrp="1"/>
          </p:cNvSpPr>
          <p:nvPr>
            <p:ph type="body" sz="quarter" idx="24" hasCustomPrompt="1"/>
          </p:nvPr>
        </p:nvSpPr>
        <p:spPr>
          <a:xfrm>
            <a:off x="3522751" y="1958361"/>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graphicFrame>
        <p:nvGraphicFramePr>
          <p:cNvPr id="15" name="Table 14">
            <a:extLst>
              <a:ext uri="{FF2B5EF4-FFF2-40B4-BE49-F238E27FC236}">
                <a16:creationId xmlns:a16="http://schemas.microsoft.com/office/drawing/2014/main" id="{CF48DB3E-0EDB-F608-BE9C-74B11E21EA8B}"/>
              </a:ext>
            </a:extLst>
          </p:cNvPr>
          <p:cNvGraphicFramePr>
            <a:graphicFrameLocks noGrp="1"/>
          </p:cNvGraphicFramePr>
          <p:nvPr userDrawn="1">
            <p:extLst>
              <p:ext uri="{D42A27DB-BD31-4B8C-83A1-F6EECF244321}">
                <p14:modId xmlns:p14="http://schemas.microsoft.com/office/powerpoint/2010/main" val="1592098221"/>
              </p:ext>
            </p:extLst>
          </p:nvPr>
        </p:nvGraphicFramePr>
        <p:xfrm>
          <a:off x="441244" y="3446603"/>
          <a:ext cx="11266663" cy="2778634"/>
        </p:xfrm>
        <a:graphic>
          <a:graphicData uri="http://schemas.openxmlformats.org/drawingml/2006/table">
            <a:tbl>
              <a:tblPr firstCol="1" bandRow="1">
                <a:tableStyleId>{5C22544A-7EE6-4342-B048-85BDC9FD1C3A}</a:tableStyleId>
              </a:tblPr>
              <a:tblGrid>
                <a:gridCol w="3115201">
                  <a:extLst>
                    <a:ext uri="{9D8B030D-6E8A-4147-A177-3AD203B41FA5}">
                      <a16:colId xmlns:a16="http://schemas.microsoft.com/office/drawing/2014/main" val="2507919556"/>
                    </a:ext>
                  </a:extLst>
                </a:gridCol>
                <a:gridCol w="8151462">
                  <a:extLst>
                    <a:ext uri="{9D8B030D-6E8A-4147-A177-3AD203B41FA5}">
                      <a16:colId xmlns:a16="http://schemas.microsoft.com/office/drawing/2014/main" val="3144847521"/>
                    </a:ext>
                  </a:extLst>
                </a:gridCol>
              </a:tblGrid>
              <a:tr h="27503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Department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97223">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Task Name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2510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Activity Level</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2334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Availability &amp; Duration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63649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List of Tasks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645459">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Physical Demands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r h="540000">
                <a:tc>
                  <a:txBody>
                    <a:bodyPr/>
                    <a:lstStyle/>
                    <a:p>
                      <a:pPr algn="l">
                        <a:lnSpc>
                          <a:spcPct val="107000"/>
                        </a:lnSpc>
                        <a:spcAft>
                          <a:spcPts val="800"/>
                        </a:spcAft>
                      </a:pPr>
                      <a:r>
                        <a:rPr lang="en-AU" sz="1000" dirty="0">
                          <a:effectLst/>
                          <a:latin typeface="Aptos Display" panose="020B0004020202020204" pitchFamily="34" charset="0"/>
                          <a:ea typeface="Calibri" panose="020F0502020204030204" pitchFamily="34" charset="0"/>
                          <a:cs typeface="Times New Roman" panose="02020603050405020304" pitchFamily="18" charset="0"/>
                        </a:rPr>
                        <a:t>Sensory / Cognitive Demands</a:t>
                      </a: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6759942"/>
                  </a:ext>
                </a:extLst>
              </a:tr>
            </a:tbl>
          </a:graphicData>
        </a:graphic>
      </p:graphicFrame>
      <p:sp>
        <p:nvSpPr>
          <p:cNvPr id="16" name="Text Placeholder 4">
            <a:extLst>
              <a:ext uri="{FF2B5EF4-FFF2-40B4-BE49-F238E27FC236}">
                <a16:creationId xmlns:a16="http://schemas.microsoft.com/office/drawing/2014/main" id="{AFCA5758-5BE7-6AE3-8C3F-F05F72016429}"/>
              </a:ext>
            </a:extLst>
          </p:cNvPr>
          <p:cNvSpPr>
            <a:spLocks noGrp="1"/>
          </p:cNvSpPr>
          <p:nvPr>
            <p:ph type="body" sz="quarter" idx="25" hasCustomPrompt="1"/>
          </p:nvPr>
        </p:nvSpPr>
        <p:spPr>
          <a:xfrm>
            <a:off x="3505823" y="3465786"/>
            <a:ext cx="8185154" cy="271677"/>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17" name="Text Placeholder 4">
            <a:extLst>
              <a:ext uri="{FF2B5EF4-FFF2-40B4-BE49-F238E27FC236}">
                <a16:creationId xmlns:a16="http://schemas.microsoft.com/office/drawing/2014/main" id="{2B206C49-7EE4-B098-2A5D-E058D7364E1E}"/>
              </a:ext>
            </a:extLst>
          </p:cNvPr>
          <p:cNvSpPr>
            <a:spLocks noGrp="1"/>
          </p:cNvSpPr>
          <p:nvPr>
            <p:ph type="body" sz="quarter" idx="26"/>
          </p:nvPr>
        </p:nvSpPr>
        <p:spPr>
          <a:xfrm>
            <a:off x="3511358" y="3722855"/>
            <a:ext cx="8185154" cy="232021"/>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4">
            <a:extLst>
              <a:ext uri="{FF2B5EF4-FFF2-40B4-BE49-F238E27FC236}">
                <a16:creationId xmlns:a16="http://schemas.microsoft.com/office/drawing/2014/main" id="{C2086870-CBFC-67CA-0576-66FC88BFD583}"/>
              </a:ext>
            </a:extLst>
          </p:cNvPr>
          <p:cNvSpPr>
            <a:spLocks noGrp="1"/>
          </p:cNvSpPr>
          <p:nvPr>
            <p:ph type="body" sz="quarter" idx="27"/>
          </p:nvPr>
        </p:nvSpPr>
        <p:spPr>
          <a:xfrm>
            <a:off x="3519732" y="5699271"/>
            <a:ext cx="8188175" cy="50098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9" name="Text Placeholder 4">
            <a:extLst>
              <a:ext uri="{FF2B5EF4-FFF2-40B4-BE49-F238E27FC236}">
                <a16:creationId xmlns:a16="http://schemas.microsoft.com/office/drawing/2014/main" id="{8505B956-428A-680F-98CC-C799818F3351}"/>
              </a:ext>
            </a:extLst>
          </p:cNvPr>
          <p:cNvSpPr>
            <a:spLocks noGrp="1"/>
          </p:cNvSpPr>
          <p:nvPr>
            <p:ph type="body" sz="quarter" idx="28" hasCustomPrompt="1"/>
          </p:nvPr>
        </p:nvSpPr>
        <p:spPr>
          <a:xfrm>
            <a:off x="3511358" y="3956860"/>
            <a:ext cx="8185154" cy="271676"/>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20" name="Text Placeholder 4">
            <a:extLst>
              <a:ext uri="{FF2B5EF4-FFF2-40B4-BE49-F238E27FC236}">
                <a16:creationId xmlns:a16="http://schemas.microsoft.com/office/drawing/2014/main" id="{956924E1-843D-48F0-3F1E-ACBBCB205AE5}"/>
              </a:ext>
            </a:extLst>
          </p:cNvPr>
          <p:cNvSpPr>
            <a:spLocks noGrp="1"/>
          </p:cNvSpPr>
          <p:nvPr>
            <p:ph type="body" sz="quarter" idx="29"/>
          </p:nvPr>
        </p:nvSpPr>
        <p:spPr>
          <a:xfrm>
            <a:off x="3511358" y="4188508"/>
            <a:ext cx="8185154" cy="27167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1" name="Text Placeholder 4">
            <a:extLst>
              <a:ext uri="{FF2B5EF4-FFF2-40B4-BE49-F238E27FC236}">
                <a16:creationId xmlns:a16="http://schemas.microsoft.com/office/drawing/2014/main" id="{E669F362-DB8A-B978-4627-0A7CFF16950C}"/>
              </a:ext>
            </a:extLst>
          </p:cNvPr>
          <p:cNvSpPr>
            <a:spLocks noGrp="1"/>
          </p:cNvSpPr>
          <p:nvPr>
            <p:ph type="body" sz="quarter" idx="30" hasCustomPrompt="1"/>
          </p:nvPr>
        </p:nvSpPr>
        <p:spPr>
          <a:xfrm>
            <a:off x="3513617" y="4405922"/>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
        <p:nvSpPr>
          <p:cNvPr id="22" name="Text Placeholder 4">
            <a:extLst>
              <a:ext uri="{FF2B5EF4-FFF2-40B4-BE49-F238E27FC236}">
                <a16:creationId xmlns:a16="http://schemas.microsoft.com/office/drawing/2014/main" id="{7528562A-A43A-12B0-D29C-6F30B4AE62CC}"/>
              </a:ext>
            </a:extLst>
          </p:cNvPr>
          <p:cNvSpPr>
            <a:spLocks noGrp="1"/>
          </p:cNvSpPr>
          <p:nvPr>
            <p:ph type="body" sz="quarter" idx="31" hasCustomPrompt="1"/>
          </p:nvPr>
        </p:nvSpPr>
        <p:spPr>
          <a:xfrm>
            <a:off x="3522751" y="5025901"/>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Tree>
    <p:extLst>
      <p:ext uri="{BB962C8B-B14F-4D97-AF65-F5344CB8AC3E}">
        <p14:creationId xmlns:p14="http://schemas.microsoft.com/office/powerpoint/2010/main" val="390919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JTA - Essential Job Tas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8A6728-6295-CF78-3CBF-AAAC9A75314B}"/>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Essential Job Tasks</a:t>
            </a:r>
            <a:endParaRPr lang="en-AU" sz="3600" b="0" dirty="0">
              <a:solidFill>
                <a:srgbClr val="23408B"/>
              </a:solidFill>
              <a:latin typeface="Univia Pro Book" panose="00000500000000000000" charset="0"/>
            </a:endParaRPr>
          </a:p>
        </p:txBody>
      </p:sp>
      <p:sp>
        <p:nvSpPr>
          <p:cNvPr id="68" name="Table Placeholder 67">
            <a:extLst>
              <a:ext uri="{FF2B5EF4-FFF2-40B4-BE49-F238E27FC236}">
                <a16:creationId xmlns:a16="http://schemas.microsoft.com/office/drawing/2014/main" id="{CF1855A9-B865-6097-5E53-F9B7575F424A}"/>
              </a:ext>
            </a:extLst>
          </p:cNvPr>
          <p:cNvSpPr>
            <a:spLocks noGrp="1"/>
          </p:cNvSpPr>
          <p:nvPr>
            <p:ph type="tbl" sz="quarter" idx="10"/>
          </p:nvPr>
        </p:nvSpPr>
        <p:spPr>
          <a:xfrm>
            <a:off x="989013" y="1228725"/>
            <a:ext cx="10177462" cy="4349750"/>
          </a:xfrm>
        </p:spPr>
        <p:txBody>
          <a:bodyPr>
            <a:normAutofit/>
          </a:bodyPr>
          <a:lstStyle>
            <a:lvl1pPr marL="0" indent="0">
              <a:buNone/>
              <a:defRPr sz="1000">
                <a:latin typeface="Aptos Display" panose="020B0004020202020204" pitchFamily="34" charset="0"/>
              </a:defRPr>
            </a:lvl1pPr>
          </a:lstStyle>
          <a:p>
            <a:endParaRPr lang="en-AU" dirty="0"/>
          </a:p>
        </p:txBody>
      </p:sp>
    </p:spTree>
    <p:extLst>
      <p:ext uri="{BB962C8B-B14F-4D97-AF65-F5344CB8AC3E}">
        <p14:creationId xmlns:p14="http://schemas.microsoft.com/office/powerpoint/2010/main" val="205486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JTA - Essential Job Tas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8A6728-6295-CF78-3CBF-AAAC9A75314B}"/>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Potential Suitable Duties</a:t>
            </a:r>
            <a:endParaRPr lang="en-AU" sz="3600" b="0" dirty="0">
              <a:solidFill>
                <a:srgbClr val="23408B"/>
              </a:solidFill>
              <a:latin typeface="Univia Pro Book" panose="00000500000000000000" charset="0"/>
            </a:endParaRPr>
          </a:p>
        </p:txBody>
      </p:sp>
      <p:sp>
        <p:nvSpPr>
          <p:cNvPr id="68" name="Table Placeholder 67">
            <a:extLst>
              <a:ext uri="{FF2B5EF4-FFF2-40B4-BE49-F238E27FC236}">
                <a16:creationId xmlns:a16="http://schemas.microsoft.com/office/drawing/2014/main" id="{CF1855A9-B865-6097-5E53-F9B7575F424A}"/>
              </a:ext>
            </a:extLst>
          </p:cNvPr>
          <p:cNvSpPr>
            <a:spLocks noGrp="1"/>
          </p:cNvSpPr>
          <p:nvPr>
            <p:ph type="tbl" sz="quarter" idx="10"/>
          </p:nvPr>
        </p:nvSpPr>
        <p:spPr>
          <a:xfrm>
            <a:off x="989013" y="1228725"/>
            <a:ext cx="10177462" cy="4349750"/>
          </a:xfrm>
        </p:spPr>
        <p:txBody>
          <a:bodyPr>
            <a:normAutofit/>
          </a:bodyPr>
          <a:lstStyle>
            <a:lvl1pPr marL="0" indent="0">
              <a:buNone/>
              <a:defRPr sz="1000">
                <a:latin typeface="Aptos Display" panose="020B0004020202020204" pitchFamily="34" charset="0"/>
              </a:defRPr>
            </a:lvl1pPr>
          </a:lstStyle>
          <a:p>
            <a:endParaRPr lang="en-AU" dirty="0"/>
          </a:p>
        </p:txBody>
      </p:sp>
    </p:spTree>
    <p:extLst>
      <p:ext uri="{BB962C8B-B14F-4D97-AF65-F5344CB8AC3E}">
        <p14:creationId xmlns:p14="http://schemas.microsoft.com/office/powerpoint/2010/main" val="326911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JTA - Essential Job Requireme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9DCE9-65E4-C8F7-67AC-F5397E730D6C}"/>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Essential Job Requirements</a:t>
            </a:r>
            <a:endParaRPr lang="en-AU" sz="3600" b="0" dirty="0">
              <a:solidFill>
                <a:srgbClr val="23408B"/>
              </a:solidFill>
              <a:latin typeface="Univia Pro Book" panose="00000500000000000000" charset="0"/>
            </a:endParaRPr>
          </a:p>
        </p:txBody>
      </p:sp>
      <p:sp>
        <p:nvSpPr>
          <p:cNvPr id="7" name="Table Placeholder 6">
            <a:extLst>
              <a:ext uri="{FF2B5EF4-FFF2-40B4-BE49-F238E27FC236}">
                <a16:creationId xmlns:a16="http://schemas.microsoft.com/office/drawing/2014/main" id="{C40A4764-0F27-1D7B-DBAD-B1959386B085}"/>
              </a:ext>
            </a:extLst>
          </p:cNvPr>
          <p:cNvSpPr>
            <a:spLocks noGrp="1"/>
          </p:cNvSpPr>
          <p:nvPr>
            <p:ph type="tbl" sz="quarter" idx="10"/>
          </p:nvPr>
        </p:nvSpPr>
        <p:spPr>
          <a:xfrm>
            <a:off x="800099" y="1228725"/>
            <a:ext cx="10394950" cy="4738688"/>
          </a:xfrm>
        </p:spPr>
        <p:txBody>
          <a:bodyPr>
            <a:normAutofit/>
          </a:bodyPr>
          <a:lstStyle>
            <a:lvl1pPr marL="0" indent="0">
              <a:buNone/>
              <a:defRPr sz="1050"/>
            </a:lvl1pPr>
          </a:lstStyle>
          <a:p>
            <a:endParaRPr lang="en-AU" dirty="0"/>
          </a:p>
        </p:txBody>
      </p:sp>
    </p:spTree>
    <p:extLst>
      <p:ext uri="{BB962C8B-B14F-4D97-AF65-F5344CB8AC3E}">
        <p14:creationId xmlns:p14="http://schemas.microsoft.com/office/powerpoint/2010/main" val="140812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JTA - Detailed Physical Demands">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726A4A5C-4370-FA28-AED5-793359BD322E}"/>
              </a:ext>
            </a:extLst>
          </p:cNvPr>
          <p:cNvGraphicFramePr>
            <a:graphicFrameLocks/>
          </p:cNvGraphicFramePr>
          <p:nvPr userDrawn="1">
            <p:extLst>
              <p:ext uri="{D42A27DB-BD31-4B8C-83A1-F6EECF244321}">
                <p14:modId xmlns:p14="http://schemas.microsoft.com/office/powerpoint/2010/main" val="1932012198"/>
              </p:ext>
            </p:extLst>
          </p:nvPr>
        </p:nvGraphicFramePr>
        <p:xfrm>
          <a:off x="667868" y="1294953"/>
          <a:ext cx="10647830" cy="4847051"/>
        </p:xfrm>
        <a:graphic>
          <a:graphicData uri="http://schemas.openxmlformats.org/drawingml/2006/table">
            <a:tbl>
              <a:tblPr firstRow="1" bandRow="1">
                <a:tableStyleId>{5C22544A-7EE6-4342-B048-85BDC9FD1C3A}</a:tableStyleId>
              </a:tblPr>
              <a:tblGrid>
                <a:gridCol w="2191743">
                  <a:extLst>
                    <a:ext uri="{9D8B030D-6E8A-4147-A177-3AD203B41FA5}">
                      <a16:colId xmlns:a16="http://schemas.microsoft.com/office/drawing/2014/main" val="157154589"/>
                    </a:ext>
                  </a:extLst>
                </a:gridCol>
                <a:gridCol w="2208870">
                  <a:extLst>
                    <a:ext uri="{9D8B030D-6E8A-4147-A177-3AD203B41FA5}">
                      <a16:colId xmlns:a16="http://schemas.microsoft.com/office/drawing/2014/main" val="4009441211"/>
                    </a:ext>
                  </a:extLst>
                </a:gridCol>
                <a:gridCol w="6247217">
                  <a:extLst>
                    <a:ext uri="{9D8B030D-6E8A-4147-A177-3AD203B41FA5}">
                      <a16:colId xmlns:a16="http://schemas.microsoft.com/office/drawing/2014/main" val="2297640755"/>
                    </a:ext>
                  </a:extLst>
                </a:gridCol>
              </a:tblGrid>
              <a:tr h="527051">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Sitting</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Standing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Walking / Running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Sustained Posture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Squatting / Crouching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Kneeling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Bending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87844021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Crawling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684495598"/>
                  </a:ext>
                </a:extLst>
              </a:tr>
            </a:tbl>
          </a:graphicData>
        </a:graphic>
      </p:graphicFrame>
      <p:sp>
        <p:nvSpPr>
          <p:cNvPr id="4" name="TextBox 3">
            <a:extLst>
              <a:ext uri="{FF2B5EF4-FFF2-40B4-BE49-F238E27FC236}">
                <a16:creationId xmlns:a16="http://schemas.microsoft.com/office/drawing/2014/main" id="{FCD28F01-E1DE-AE46-DBAF-21631B2337CD}"/>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Detailed Physical Demands</a:t>
            </a:r>
            <a:endParaRPr lang="en-AU" sz="3600" b="0" dirty="0">
              <a:solidFill>
                <a:srgbClr val="23408B"/>
              </a:solidFill>
              <a:latin typeface="Aptos Display" panose="020B0004020202020204" pitchFamily="34" charset="0"/>
            </a:endParaRPr>
          </a:p>
        </p:txBody>
      </p:sp>
      <p:sp>
        <p:nvSpPr>
          <p:cNvPr id="5" name="Text Placeholder 4">
            <a:extLst>
              <a:ext uri="{FF2B5EF4-FFF2-40B4-BE49-F238E27FC236}">
                <a16:creationId xmlns:a16="http://schemas.microsoft.com/office/drawing/2014/main" id="{E8058890-83F9-18FC-2012-E529CFAA0BCE}"/>
              </a:ext>
            </a:extLst>
          </p:cNvPr>
          <p:cNvSpPr>
            <a:spLocks noGrp="1"/>
          </p:cNvSpPr>
          <p:nvPr>
            <p:ph type="body" sz="quarter" idx="10"/>
          </p:nvPr>
        </p:nvSpPr>
        <p:spPr>
          <a:xfrm>
            <a:off x="2918692" y="1809750"/>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6" name="Text Placeholder 4">
            <a:extLst>
              <a:ext uri="{FF2B5EF4-FFF2-40B4-BE49-F238E27FC236}">
                <a16:creationId xmlns:a16="http://schemas.microsoft.com/office/drawing/2014/main" id="{11C3D954-4876-CBB3-5262-80E8DFC8FF20}"/>
              </a:ext>
            </a:extLst>
          </p:cNvPr>
          <p:cNvSpPr>
            <a:spLocks noGrp="1"/>
          </p:cNvSpPr>
          <p:nvPr>
            <p:ph type="body" sz="quarter" idx="21"/>
          </p:nvPr>
        </p:nvSpPr>
        <p:spPr>
          <a:xfrm>
            <a:off x="5204692" y="1809750"/>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 name="Text Placeholder 4">
            <a:extLst>
              <a:ext uri="{FF2B5EF4-FFF2-40B4-BE49-F238E27FC236}">
                <a16:creationId xmlns:a16="http://schemas.microsoft.com/office/drawing/2014/main" id="{775068E0-5EA5-1B99-EA1D-FB11FBF58577}"/>
              </a:ext>
            </a:extLst>
          </p:cNvPr>
          <p:cNvSpPr>
            <a:spLocks noGrp="1"/>
          </p:cNvSpPr>
          <p:nvPr>
            <p:ph type="body" sz="quarter" idx="22"/>
          </p:nvPr>
        </p:nvSpPr>
        <p:spPr>
          <a:xfrm>
            <a:off x="2918692" y="23398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4">
            <a:extLst>
              <a:ext uri="{FF2B5EF4-FFF2-40B4-BE49-F238E27FC236}">
                <a16:creationId xmlns:a16="http://schemas.microsoft.com/office/drawing/2014/main" id="{17C01649-97A1-9C2F-41C1-C4A748ED9870}"/>
              </a:ext>
            </a:extLst>
          </p:cNvPr>
          <p:cNvSpPr>
            <a:spLocks noGrp="1"/>
          </p:cNvSpPr>
          <p:nvPr>
            <p:ph type="body" sz="quarter" idx="23"/>
          </p:nvPr>
        </p:nvSpPr>
        <p:spPr>
          <a:xfrm>
            <a:off x="5204692" y="23398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4">
            <a:extLst>
              <a:ext uri="{FF2B5EF4-FFF2-40B4-BE49-F238E27FC236}">
                <a16:creationId xmlns:a16="http://schemas.microsoft.com/office/drawing/2014/main" id="{5B05E103-9F83-02D3-FB6A-152D3F312EAC}"/>
              </a:ext>
            </a:extLst>
          </p:cNvPr>
          <p:cNvSpPr>
            <a:spLocks noGrp="1"/>
          </p:cNvSpPr>
          <p:nvPr>
            <p:ph type="body" sz="quarter" idx="24"/>
          </p:nvPr>
        </p:nvSpPr>
        <p:spPr>
          <a:xfrm>
            <a:off x="2918692" y="2883041"/>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54285857-B64B-CF12-4519-02820F218AF9}"/>
              </a:ext>
            </a:extLst>
          </p:cNvPr>
          <p:cNvSpPr>
            <a:spLocks noGrp="1"/>
          </p:cNvSpPr>
          <p:nvPr>
            <p:ph type="body" sz="quarter" idx="25"/>
          </p:nvPr>
        </p:nvSpPr>
        <p:spPr>
          <a:xfrm>
            <a:off x="5204692" y="2883041"/>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F02C5E37-CE80-0892-A9C4-50FC099AD162}"/>
              </a:ext>
            </a:extLst>
          </p:cNvPr>
          <p:cNvSpPr>
            <a:spLocks noGrp="1"/>
          </p:cNvSpPr>
          <p:nvPr>
            <p:ph type="body" sz="quarter" idx="26"/>
          </p:nvPr>
        </p:nvSpPr>
        <p:spPr>
          <a:xfrm>
            <a:off x="2918692" y="3404678"/>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92D97ED0-ACD9-5600-A925-AEEE30FCBDE0}"/>
              </a:ext>
            </a:extLst>
          </p:cNvPr>
          <p:cNvSpPr>
            <a:spLocks noGrp="1"/>
          </p:cNvSpPr>
          <p:nvPr>
            <p:ph type="body" sz="quarter" idx="27"/>
          </p:nvPr>
        </p:nvSpPr>
        <p:spPr>
          <a:xfrm>
            <a:off x="5204692" y="3404678"/>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B334C714-CBCE-8EE9-B99E-B1D0627EF860}"/>
              </a:ext>
            </a:extLst>
          </p:cNvPr>
          <p:cNvSpPr>
            <a:spLocks noGrp="1"/>
          </p:cNvSpPr>
          <p:nvPr>
            <p:ph type="body" sz="quarter" idx="28"/>
          </p:nvPr>
        </p:nvSpPr>
        <p:spPr>
          <a:xfrm>
            <a:off x="2918692" y="395869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3FA4D071-9D2D-F733-C55F-641A7D2EA438}"/>
              </a:ext>
            </a:extLst>
          </p:cNvPr>
          <p:cNvSpPr>
            <a:spLocks noGrp="1"/>
          </p:cNvSpPr>
          <p:nvPr>
            <p:ph type="body" sz="quarter" idx="29"/>
          </p:nvPr>
        </p:nvSpPr>
        <p:spPr>
          <a:xfrm>
            <a:off x="5204692" y="395869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CF1A41B7-A5C4-DD27-969A-70C90D9773D7}"/>
              </a:ext>
            </a:extLst>
          </p:cNvPr>
          <p:cNvSpPr>
            <a:spLocks noGrp="1"/>
          </p:cNvSpPr>
          <p:nvPr>
            <p:ph type="body" sz="quarter" idx="30"/>
          </p:nvPr>
        </p:nvSpPr>
        <p:spPr>
          <a:xfrm>
            <a:off x="2918692" y="4488674"/>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24E465C3-32AF-CEA2-D44A-40C4693015E7}"/>
              </a:ext>
            </a:extLst>
          </p:cNvPr>
          <p:cNvSpPr>
            <a:spLocks noGrp="1"/>
          </p:cNvSpPr>
          <p:nvPr>
            <p:ph type="body" sz="quarter" idx="31"/>
          </p:nvPr>
        </p:nvSpPr>
        <p:spPr>
          <a:xfrm>
            <a:off x="5204692" y="4488674"/>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9BE97D6B-617E-E17E-721D-1CBA7ABFFB46}"/>
              </a:ext>
            </a:extLst>
          </p:cNvPr>
          <p:cNvSpPr>
            <a:spLocks noGrp="1"/>
          </p:cNvSpPr>
          <p:nvPr>
            <p:ph type="body" sz="quarter" idx="32"/>
          </p:nvPr>
        </p:nvSpPr>
        <p:spPr>
          <a:xfrm>
            <a:off x="2918692" y="506055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BD2AD94A-FB14-B816-04EE-01F2671A1EE5}"/>
              </a:ext>
            </a:extLst>
          </p:cNvPr>
          <p:cNvSpPr>
            <a:spLocks noGrp="1"/>
          </p:cNvSpPr>
          <p:nvPr>
            <p:ph type="body" sz="quarter" idx="33"/>
          </p:nvPr>
        </p:nvSpPr>
        <p:spPr>
          <a:xfrm>
            <a:off x="5204692" y="506055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07C38F68-5E1B-D90A-1DAB-0A812D033D93}"/>
              </a:ext>
            </a:extLst>
          </p:cNvPr>
          <p:cNvSpPr>
            <a:spLocks noGrp="1"/>
          </p:cNvSpPr>
          <p:nvPr>
            <p:ph type="body" sz="quarter" idx="34"/>
          </p:nvPr>
        </p:nvSpPr>
        <p:spPr>
          <a:xfrm>
            <a:off x="2918692" y="55783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7E0D8F5-7655-DCF5-2330-C97F69C8BF8A}"/>
              </a:ext>
            </a:extLst>
          </p:cNvPr>
          <p:cNvSpPr>
            <a:spLocks noGrp="1"/>
          </p:cNvSpPr>
          <p:nvPr>
            <p:ph type="body" sz="quarter" idx="35"/>
          </p:nvPr>
        </p:nvSpPr>
        <p:spPr>
          <a:xfrm>
            <a:off x="5204692" y="55783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28720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4. JTA - Physical other">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726A4A5C-4370-FA28-AED5-793359BD322E}"/>
              </a:ext>
            </a:extLst>
          </p:cNvPr>
          <p:cNvGraphicFramePr>
            <a:graphicFrameLocks/>
          </p:cNvGraphicFramePr>
          <p:nvPr userDrawn="1">
            <p:extLst>
              <p:ext uri="{D42A27DB-BD31-4B8C-83A1-F6EECF244321}">
                <p14:modId xmlns:p14="http://schemas.microsoft.com/office/powerpoint/2010/main" val="478530976"/>
              </p:ext>
            </p:extLst>
          </p:nvPr>
        </p:nvGraphicFramePr>
        <p:xfrm>
          <a:off x="775444" y="1240059"/>
          <a:ext cx="10540254" cy="4847051"/>
        </p:xfrm>
        <a:graphic>
          <a:graphicData uri="http://schemas.openxmlformats.org/drawingml/2006/table">
            <a:tbl>
              <a:tblPr firstRow="1" bandRow="1">
                <a:tableStyleId>{5C22544A-7EE6-4342-B048-85BDC9FD1C3A}</a:tableStyleId>
              </a:tblPr>
              <a:tblGrid>
                <a:gridCol w="2169600">
                  <a:extLst>
                    <a:ext uri="{9D8B030D-6E8A-4147-A177-3AD203B41FA5}">
                      <a16:colId xmlns:a16="http://schemas.microsoft.com/office/drawing/2014/main" val="157154589"/>
                    </a:ext>
                  </a:extLst>
                </a:gridCol>
                <a:gridCol w="2186553">
                  <a:extLst>
                    <a:ext uri="{9D8B030D-6E8A-4147-A177-3AD203B41FA5}">
                      <a16:colId xmlns:a16="http://schemas.microsoft.com/office/drawing/2014/main" val="4009441211"/>
                    </a:ext>
                  </a:extLst>
                </a:gridCol>
                <a:gridCol w="6184101">
                  <a:extLst>
                    <a:ext uri="{9D8B030D-6E8A-4147-A177-3AD203B41FA5}">
                      <a16:colId xmlns:a16="http://schemas.microsoft.com/office/drawing/2014/main" val="2297640755"/>
                    </a:ext>
                  </a:extLst>
                </a:gridCol>
              </a:tblGrid>
              <a:tr h="527051">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Forward Reaching</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Overhead Reaching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Side / Lateral Reaching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Stooping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Fine Motor Manipulation / Manual Dexterity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Grip Strength</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Truck rotation / twisting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87844021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Driving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684495598"/>
                  </a:ext>
                </a:extLst>
              </a:tr>
            </a:tbl>
          </a:graphicData>
        </a:graphic>
      </p:graphicFrame>
      <p:sp>
        <p:nvSpPr>
          <p:cNvPr id="4" name="TextBox 3">
            <a:extLst>
              <a:ext uri="{FF2B5EF4-FFF2-40B4-BE49-F238E27FC236}">
                <a16:creationId xmlns:a16="http://schemas.microsoft.com/office/drawing/2014/main" id="{FCD28F01-E1DE-AE46-DBAF-21631B2337CD}"/>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Detailed Physical Demands</a:t>
            </a:r>
            <a:endParaRPr lang="en-AU" sz="3600" b="0" dirty="0">
              <a:solidFill>
                <a:srgbClr val="23408B"/>
              </a:solidFill>
              <a:latin typeface="Aptos Display" panose="020B0004020202020204" pitchFamily="34" charset="0"/>
            </a:endParaRPr>
          </a:p>
        </p:txBody>
      </p:sp>
      <p:sp>
        <p:nvSpPr>
          <p:cNvPr id="5" name="Text Placeholder 4">
            <a:extLst>
              <a:ext uri="{FF2B5EF4-FFF2-40B4-BE49-F238E27FC236}">
                <a16:creationId xmlns:a16="http://schemas.microsoft.com/office/drawing/2014/main" id="{E8058890-83F9-18FC-2012-E529CFAA0BCE}"/>
              </a:ext>
            </a:extLst>
          </p:cNvPr>
          <p:cNvSpPr>
            <a:spLocks noGrp="1"/>
          </p:cNvSpPr>
          <p:nvPr>
            <p:ph type="body" sz="quarter" idx="10"/>
          </p:nvPr>
        </p:nvSpPr>
        <p:spPr>
          <a:xfrm>
            <a:off x="2918692" y="1809750"/>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6" name="Text Placeholder 4">
            <a:extLst>
              <a:ext uri="{FF2B5EF4-FFF2-40B4-BE49-F238E27FC236}">
                <a16:creationId xmlns:a16="http://schemas.microsoft.com/office/drawing/2014/main" id="{11C3D954-4876-CBB3-5262-80E8DFC8FF20}"/>
              </a:ext>
            </a:extLst>
          </p:cNvPr>
          <p:cNvSpPr>
            <a:spLocks noGrp="1"/>
          </p:cNvSpPr>
          <p:nvPr>
            <p:ph type="body" sz="quarter" idx="21"/>
          </p:nvPr>
        </p:nvSpPr>
        <p:spPr>
          <a:xfrm>
            <a:off x="5204692" y="1809750"/>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 name="Text Placeholder 4">
            <a:extLst>
              <a:ext uri="{FF2B5EF4-FFF2-40B4-BE49-F238E27FC236}">
                <a16:creationId xmlns:a16="http://schemas.microsoft.com/office/drawing/2014/main" id="{775068E0-5EA5-1B99-EA1D-FB11FBF58577}"/>
              </a:ext>
            </a:extLst>
          </p:cNvPr>
          <p:cNvSpPr>
            <a:spLocks noGrp="1"/>
          </p:cNvSpPr>
          <p:nvPr>
            <p:ph type="body" sz="quarter" idx="22"/>
          </p:nvPr>
        </p:nvSpPr>
        <p:spPr>
          <a:xfrm>
            <a:off x="2918692" y="23398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4">
            <a:extLst>
              <a:ext uri="{FF2B5EF4-FFF2-40B4-BE49-F238E27FC236}">
                <a16:creationId xmlns:a16="http://schemas.microsoft.com/office/drawing/2014/main" id="{17C01649-97A1-9C2F-41C1-C4A748ED9870}"/>
              </a:ext>
            </a:extLst>
          </p:cNvPr>
          <p:cNvSpPr>
            <a:spLocks noGrp="1"/>
          </p:cNvSpPr>
          <p:nvPr>
            <p:ph type="body" sz="quarter" idx="23"/>
          </p:nvPr>
        </p:nvSpPr>
        <p:spPr>
          <a:xfrm>
            <a:off x="5204692" y="23398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4">
            <a:extLst>
              <a:ext uri="{FF2B5EF4-FFF2-40B4-BE49-F238E27FC236}">
                <a16:creationId xmlns:a16="http://schemas.microsoft.com/office/drawing/2014/main" id="{5B05E103-9F83-02D3-FB6A-152D3F312EAC}"/>
              </a:ext>
            </a:extLst>
          </p:cNvPr>
          <p:cNvSpPr>
            <a:spLocks noGrp="1"/>
          </p:cNvSpPr>
          <p:nvPr>
            <p:ph type="body" sz="quarter" idx="24"/>
          </p:nvPr>
        </p:nvSpPr>
        <p:spPr>
          <a:xfrm>
            <a:off x="2918692" y="2883041"/>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54285857-B64B-CF12-4519-02820F218AF9}"/>
              </a:ext>
            </a:extLst>
          </p:cNvPr>
          <p:cNvSpPr>
            <a:spLocks noGrp="1"/>
          </p:cNvSpPr>
          <p:nvPr>
            <p:ph type="body" sz="quarter" idx="25"/>
          </p:nvPr>
        </p:nvSpPr>
        <p:spPr>
          <a:xfrm>
            <a:off x="5204692" y="2883041"/>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F02C5E37-CE80-0892-A9C4-50FC099AD162}"/>
              </a:ext>
            </a:extLst>
          </p:cNvPr>
          <p:cNvSpPr>
            <a:spLocks noGrp="1"/>
          </p:cNvSpPr>
          <p:nvPr>
            <p:ph type="body" sz="quarter" idx="26"/>
          </p:nvPr>
        </p:nvSpPr>
        <p:spPr>
          <a:xfrm>
            <a:off x="2918692" y="3404678"/>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92D97ED0-ACD9-5600-A925-AEEE30FCBDE0}"/>
              </a:ext>
            </a:extLst>
          </p:cNvPr>
          <p:cNvSpPr>
            <a:spLocks noGrp="1"/>
          </p:cNvSpPr>
          <p:nvPr>
            <p:ph type="body" sz="quarter" idx="27"/>
          </p:nvPr>
        </p:nvSpPr>
        <p:spPr>
          <a:xfrm>
            <a:off x="5204692" y="3404678"/>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B334C714-CBCE-8EE9-B99E-B1D0627EF860}"/>
              </a:ext>
            </a:extLst>
          </p:cNvPr>
          <p:cNvSpPr>
            <a:spLocks noGrp="1"/>
          </p:cNvSpPr>
          <p:nvPr>
            <p:ph type="body" sz="quarter" idx="28"/>
          </p:nvPr>
        </p:nvSpPr>
        <p:spPr>
          <a:xfrm>
            <a:off x="2918692" y="395869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3FA4D071-9D2D-F733-C55F-641A7D2EA438}"/>
              </a:ext>
            </a:extLst>
          </p:cNvPr>
          <p:cNvSpPr>
            <a:spLocks noGrp="1"/>
          </p:cNvSpPr>
          <p:nvPr>
            <p:ph type="body" sz="quarter" idx="29"/>
          </p:nvPr>
        </p:nvSpPr>
        <p:spPr>
          <a:xfrm>
            <a:off x="5204692" y="395869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CF1A41B7-A5C4-DD27-969A-70C90D9773D7}"/>
              </a:ext>
            </a:extLst>
          </p:cNvPr>
          <p:cNvSpPr>
            <a:spLocks noGrp="1"/>
          </p:cNvSpPr>
          <p:nvPr>
            <p:ph type="body" sz="quarter" idx="30"/>
          </p:nvPr>
        </p:nvSpPr>
        <p:spPr>
          <a:xfrm>
            <a:off x="2918692" y="4488674"/>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24E465C3-32AF-CEA2-D44A-40C4693015E7}"/>
              </a:ext>
            </a:extLst>
          </p:cNvPr>
          <p:cNvSpPr>
            <a:spLocks noGrp="1"/>
          </p:cNvSpPr>
          <p:nvPr>
            <p:ph type="body" sz="quarter" idx="31"/>
          </p:nvPr>
        </p:nvSpPr>
        <p:spPr>
          <a:xfrm>
            <a:off x="5204692" y="4488674"/>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9BE97D6B-617E-E17E-721D-1CBA7ABFFB46}"/>
              </a:ext>
            </a:extLst>
          </p:cNvPr>
          <p:cNvSpPr>
            <a:spLocks noGrp="1"/>
          </p:cNvSpPr>
          <p:nvPr>
            <p:ph type="body" sz="quarter" idx="32"/>
          </p:nvPr>
        </p:nvSpPr>
        <p:spPr>
          <a:xfrm>
            <a:off x="2918692" y="506055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BD2AD94A-FB14-B816-04EE-01F2671A1EE5}"/>
              </a:ext>
            </a:extLst>
          </p:cNvPr>
          <p:cNvSpPr>
            <a:spLocks noGrp="1"/>
          </p:cNvSpPr>
          <p:nvPr>
            <p:ph type="body" sz="quarter" idx="33"/>
          </p:nvPr>
        </p:nvSpPr>
        <p:spPr>
          <a:xfrm>
            <a:off x="5204692" y="506055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07C38F68-5E1B-D90A-1DAB-0A812D033D93}"/>
              </a:ext>
            </a:extLst>
          </p:cNvPr>
          <p:cNvSpPr>
            <a:spLocks noGrp="1"/>
          </p:cNvSpPr>
          <p:nvPr>
            <p:ph type="body" sz="quarter" idx="34"/>
          </p:nvPr>
        </p:nvSpPr>
        <p:spPr>
          <a:xfrm>
            <a:off x="2918692" y="55783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7E0D8F5-7655-DCF5-2330-C97F69C8BF8A}"/>
              </a:ext>
            </a:extLst>
          </p:cNvPr>
          <p:cNvSpPr>
            <a:spLocks noGrp="1"/>
          </p:cNvSpPr>
          <p:nvPr>
            <p:ph type="body" sz="quarter" idx="35"/>
          </p:nvPr>
        </p:nvSpPr>
        <p:spPr>
          <a:xfrm>
            <a:off x="5204692" y="55783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400006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JTA - Load and Han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2890BBF9-F979-231C-F27D-65D86A020C90}"/>
              </a:ext>
            </a:extLst>
          </p:cNvPr>
          <p:cNvGraphicFramePr>
            <a:graphicFrameLocks/>
          </p:cNvGraphicFramePr>
          <p:nvPr userDrawn="1">
            <p:extLst>
              <p:ext uri="{D42A27DB-BD31-4B8C-83A1-F6EECF244321}">
                <p14:modId xmlns:p14="http://schemas.microsoft.com/office/powerpoint/2010/main" val="4107064268"/>
              </p:ext>
            </p:extLst>
          </p:nvPr>
        </p:nvGraphicFramePr>
        <p:xfrm>
          <a:off x="800099" y="1279634"/>
          <a:ext cx="10515600" cy="4464000"/>
        </p:xfrm>
        <a:graphic>
          <a:graphicData uri="http://schemas.openxmlformats.org/drawingml/2006/table">
            <a:tbl>
              <a:tblPr firstRow="1" bandRow="1">
                <a:tableStyleId>{5C22544A-7EE6-4342-B048-85BDC9FD1C3A}</a:tableStyleId>
              </a:tblPr>
              <a:tblGrid>
                <a:gridCol w="2107119">
                  <a:extLst>
                    <a:ext uri="{9D8B030D-6E8A-4147-A177-3AD203B41FA5}">
                      <a16:colId xmlns:a16="http://schemas.microsoft.com/office/drawing/2014/main" val="157154589"/>
                    </a:ext>
                  </a:extLst>
                </a:gridCol>
                <a:gridCol w="1787795">
                  <a:extLst>
                    <a:ext uri="{9D8B030D-6E8A-4147-A177-3AD203B41FA5}">
                      <a16:colId xmlns:a16="http://schemas.microsoft.com/office/drawing/2014/main" val="4009441211"/>
                    </a:ext>
                  </a:extLst>
                </a:gridCol>
                <a:gridCol w="1627878">
                  <a:extLst>
                    <a:ext uri="{9D8B030D-6E8A-4147-A177-3AD203B41FA5}">
                      <a16:colId xmlns:a16="http://schemas.microsoft.com/office/drawing/2014/main" val="1830137330"/>
                    </a:ext>
                  </a:extLst>
                </a:gridCol>
                <a:gridCol w="4992808">
                  <a:extLst>
                    <a:ext uri="{9D8B030D-6E8A-4147-A177-3AD203B41FA5}">
                      <a16:colId xmlns:a16="http://schemas.microsoft.com/office/drawing/2014/main" val="2297640755"/>
                    </a:ext>
                  </a:extLst>
                </a:gridCol>
              </a:tblGrid>
              <a:tr h="360000">
                <a:tc>
                  <a:txBody>
                    <a:bodyPr/>
                    <a:lstStyle/>
                    <a:p>
                      <a:pPr algn="l"/>
                      <a:r>
                        <a:rPr lang="en-US" sz="1400" b="0" i="0" dirty="0">
                          <a:latin typeface="News Gothic MT" panose="020B0503020103020203"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Load (kg)</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68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Lifting – Below waist</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Lifting – Waist to Shoulder</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Lifting – Shoulder to Overhead</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Pushing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Pulling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Carrying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bl>
          </a:graphicData>
        </a:graphic>
      </p:graphicFrame>
      <p:sp>
        <p:nvSpPr>
          <p:cNvPr id="6" name="TextBox 5">
            <a:extLst>
              <a:ext uri="{FF2B5EF4-FFF2-40B4-BE49-F238E27FC236}">
                <a16:creationId xmlns:a16="http://schemas.microsoft.com/office/drawing/2014/main" id="{37F73776-4C1B-B395-E44D-C1841FE13114}"/>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Load Requirements</a:t>
            </a:r>
            <a:endParaRPr lang="en-AU" sz="3600" b="0" dirty="0">
              <a:solidFill>
                <a:srgbClr val="23408B"/>
              </a:solidFill>
              <a:latin typeface="Aptos Display" panose="020B0004020202020204" pitchFamily="34" charset="0"/>
            </a:endParaRPr>
          </a:p>
        </p:txBody>
      </p:sp>
      <p:sp>
        <p:nvSpPr>
          <p:cNvPr id="20" name="Text Placeholder 19">
            <a:extLst>
              <a:ext uri="{FF2B5EF4-FFF2-40B4-BE49-F238E27FC236}">
                <a16:creationId xmlns:a16="http://schemas.microsoft.com/office/drawing/2014/main" id="{0F759F88-EE77-FF07-4255-B4492DDE2D57}"/>
              </a:ext>
            </a:extLst>
          </p:cNvPr>
          <p:cNvSpPr>
            <a:spLocks noGrp="1"/>
          </p:cNvSpPr>
          <p:nvPr>
            <p:ph type="body" sz="quarter" idx="24"/>
          </p:nvPr>
        </p:nvSpPr>
        <p:spPr>
          <a:xfrm>
            <a:off x="2900362" y="1604963"/>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19">
            <a:extLst>
              <a:ext uri="{FF2B5EF4-FFF2-40B4-BE49-F238E27FC236}">
                <a16:creationId xmlns:a16="http://schemas.microsoft.com/office/drawing/2014/main" id="{85DF7B3F-3D22-88CA-3365-75CC48386632}"/>
              </a:ext>
            </a:extLst>
          </p:cNvPr>
          <p:cNvSpPr>
            <a:spLocks noGrp="1"/>
          </p:cNvSpPr>
          <p:nvPr>
            <p:ph type="body" sz="quarter" idx="30"/>
          </p:nvPr>
        </p:nvSpPr>
        <p:spPr>
          <a:xfrm>
            <a:off x="4664361" y="1611329"/>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19">
            <a:extLst>
              <a:ext uri="{FF2B5EF4-FFF2-40B4-BE49-F238E27FC236}">
                <a16:creationId xmlns:a16="http://schemas.microsoft.com/office/drawing/2014/main" id="{3D1F3C6C-1BEF-837C-5847-CA6DEF980205}"/>
              </a:ext>
            </a:extLst>
          </p:cNvPr>
          <p:cNvSpPr>
            <a:spLocks noGrp="1"/>
          </p:cNvSpPr>
          <p:nvPr>
            <p:ph type="body" sz="quarter" idx="36"/>
          </p:nvPr>
        </p:nvSpPr>
        <p:spPr>
          <a:xfrm>
            <a:off x="6366867" y="1613907"/>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4" name="Text Placeholder 19">
            <a:extLst>
              <a:ext uri="{FF2B5EF4-FFF2-40B4-BE49-F238E27FC236}">
                <a16:creationId xmlns:a16="http://schemas.microsoft.com/office/drawing/2014/main" id="{F5ADD2DE-35E3-0B00-792B-08CC84CDB603}"/>
              </a:ext>
            </a:extLst>
          </p:cNvPr>
          <p:cNvSpPr>
            <a:spLocks noGrp="1"/>
          </p:cNvSpPr>
          <p:nvPr>
            <p:ph type="body" sz="quarter" idx="37"/>
          </p:nvPr>
        </p:nvSpPr>
        <p:spPr>
          <a:xfrm>
            <a:off x="2900360" y="2301602"/>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9" name="Text Placeholder 19">
            <a:extLst>
              <a:ext uri="{FF2B5EF4-FFF2-40B4-BE49-F238E27FC236}">
                <a16:creationId xmlns:a16="http://schemas.microsoft.com/office/drawing/2014/main" id="{438DD050-3B3B-9A7C-5226-76788B7E672F}"/>
              </a:ext>
            </a:extLst>
          </p:cNvPr>
          <p:cNvSpPr>
            <a:spLocks noGrp="1"/>
          </p:cNvSpPr>
          <p:nvPr>
            <p:ph type="body" sz="quarter" idx="38"/>
          </p:nvPr>
        </p:nvSpPr>
        <p:spPr>
          <a:xfrm>
            <a:off x="4664359" y="2307968"/>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6" name="Text Placeholder 19">
            <a:extLst>
              <a:ext uri="{FF2B5EF4-FFF2-40B4-BE49-F238E27FC236}">
                <a16:creationId xmlns:a16="http://schemas.microsoft.com/office/drawing/2014/main" id="{3A1DAF97-F658-E5BB-7306-31D09A2B8106}"/>
              </a:ext>
            </a:extLst>
          </p:cNvPr>
          <p:cNvSpPr>
            <a:spLocks noGrp="1"/>
          </p:cNvSpPr>
          <p:nvPr>
            <p:ph type="body" sz="quarter" idx="39"/>
          </p:nvPr>
        </p:nvSpPr>
        <p:spPr>
          <a:xfrm>
            <a:off x="6366865" y="2310546"/>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19">
            <a:extLst>
              <a:ext uri="{FF2B5EF4-FFF2-40B4-BE49-F238E27FC236}">
                <a16:creationId xmlns:a16="http://schemas.microsoft.com/office/drawing/2014/main" id="{CB896609-9F06-7B85-948A-8AAF9A81B2AE}"/>
              </a:ext>
            </a:extLst>
          </p:cNvPr>
          <p:cNvSpPr>
            <a:spLocks noGrp="1"/>
          </p:cNvSpPr>
          <p:nvPr>
            <p:ph type="body" sz="quarter" idx="40"/>
          </p:nvPr>
        </p:nvSpPr>
        <p:spPr>
          <a:xfrm>
            <a:off x="2900358" y="2987257"/>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19">
            <a:extLst>
              <a:ext uri="{FF2B5EF4-FFF2-40B4-BE49-F238E27FC236}">
                <a16:creationId xmlns:a16="http://schemas.microsoft.com/office/drawing/2014/main" id="{ABD52790-9C77-03EE-88A9-083A387BBA03}"/>
              </a:ext>
            </a:extLst>
          </p:cNvPr>
          <p:cNvSpPr>
            <a:spLocks noGrp="1"/>
          </p:cNvSpPr>
          <p:nvPr>
            <p:ph type="body" sz="quarter" idx="41"/>
          </p:nvPr>
        </p:nvSpPr>
        <p:spPr>
          <a:xfrm>
            <a:off x="4664357" y="2993623"/>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19">
            <a:extLst>
              <a:ext uri="{FF2B5EF4-FFF2-40B4-BE49-F238E27FC236}">
                <a16:creationId xmlns:a16="http://schemas.microsoft.com/office/drawing/2014/main" id="{F18F5D93-A712-938A-6E23-749F0F56A94E}"/>
              </a:ext>
            </a:extLst>
          </p:cNvPr>
          <p:cNvSpPr>
            <a:spLocks noGrp="1"/>
          </p:cNvSpPr>
          <p:nvPr>
            <p:ph type="body" sz="quarter" idx="42"/>
          </p:nvPr>
        </p:nvSpPr>
        <p:spPr>
          <a:xfrm>
            <a:off x="6366863" y="2996201"/>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19">
            <a:extLst>
              <a:ext uri="{FF2B5EF4-FFF2-40B4-BE49-F238E27FC236}">
                <a16:creationId xmlns:a16="http://schemas.microsoft.com/office/drawing/2014/main" id="{F1D81445-8490-07A1-8D2F-4F5F466799BB}"/>
              </a:ext>
            </a:extLst>
          </p:cNvPr>
          <p:cNvSpPr>
            <a:spLocks noGrp="1"/>
          </p:cNvSpPr>
          <p:nvPr>
            <p:ph type="body" sz="quarter" idx="43"/>
          </p:nvPr>
        </p:nvSpPr>
        <p:spPr>
          <a:xfrm>
            <a:off x="2900358" y="3686474"/>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19">
            <a:extLst>
              <a:ext uri="{FF2B5EF4-FFF2-40B4-BE49-F238E27FC236}">
                <a16:creationId xmlns:a16="http://schemas.microsoft.com/office/drawing/2014/main" id="{5D2ECBD3-86A8-9439-0833-F75593CC4C1D}"/>
              </a:ext>
            </a:extLst>
          </p:cNvPr>
          <p:cNvSpPr>
            <a:spLocks noGrp="1"/>
          </p:cNvSpPr>
          <p:nvPr>
            <p:ph type="body" sz="quarter" idx="44"/>
          </p:nvPr>
        </p:nvSpPr>
        <p:spPr>
          <a:xfrm>
            <a:off x="4664357" y="3692840"/>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19">
            <a:extLst>
              <a:ext uri="{FF2B5EF4-FFF2-40B4-BE49-F238E27FC236}">
                <a16:creationId xmlns:a16="http://schemas.microsoft.com/office/drawing/2014/main" id="{B50417EB-B7BD-C513-BFAC-9D3E25A944B5}"/>
              </a:ext>
            </a:extLst>
          </p:cNvPr>
          <p:cNvSpPr>
            <a:spLocks noGrp="1"/>
          </p:cNvSpPr>
          <p:nvPr>
            <p:ph type="body" sz="quarter" idx="45"/>
          </p:nvPr>
        </p:nvSpPr>
        <p:spPr>
          <a:xfrm>
            <a:off x="6366863" y="3695418"/>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19">
            <a:extLst>
              <a:ext uri="{FF2B5EF4-FFF2-40B4-BE49-F238E27FC236}">
                <a16:creationId xmlns:a16="http://schemas.microsoft.com/office/drawing/2014/main" id="{5BDCC927-DDE8-C3E3-57A5-6F9ED4F0A305}"/>
              </a:ext>
            </a:extLst>
          </p:cNvPr>
          <p:cNvSpPr>
            <a:spLocks noGrp="1"/>
          </p:cNvSpPr>
          <p:nvPr>
            <p:ph type="body" sz="quarter" idx="46"/>
          </p:nvPr>
        </p:nvSpPr>
        <p:spPr>
          <a:xfrm>
            <a:off x="2900356" y="4392057"/>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19">
            <a:extLst>
              <a:ext uri="{FF2B5EF4-FFF2-40B4-BE49-F238E27FC236}">
                <a16:creationId xmlns:a16="http://schemas.microsoft.com/office/drawing/2014/main" id="{324C0C80-2E71-F9F1-8AFB-E98B401D4583}"/>
              </a:ext>
            </a:extLst>
          </p:cNvPr>
          <p:cNvSpPr>
            <a:spLocks noGrp="1"/>
          </p:cNvSpPr>
          <p:nvPr>
            <p:ph type="body" sz="quarter" idx="47"/>
          </p:nvPr>
        </p:nvSpPr>
        <p:spPr>
          <a:xfrm>
            <a:off x="4664355" y="4398423"/>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19">
            <a:extLst>
              <a:ext uri="{FF2B5EF4-FFF2-40B4-BE49-F238E27FC236}">
                <a16:creationId xmlns:a16="http://schemas.microsoft.com/office/drawing/2014/main" id="{CF3C4FB8-394D-A3D5-9204-381CB56EBF49}"/>
              </a:ext>
            </a:extLst>
          </p:cNvPr>
          <p:cNvSpPr>
            <a:spLocks noGrp="1"/>
          </p:cNvSpPr>
          <p:nvPr>
            <p:ph type="body" sz="quarter" idx="48"/>
          </p:nvPr>
        </p:nvSpPr>
        <p:spPr>
          <a:xfrm>
            <a:off x="6366861" y="4401001"/>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19">
            <a:extLst>
              <a:ext uri="{FF2B5EF4-FFF2-40B4-BE49-F238E27FC236}">
                <a16:creationId xmlns:a16="http://schemas.microsoft.com/office/drawing/2014/main" id="{5BEE0E14-D4BC-87AB-C6DF-B8055ACD2381}"/>
              </a:ext>
            </a:extLst>
          </p:cNvPr>
          <p:cNvSpPr>
            <a:spLocks noGrp="1"/>
          </p:cNvSpPr>
          <p:nvPr>
            <p:ph type="body" sz="quarter" idx="49"/>
          </p:nvPr>
        </p:nvSpPr>
        <p:spPr>
          <a:xfrm>
            <a:off x="2900356" y="5091274"/>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9" name="Text Placeholder 19">
            <a:extLst>
              <a:ext uri="{FF2B5EF4-FFF2-40B4-BE49-F238E27FC236}">
                <a16:creationId xmlns:a16="http://schemas.microsoft.com/office/drawing/2014/main" id="{0C63A1C4-CBFE-D0B8-90E0-586C2C5A9C0C}"/>
              </a:ext>
            </a:extLst>
          </p:cNvPr>
          <p:cNvSpPr>
            <a:spLocks noGrp="1"/>
          </p:cNvSpPr>
          <p:nvPr>
            <p:ph type="body" sz="quarter" idx="50"/>
          </p:nvPr>
        </p:nvSpPr>
        <p:spPr>
          <a:xfrm>
            <a:off x="4664355" y="5097640"/>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0" name="Text Placeholder 19">
            <a:extLst>
              <a:ext uri="{FF2B5EF4-FFF2-40B4-BE49-F238E27FC236}">
                <a16:creationId xmlns:a16="http://schemas.microsoft.com/office/drawing/2014/main" id="{B2BE65CF-D1E4-6EF1-663C-189C081C7390}"/>
              </a:ext>
            </a:extLst>
          </p:cNvPr>
          <p:cNvSpPr>
            <a:spLocks noGrp="1"/>
          </p:cNvSpPr>
          <p:nvPr>
            <p:ph type="body" sz="quarter" idx="51"/>
          </p:nvPr>
        </p:nvSpPr>
        <p:spPr>
          <a:xfrm>
            <a:off x="6366861" y="5100218"/>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58518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JTA - Sensory Cognitive">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8E129F-9F3E-4006-CE80-9915EC01FA83}"/>
              </a:ext>
            </a:extLst>
          </p:cNvPr>
          <p:cNvGraphicFramePr>
            <a:graphicFrameLocks noGrp="1"/>
          </p:cNvGraphicFramePr>
          <p:nvPr userDrawn="1">
            <p:extLst>
              <p:ext uri="{D42A27DB-BD31-4B8C-83A1-F6EECF244321}">
                <p14:modId xmlns:p14="http://schemas.microsoft.com/office/powerpoint/2010/main" val="1602835480"/>
              </p:ext>
            </p:extLst>
          </p:nvPr>
        </p:nvGraphicFramePr>
        <p:xfrm>
          <a:off x="838200" y="1157252"/>
          <a:ext cx="10515599" cy="4896000"/>
        </p:xfrm>
        <a:graphic>
          <a:graphicData uri="http://schemas.openxmlformats.org/drawingml/2006/table">
            <a:tbl>
              <a:tblPr firstRow="1" bandRow="1">
                <a:tableStyleId>{5C22544A-7EE6-4342-B048-85BDC9FD1C3A}</a:tableStyleId>
              </a:tblPr>
              <a:tblGrid>
                <a:gridCol w="2164525">
                  <a:extLst>
                    <a:ext uri="{9D8B030D-6E8A-4147-A177-3AD203B41FA5}">
                      <a16:colId xmlns:a16="http://schemas.microsoft.com/office/drawing/2014/main" val="1948251129"/>
                    </a:ext>
                  </a:extLst>
                </a:gridCol>
                <a:gridCol w="2181439">
                  <a:extLst>
                    <a:ext uri="{9D8B030D-6E8A-4147-A177-3AD203B41FA5}">
                      <a16:colId xmlns:a16="http://schemas.microsoft.com/office/drawing/2014/main" val="2929910674"/>
                    </a:ext>
                  </a:extLst>
                </a:gridCol>
                <a:gridCol w="6169635">
                  <a:extLst>
                    <a:ext uri="{9D8B030D-6E8A-4147-A177-3AD203B41FA5}">
                      <a16:colId xmlns:a16="http://schemas.microsoft.com/office/drawing/2014/main" val="4050022576"/>
                    </a:ext>
                  </a:extLst>
                </a:gridCol>
              </a:tblGrid>
              <a:tr h="360000">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3861175010"/>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Visual Demands</a:t>
                      </a: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995305447"/>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Audiometry Demands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782558671"/>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Reading / Writing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982845432"/>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Attention &amp; Concentration</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90971676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Memory</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230772111"/>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Problem Solving</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66889975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Learning &amp; Adaptation</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70582759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Information Processing</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33205489"/>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Interpersonal Cognitive Skills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02329464"/>
                  </a:ext>
                </a:extLst>
              </a:tr>
            </a:tbl>
          </a:graphicData>
        </a:graphic>
      </p:graphicFrame>
      <p:sp>
        <p:nvSpPr>
          <p:cNvPr id="4" name="TextBox 3">
            <a:extLst>
              <a:ext uri="{FF2B5EF4-FFF2-40B4-BE49-F238E27FC236}">
                <a16:creationId xmlns:a16="http://schemas.microsoft.com/office/drawing/2014/main" id="{BE0FC312-60D5-5A84-794C-BF1B590BB6D7}"/>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Sensory / Cognitive</a:t>
            </a:r>
            <a:endParaRPr lang="en-AU" sz="3600" b="0" dirty="0">
              <a:solidFill>
                <a:srgbClr val="23408B"/>
              </a:solidFill>
              <a:latin typeface="Aptos Display" panose="020B0004020202020204" pitchFamily="34" charset="0"/>
            </a:endParaRPr>
          </a:p>
        </p:txBody>
      </p:sp>
      <p:sp>
        <p:nvSpPr>
          <p:cNvPr id="2" name="Text Placeholder 4">
            <a:extLst>
              <a:ext uri="{FF2B5EF4-FFF2-40B4-BE49-F238E27FC236}">
                <a16:creationId xmlns:a16="http://schemas.microsoft.com/office/drawing/2014/main" id="{E5C364D5-4E93-7189-5611-389D6C6B1557}"/>
              </a:ext>
            </a:extLst>
          </p:cNvPr>
          <p:cNvSpPr>
            <a:spLocks noGrp="1"/>
          </p:cNvSpPr>
          <p:nvPr>
            <p:ph type="body" sz="quarter" idx="10"/>
          </p:nvPr>
        </p:nvSpPr>
        <p:spPr>
          <a:xfrm>
            <a:off x="2964874" y="1532658"/>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 name="Text Placeholder 4">
            <a:extLst>
              <a:ext uri="{FF2B5EF4-FFF2-40B4-BE49-F238E27FC236}">
                <a16:creationId xmlns:a16="http://schemas.microsoft.com/office/drawing/2014/main" id="{EE17CAF8-835D-44DD-0531-C310700A697E}"/>
              </a:ext>
            </a:extLst>
          </p:cNvPr>
          <p:cNvSpPr>
            <a:spLocks noGrp="1"/>
          </p:cNvSpPr>
          <p:nvPr>
            <p:ph type="body" sz="quarter" idx="21"/>
          </p:nvPr>
        </p:nvSpPr>
        <p:spPr>
          <a:xfrm>
            <a:off x="5198342" y="1532658"/>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923CAAA-EB92-5D56-081D-09430A926CF0}"/>
              </a:ext>
            </a:extLst>
          </p:cNvPr>
          <p:cNvSpPr>
            <a:spLocks noGrp="1"/>
          </p:cNvSpPr>
          <p:nvPr>
            <p:ph type="body" sz="quarter" idx="22"/>
          </p:nvPr>
        </p:nvSpPr>
        <p:spPr>
          <a:xfrm>
            <a:off x="2964874" y="2004291"/>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0" name="Text Placeholder 4">
            <a:extLst>
              <a:ext uri="{FF2B5EF4-FFF2-40B4-BE49-F238E27FC236}">
                <a16:creationId xmlns:a16="http://schemas.microsoft.com/office/drawing/2014/main" id="{E4E80857-7B0C-E70F-08F1-D2A98AD2E4EC}"/>
              </a:ext>
            </a:extLst>
          </p:cNvPr>
          <p:cNvSpPr>
            <a:spLocks noGrp="1"/>
          </p:cNvSpPr>
          <p:nvPr>
            <p:ph type="body" sz="quarter" idx="23"/>
          </p:nvPr>
        </p:nvSpPr>
        <p:spPr>
          <a:xfrm>
            <a:off x="5198342" y="2004291"/>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1" name="Text Placeholder 4">
            <a:extLst>
              <a:ext uri="{FF2B5EF4-FFF2-40B4-BE49-F238E27FC236}">
                <a16:creationId xmlns:a16="http://schemas.microsoft.com/office/drawing/2014/main" id="{F49D8D65-0668-E55F-945B-F5A083471F2E}"/>
              </a:ext>
            </a:extLst>
          </p:cNvPr>
          <p:cNvSpPr>
            <a:spLocks noGrp="1"/>
          </p:cNvSpPr>
          <p:nvPr>
            <p:ph type="body" sz="quarter" idx="24"/>
          </p:nvPr>
        </p:nvSpPr>
        <p:spPr>
          <a:xfrm>
            <a:off x="2964874" y="2542092"/>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2" name="Text Placeholder 4">
            <a:extLst>
              <a:ext uri="{FF2B5EF4-FFF2-40B4-BE49-F238E27FC236}">
                <a16:creationId xmlns:a16="http://schemas.microsoft.com/office/drawing/2014/main" id="{B8B32377-CD2E-E037-7941-08D0B20687A8}"/>
              </a:ext>
            </a:extLst>
          </p:cNvPr>
          <p:cNvSpPr>
            <a:spLocks noGrp="1"/>
          </p:cNvSpPr>
          <p:nvPr>
            <p:ph type="body" sz="quarter" idx="25"/>
          </p:nvPr>
        </p:nvSpPr>
        <p:spPr>
          <a:xfrm>
            <a:off x="5198342" y="2542092"/>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4">
            <a:extLst>
              <a:ext uri="{FF2B5EF4-FFF2-40B4-BE49-F238E27FC236}">
                <a16:creationId xmlns:a16="http://schemas.microsoft.com/office/drawing/2014/main" id="{2682ED53-BB21-4F6C-883D-88AB0B722E96}"/>
              </a:ext>
            </a:extLst>
          </p:cNvPr>
          <p:cNvSpPr>
            <a:spLocks noGrp="1"/>
          </p:cNvSpPr>
          <p:nvPr>
            <p:ph type="body" sz="quarter" idx="26"/>
          </p:nvPr>
        </p:nvSpPr>
        <p:spPr>
          <a:xfrm>
            <a:off x="2964874" y="3013725"/>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4">
            <a:extLst>
              <a:ext uri="{FF2B5EF4-FFF2-40B4-BE49-F238E27FC236}">
                <a16:creationId xmlns:a16="http://schemas.microsoft.com/office/drawing/2014/main" id="{1F99C5D2-86DB-36CE-AAD6-A7966AB5515C}"/>
              </a:ext>
            </a:extLst>
          </p:cNvPr>
          <p:cNvSpPr>
            <a:spLocks noGrp="1"/>
          </p:cNvSpPr>
          <p:nvPr>
            <p:ph type="body" sz="quarter" idx="27"/>
          </p:nvPr>
        </p:nvSpPr>
        <p:spPr>
          <a:xfrm>
            <a:off x="5198342" y="3013725"/>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4">
            <a:extLst>
              <a:ext uri="{FF2B5EF4-FFF2-40B4-BE49-F238E27FC236}">
                <a16:creationId xmlns:a16="http://schemas.microsoft.com/office/drawing/2014/main" id="{9DA2C6B8-B27F-8ACC-C737-5B9D9F85D7B6}"/>
              </a:ext>
            </a:extLst>
          </p:cNvPr>
          <p:cNvSpPr>
            <a:spLocks noGrp="1"/>
          </p:cNvSpPr>
          <p:nvPr>
            <p:ph type="body" sz="quarter" idx="28"/>
          </p:nvPr>
        </p:nvSpPr>
        <p:spPr>
          <a:xfrm>
            <a:off x="2964874" y="3538667"/>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4">
            <a:extLst>
              <a:ext uri="{FF2B5EF4-FFF2-40B4-BE49-F238E27FC236}">
                <a16:creationId xmlns:a16="http://schemas.microsoft.com/office/drawing/2014/main" id="{18799D8F-BC40-ACF3-449C-281C53C4910D}"/>
              </a:ext>
            </a:extLst>
          </p:cNvPr>
          <p:cNvSpPr>
            <a:spLocks noGrp="1"/>
          </p:cNvSpPr>
          <p:nvPr>
            <p:ph type="body" sz="quarter" idx="29"/>
          </p:nvPr>
        </p:nvSpPr>
        <p:spPr>
          <a:xfrm>
            <a:off x="5198342" y="3538667"/>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1" name="Text Placeholder 4">
            <a:extLst>
              <a:ext uri="{FF2B5EF4-FFF2-40B4-BE49-F238E27FC236}">
                <a16:creationId xmlns:a16="http://schemas.microsoft.com/office/drawing/2014/main" id="{8BE25907-2E69-8B0D-E574-A0565DAE646D}"/>
              </a:ext>
            </a:extLst>
          </p:cNvPr>
          <p:cNvSpPr>
            <a:spLocks noGrp="1"/>
          </p:cNvSpPr>
          <p:nvPr>
            <p:ph type="body" sz="quarter" idx="30"/>
          </p:nvPr>
        </p:nvSpPr>
        <p:spPr>
          <a:xfrm>
            <a:off x="2964874" y="4047244"/>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2" name="Text Placeholder 4">
            <a:extLst>
              <a:ext uri="{FF2B5EF4-FFF2-40B4-BE49-F238E27FC236}">
                <a16:creationId xmlns:a16="http://schemas.microsoft.com/office/drawing/2014/main" id="{91DC809B-2B2E-6BA8-40AD-D052AA873CF0}"/>
              </a:ext>
            </a:extLst>
          </p:cNvPr>
          <p:cNvSpPr>
            <a:spLocks noGrp="1"/>
          </p:cNvSpPr>
          <p:nvPr>
            <p:ph type="body" sz="quarter" idx="31"/>
          </p:nvPr>
        </p:nvSpPr>
        <p:spPr>
          <a:xfrm>
            <a:off x="5198342" y="4047244"/>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3" name="Text Placeholder 4">
            <a:extLst>
              <a:ext uri="{FF2B5EF4-FFF2-40B4-BE49-F238E27FC236}">
                <a16:creationId xmlns:a16="http://schemas.microsoft.com/office/drawing/2014/main" id="{F61A7BCA-D94B-E079-49F9-05E3C1F8FF49}"/>
              </a:ext>
            </a:extLst>
          </p:cNvPr>
          <p:cNvSpPr>
            <a:spLocks noGrp="1"/>
          </p:cNvSpPr>
          <p:nvPr>
            <p:ph type="body" sz="quarter" idx="32"/>
          </p:nvPr>
        </p:nvSpPr>
        <p:spPr>
          <a:xfrm>
            <a:off x="2964874" y="4541671"/>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4" name="Text Placeholder 4">
            <a:extLst>
              <a:ext uri="{FF2B5EF4-FFF2-40B4-BE49-F238E27FC236}">
                <a16:creationId xmlns:a16="http://schemas.microsoft.com/office/drawing/2014/main" id="{0353CE1D-A224-0F22-7929-7B0F82DE9797}"/>
              </a:ext>
            </a:extLst>
          </p:cNvPr>
          <p:cNvSpPr>
            <a:spLocks noGrp="1"/>
          </p:cNvSpPr>
          <p:nvPr>
            <p:ph type="body" sz="quarter" idx="33"/>
          </p:nvPr>
        </p:nvSpPr>
        <p:spPr>
          <a:xfrm>
            <a:off x="5198342" y="4541671"/>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5" name="Text Placeholder 4">
            <a:extLst>
              <a:ext uri="{FF2B5EF4-FFF2-40B4-BE49-F238E27FC236}">
                <a16:creationId xmlns:a16="http://schemas.microsoft.com/office/drawing/2014/main" id="{3391484D-6C6B-B466-A291-E0C1A99D8D13}"/>
              </a:ext>
            </a:extLst>
          </p:cNvPr>
          <p:cNvSpPr>
            <a:spLocks noGrp="1"/>
          </p:cNvSpPr>
          <p:nvPr>
            <p:ph type="body" sz="quarter" idx="34"/>
          </p:nvPr>
        </p:nvSpPr>
        <p:spPr>
          <a:xfrm>
            <a:off x="2964874" y="5061644"/>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6" name="Text Placeholder 4">
            <a:extLst>
              <a:ext uri="{FF2B5EF4-FFF2-40B4-BE49-F238E27FC236}">
                <a16:creationId xmlns:a16="http://schemas.microsoft.com/office/drawing/2014/main" id="{DCF08E84-0948-EBD8-D3AE-9442096FFA76}"/>
              </a:ext>
            </a:extLst>
          </p:cNvPr>
          <p:cNvSpPr>
            <a:spLocks noGrp="1"/>
          </p:cNvSpPr>
          <p:nvPr>
            <p:ph type="body" sz="quarter" idx="35"/>
          </p:nvPr>
        </p:nvSpPr>
        <p:spPr>
          <a:xfrm>
            <a:off x="5198342" y="5061644"/>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7" name="Text Placeholder 4">
            <a:extLst>
              <a:ext uri="{FF2B5EF4-FFF2-40B4-BE49-F238E27FC236}">
                <a16:creationId xmlns:a16="http://schemas.microsoft.com/office/drawing/2014/main" id="{D26E102A-0E6F-7235-8545-06AF2D02F78A}"/>
              </a:ext>
            </a:extLst>
          </p:cNvPr>
          <p:cNvSpPr>
            <a:spLocks noGrp="1"/>
          </p:cNvSpPr>
          <p:nvPr>
            <p:ph type="body" sz="quarter" idx="36"/>
          </p:nvPr>
        </p:nvSpPr>
        <p:spPr>
          <a:xfrm>
            <a:off x="2964874" y="5557448"/>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8" name="Text Placeholder 4">
            <a:extLst>
              <a:ext uri="{FF2B5EF4-FFF2-40B4-BE49-F238E27FC236}">
                <a16:creationId xmlns:a16="http://schemas.microsoft.com/office/drawing/2014/main" id="{3C18E0AB-DF77-0189-EA89-CBFC42F89D8C}"/>
              </a:ext>
            </a:extLst>
          </p:cNvPr>
          <p:cNvSpPr>
            <a:spLocks noGrp="1"/>
          </p:cNvSpPr>
          <p:nvPr>
            <p:ph type="body" sz="quarter" idx="37"/>
          </p:nvPr>
        </p:nvSpPr>
        <p:spPr>
          <a:xfrm>
            <a:off x="5198342" y="5557448"/>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287694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JTA - Physical Demands ">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360472B-02DB-86A3-7917-4D8E42F70233}"/>
              </a:ext>
            </a:extLst>
          </p:cNvPr>
          <p:cNvGraphicFramePr>
            <a:graphicFrameLocks noGrp="1"/>
          </p:cNvGraphicFramePr>
          <p:nvPr userDrawn="1">
            <p:extLst>
              <p:ext uri="{D42A27DB-BD31-4B8C-83A1-F6EECF244321}">
                <p14:modId xmlns:p14="http://schemas.microsoft.com/office/powerpoint/2010/main" val="3100693606"/>
              </p:ext>
            </p:extLst>
          </p:nvPr>
        </p:nvGraphicFramePr>
        <p:xfrm>
          <a:off x="838200" y="1315333"/>
          <a:ext cx="10515599" cy="4716240"/>
        </p:xfrm>
        <a:graphic>
          <a:graphicData uri="http://schemas.openxmlformats.org/drawingml/2006/table">
            <a:tbl>
              <a:tblPr firstRow="1" bandRow="1">
                <a:tableStyleId>{5C22544A-7EE6-4342-B048-85BDC9FD1C3A}</a:tableStyleId>
              </a:tblPr>
              <a:tblGrid>
                <a:gridCol w="2164525">
                  <a:extLst>
                    <a:ext uri="{9D8B030D-6E8A-4147-A177-3AD203B41FA5}">
                      <a16:colId xmlns:a16="http://schemas.microsoft.com/office/drawing/2014/main" val="2992437294"/>
                    </a:ext>
                  </a:extLst>
                </a:gridCol>
                <a:gridCol w="2181439">
                  <a:extLst>
                    <a:ext uri="{9D8B030D-6E8A-4147-A177-3AD203B41FA5}">
                      <a16:colId xmlns:a16="http://schemas.microsoft.com/office/drawing/2014/main" val="2548811813"/>
                    </a:ext>
                  </a:extLst>
                </a:gridCol>
                <a:gridCol w="6169635">
                  <a:extLst>
                    <a:ext uri="{9D8B030D-6E8A-4147-A177-3AD203B41FA5}">
                      <a16:colId xmlns:a16="http://schemas.microsoft.com/office/drawing/2014/main" val="523975864"/>
                    </a:ext>
                  </a:extLst>
                </a:gridCol>
              </a:tblGrid>
              <a:tr h="360000">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598169339"/>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Dust (Exposure)</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816898055"/>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Gases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85489509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Fumes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01556094"/>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Liquids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666732411"/>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Extreme Temperatures</a:t>
                      </a:r>
                    </a:p>
                    <a:p>
                      <a:r>
                        <a:rPr lang="en-US" sz="1000" b="0" i="0" dirty="0">
                          <a:solidFill>
                            <a:schemeClr val="tx1"/>
                          </a:solidFill>
                          <a:latin typeface="Aptos Display" panose="020B0004020202020204" pitchFamily="34" charset="0"/>
                          <a:cs typeface="DIN Pro Regular" panose="020B0504020101020102" pitchFamily="34" charset="0"/>
                        </a:rPr>
                        <a:t>(&lt;15 degrees; &gt; 35 degrees)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717076811"/>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Confined Spaces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946373110"/>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Slippery or uneven surfaces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7946856"/>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Biological Hazards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538505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Hazardous Substances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571588923"/>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Dangerous Goods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4927475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High Risk Work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951028159"/>
                  </a:ext>
                </a:extLst>
              </a:tr>
            </a:tbl>
          </a:graphicData>
        </a:graphic>
      </p:graphicFrame>
      <p:sp>
        <p:nvSpPr>
          <p:cNvPr id="4" name="TextBox 3">
            <a:extLst>
              <a:ext uri="{FF2B5EF4-FFF2-40B4-BE49-F238E27FC236}">
                <a16:creationId xmlns:a16="http://schemas.microsoft.com/office/drawing/2014/main" id="{0F01585C-850B-600E-E8F6-7247FD377A64}"/>
              </a:ext>
            </a:extLst>
          </p:cNvPr>
          <p:cNvSpPr txBox="1"/>
          <p:nvPr userDrawn="1"/>
        </p:nvSpPr>
        <p:spPr>
          <a:xfrm>
            <a:off x="800099" y="438816"/>
            <a:ext cx="966834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Physical Demands (Exposure)</a:t>
            </a:r>
            <a:endParaRPr lang="en-AU" sz="3600" b="0" dirty="0">
              <a:solidFill>
                <a:srgbClr val="23408B"/>
              </a:solidFill>
              <a:latin typeface="Aptos Display" panose="020B0004020202020204" pitchFamily="34" charset="0"/>
            </a:endParaRPr>
          </a:p>
        </p:txBody>
      </p:sp>
      <p:sp>
        <p:nvSpPr>
          <p:cNvPr id="28" name="Text Placeholder 4">
            <a:extLst>
              <a:ext uri="{FF2B5EF4-FFF2-40B4-BE49-F238E27FC236}">
                <a16:creationId xmlns:a16="http://schemas.microsoft.com/office/drawing/2014/main" id="{3275FAAA-86B4-DE5A-D104-6A7661AA5682}"/>
              </a:ext>
            </a:extLst>
          </p:cNvPr>
          <p:cNvSpPr>
            <a:spLocks noGrp="1"/>
          </p:cNvSpPr>
          <p:nvPr>
            <p:ph type="body" sz="quarter" idx="10"/>
          </p:nvPr>
        </p:nvSpPr>
        <p:spPr>
          <a:xfrm>
            <a:off x="2937165" y="170751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4F0228E2-9C48-273D-245D-76E96247E4CD}"/>
              </a:ext>
            </a:extLst>
          </p:cNvPr>
          <p:cNvSpPr>
            <a:spLocks noGrp="1"/>
          </p:cNvSpPr>
          <p:nvPr>
            <p:ph type="body" sz="quarter" idx="21"/>
          </p:nvPr>
        </p:nvSpPr>
        <p:spPr>
          <a:xfrm>
            <a:off x="5170633" y="170751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220E35DA-4D3A-1E8A-93DE-F54126AA8066}"/>
              </a:ext>
            </a:extLst>
          </p:cNvPr>
          <p:cNvSpPr>
            <a:spLocks noGrp="1"/>
          </p:cNvSpPr>
          <p:nvPr>
            <p:ph type="body" sz="quarter" idx="22"/>
          </p:nvPr>
        </p:nvSpPr>
        <p:spPr>
          <a:xfrm>
            <a:off x="2937165" y="2086927"/>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37F97262-42F7-19CD-C0B9-2D82B8A874FF}"/>
              </a:ext>
            </a:extLst>
          </p:cNvPr>
          <p:cNvSpPr>
            <a:spLocks noGrp="1"/>
          </p:cNvSpPr>
          <p:nvPr>
            <p:ph type="body" sz="quarter" idx="23"/>
          </p:nvPr>
        </p:nvSpPr>
        <p:spPr>
          <a:xfrm>
            <a:off x="5170633" y="208692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6D45B7E9-5813-D465-0112-1917B41664D1}"/>
              </a:ext>
            </a:extLst>
          </p:cNvPr>
          <p:cNvSpPr>
            <a:spLocks noGrp="1"/>
          </p:cNvSpPr>
          <p:nvPr>
            <p:ph type="body" sz="quarter" idx="24"/>
          </p:nvPr>
        </p:nvSpPr>
        <p:spPr>
          <a:xfrm>
            <a:off x="2937165" y="2466340"/>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C24CD65D-617C-E561-C358-F9129F9B2174}"/>
              </a:ext>
            </a:extLst>
          </p:cNvPr>
          <p:cNvSpPr>
            <a:spLocks noGrp="1"/>
          </p:cNvSpPr>
          <p:nvPr>
            <p:ph type="body" sz="quarter" idx="25"/>
          </p:nvPr>
        </p:nvSpPr>
        <p:spPr>
          <a:xfrm>
            <a:off x="5170633" y="2466340"/>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F942D25D-3F1F-9706-763F-6DFD06417136}"/>
              </a:ext>
            </a:extLst>
          </p:cNvPr>
          <p:cNvSpPr>
            <a:spLocks noGrp="1"/>
          </p:cNvSpPr>
          <p:nvPr>
            <p:ph type="body" sz="quarter" idx="26"/>
          </p:nvPr>
        </p:nvSpPr>
        <p:spPr>
          <a:xfrm>
            <a:off x="2937165" y="286397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812B782A-537F-AF75-000A-1D7CBD9A150F}"/>
              </a:ext>
            </a:extLst>
          </p:cNvPr>
          <p:cNvSpPr>
            <a:spLocks noGrp="1"/>
          </p:cNvSpPr>
          <p:nvPr>
            <p:ph type="body" sz="quarter" idx="27"/>
          </p:nvPr>
        </p:nvSpPr>
        <p:spPr>
          <a:xfrm>
            <a:off x="5170633" y="286397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0947EA73-55EB-517E-F05C-BD2850CF3546}"/>
              </a:ext>
            </a:extLst>
          </p:cNvPr>
          <p:cNvSpPr>
            <a:spLocks noGrp="1"/>
          </p:cNvSpPr>
          <p:nvPr>
            <p:ph type="body" sz="quarter" idx="28"/>
          </p:nvPr>
        </p:nvSpPr>
        <p:spPr>
          <a:xfrm>
            <a:off x="2937165" y="326160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00A1876C-C6DA-7FF6-3B40-ACEA10BB343D}"/>
              </a:ext>
            </a:extLst>
          </p:cNvPr>
          <p:cNvSpPr>
            <a:spLocks noGrp="1"/>
          </p:cNvSpPr>
          <p:nvPr>
            <p:ph type="body" sz="quarter" idx="29"/>
          </p:nvPr>
        </p:nvSpPr>
        <p:spPr>
          <a:xfrm>
            <a:off x="5170633" y="3261608"/>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945A32A0-0207-25C1-47F5-55AC200BF7B6}"/>
              </a:ext>
            </a:extLst>
          </p:cNvPr>
          <p:cNvSpPr>
            <a:spLocks noGrp="1"/>
          </p:cNvSpPr>
          <p:nvPr>
            <p:ph type="body" sz="quarter" idx="30"/>
          </p:nvPr>
        </p:nvSpPr>
        <p:spPr>
          <a:xfrm>
            <a:off x="2937165" y="3677926"/>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2E4F5A96-3A41-9940-8610-9FF40A5A2022}"/>
              </a:ext>
            </a:extLst>
          </p:cNvPr>
          <p:cNvSpPr>
            <a:spLocks noGrp="1"/>
          </p:cNvSpPr>
          <p:nvPr>
            <p:ph type="body" sz="quarter" idx="31"/>
          </p:nvPr>
        </p:nvSpPr>
        <p:spPr>
          <a:xfrm>
            <a:off x="5170633" y="3677926"/>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0" name="Text Placeholder 4">
            <a:extLst>
              <a:ext uri="{FF2B5EF4-FFF2-40B4-BE49-F238E27FC236}">
                <a16:creationId xmlns:a16="http://schemas.microsoft.com/office/drawing/2014/main" id="{96CA2946-1B4B-59BC-9EDD-7F421AEA0AA0}"/>
              </a:ext>
            </a:extLst>
          </p:cNvPr>
          <p:cNvSpPr>
            <a:spLocks noGrp="1"/>
          </p:cNvSpPr>
          <p:nvPr>
            <p:ph type="body" sz="quarter" idx="32"/>
          </p:nvPr>
        </p:nvSpPr>
        <p:spPr>
          <a:xfrm>
            <a:off x="2937165" y="407866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1" name="Text Placeholder 4">
            <a:extLst>
              <a:ext uri="{FF2B5EF4-FFF2-40B4-BE49-F238E27FC236}">
                <a16:creationId xmlns:a16="http://schemas.microsoft.com/office/drawing/2014/main" id="{27D20081-3202-A77B-E015-B0D252ADB0C1}"/>
              </a:ext>
            </a:extLst>
          </p:cNvPr>
          <p:cNvSpPr>
            <a:spLocks noGrp="1"/>
          </p:cNvSpPr>
          <p:nvPr>
            <p:ph type="body" sz="quarter" idx="33"/>
          </p:nvPr>
        </p:nvSpPr>
        <p:spPr>
          <a:xfrm>
            <a:off x="5170633" y="4096678"/>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2" name="Text Placeholder 4">
            <a:extLst>
              <a:ext uri="{FF2B5EF4-FFF2-40B4-BE49-F238E27FC236}">
                <a16:creationId xmlns:a16="http://schemas.microsoft.com/office/drawing/2014/main" id="{7455F2FF-855A-C66A-25F1-8EB85E4F5F57}"/>
              </a:ext>
            </a:extLst>
          </p:cNvPr>
          <p:cNvSpPr>
            <a:spLocks noGrp="1"/>
          </p:cNvSpPr>
          <p:nvPr>
            <p:ph type="body" sz="quarter" idx="34"/>
          </p:nvPr>
        </p:nvSpPr>
        <p:spPr>
          <a:xfrm>
            <a:off x="2937165" y="447734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3" name="Text Placeholder 4">
            <a:extLst>
              <a:ext uri="{FF2B5EF4-FFF2-40B4-BE49-F238E27FC236}">
                <a16:creationId xmlns:a16="http://schemas.microsoft.com/office/drawing/2014/main" id="{02B206A0-AAA0-236A-2F93-493788DD9133}"/>
              </a:ext>
            </a:extLst>
          </p:cNvPr>
          <p:cNvSpPr>
            <a:spLocks noGrp="1"/>
          </p:cNvSpPr>
          <p:nvPr>
            <p:ph type="body" sz="quarter" idx="35"/>
          </p:nvPr>
        </p:nvSpPr>
        <p:spPr>
          <a:xfrm>
            <a:off x="5170633" y="447791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4" name="Text Placeholder 4">
            <a:extLst>
              <a:ext uri="{FF2B5EF4-FFF2-40B4-BE49-F238E27FC236}">
                <a16:creationId xmlns:a16="http://schemas.microsoft.com/office/drawing/2014/main" id="{3CC7359B-6571-B1C2-BCBC-25F557C32698}"/>
              </a:ext>
            </a:extLst>
          </p:cNvPr>
          <p:cNvSpPr>
            <a:spLocks noGrp="1"/>
          </p:cNvSpPr>
          <p:nvPr>
            <p:ph type="body" sz="quarter" idx="36"/>
          </p:nvPr>
        </p:nvSpPr>
        <p:spPr>
          <a:xfrm>
            <a:off x="2937165" y="4876480"/>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4">
            <a:extLst>
              <a:ext uri="{FF2B5EF4-FFF2-40B4-BE49-F238E27FC236}">
                <a16:creationId xmlns:a16="http://schemas.microsoft.com/office/drawing/2014/main" id="{AF043E7D-7A38-3A01-C0ED-D1646110AE27}"/>
              </a:ext>
            </a:extLst>
          </p:cNvPr>
          <p:cNvSpPr>
            <a:spLocks noGrp="1"/>
          </p:cNvSpPr>
          <p:nvPr>
            <p:ph type="body" sz="quarter" idx="37"/>
          </p:nvPr>
        </p:nvSpPr>
        <p:spPr>
          <a:xfrm>
            <a:off x="5170633" y="4862262"/>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4">
            <a:extLst>
              <a:ext uri="{FF2B5EF4-FFF2-40B4-BE49-F238E27FC236}">
                <a16:creationId xmlns:a16="http://schemas.microsoft.com/office/drawing/2014/main" id="{3D13BC58-6204-0D55-08DC-8D3080240BB6}"/>
              </a:ext>
            </a:extLst>
          </p:cNvPr>
          <p:cNvSpPr>
            <a:spLocks noGrp="1"/>
          </p:cNvSpPr>
          <p:nvPr>
            <p:ph type="body" sz="quarter" idx="38"/>
          </p:nvPr>
        </p:nvSpPr>
        <p:spPr>
          <a:xfrm>
            <a:off x="2937165" y="528115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4">
            <a:extLst>
              <a:ext uri="{FF2B5EF4-FFF2-40B4-BE49-F238E27FC236}">
                <a16:creationId xmlns:a16="http://schemas.microsoft.com/office/drawing/2014/main" id="{96D6CC15-840D-3C24-8541-72D5AE386307}"/>
              </a:ext>
            </a:extLst>
          </p:cNvPr>
          <p:cNvSpPr>
            <a:spLocks noGrp="1"/>
          </p:cNvSpPr>
          <p:nvPr>
            <p:ph type="body" sz="quarter" idx="39"/>
          </p:nvPr>
        </p:nvSpPr>
        <p:spPr>
          <a:xfrm>
            <a:off x="5170633" y="524587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4">
            <a:extLst>
              <a:ext uri="{FF2B5EF4-FFF2-40B4-BE49-F238E27FC236}">
                <a16:creationId xmlns:a16="http://schemas.microsoft.com/office/drawing/2014/main" id="{8C650374-BEA4-6F3C-2C3A-FCA4A23D2F1C}"/>
              </a:ext>
            </a:extLst>
          </p:cNvPr>
          <p:cNvSpPr>
            <a:spLocks noGrp="1"/>
          </p:cNvSpPr>
          <p:nvPr>
            <p:ph type="body" sz="quarter" idx="40"/>
          </p:nvPr>
        </p:nvSpPr>
        <p:spPr>
          <a:xfrm>
            <a:off x="2937165" y="5661125"/>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9" name="Text Placeholder 4">
            <a:extLst>
              <a:ext uri="{FF2B5EF4-FFF2-40B4-BE49-F238E27FC236}">
                <a16:creationId xmlns:a16="http://schemas.microsoft.com/office/drawing/2014/main" id="{947F3AF3-7865-0811-67D3-0F73630CF222}"/>
              </a:ext>
            </a:extLst>
          </p:cNvPr>
          <p:cNvSpPr>
            <a:spLocks noGrp="1"/>
          </p:cNvSpPr>
          <p:nvPr>
            <p:ph type="body" sz="quarter" idx="41"/>
          </p:nvPr>
        </p:nvSpPr>
        <p:spPr>
          <a:xfrm>
            <a:off x="5170633" y="565437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71479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87FCAC-38E6-A0B8-E202-590232403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06C1F5-74E7-8D43-E3B8-F88260BD9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83A38E5-AD15-1B54-E08E-0E1480E58671}"/>
              </a:ext>
            </a:extLst>
          </p:cNvPr>
          <p:cNvPicPr>
            <a:picLocks noChangeAspect="1"/>
          </p:cNvPicPr>
          <p:nvPr userDrawn="1"/>
        </p:nvPicPr>
        <p:blipFill>
          <a:blip r:embed="rId13"/>
          <a:stretch>
            <a:fillRect/>
          </a:stretch>
        </p:blipFill>
        <p:spPr>
          <a:xfrm>
            <a:off x="503652" y="6334194"/>
            <a:ext cx="1369300" cy="310831"/>
          </a:xfrm>
          <a:prstGeom prst="rect">
            <a:avLst/>
          </a:prstGeom>
        </p:spPr>
      </p:pic>
      <p:sp>
        <p:nvSpPr>
          <p:cNvPr id="9" name="TextBox 8">
            <a:extLst>
              <a:ext uri="{FF2B5EF4-FFF2-40B4-BE49-F238E27FC236}">
                <a16:creationId xmlns:a16="http://schemas.microsoft.com/office/drawing/2014/main" id="{85401ACB-4E76-E934-6F54-BE065B564F3C}"/>
              </a:ext>
            </a:extLst>
          </p:cNvPr>
          <p:cNvSpPr txBox="1"/>
          <p:nvPr userDrawn="1"/>
        </p:nvSpPr>
        <p:spPr>
          <a:xfrm>
            <a:off x="5832566" y="6456952"/>
            <a:ext cx="6100354"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E5E5E"/>
                </a:solidFill>
                <a:effectLst/>
                <a:uLnTx/>
                <a:uFillTx/>
                <a:latin typeface="News Gothic MT" panose="020B0503020103020203" pitchFamily="34" charset="0"/>
                <a:ea typeface="+mn-ea"/>
                <a:cs typeface="DIN Pro Regular" panose="020B0504020101020102" pitchFamily="34" charset="0"/>
              </a:rPr>
              <a:t>Altius Group | </a:t>
            </a:r>
            <a:fld id="{E4C1C210-C285-BD4D-AB0A-F7A8C9F9528C}" type="slidenum">
              <a:rPr kumimoji="0" lang="en-US" sz="800" b="0" i="0" u="none" strike="noStrike" kern="1200" cap="none" spc="0" normalizeH="0" baseline="0" noProof="0" smtClean="0">
                <a:ln>
                  <a:noFill/>
                </a:ln>
                <a:solidFill>
                  <a:srgbClr val="5E5E5E"/>
                </a:solidFill>
                <a:effectLst/>
                <a:uLnTx/>
                <a:uFillTx/>
                <a:latin typeface="News Gothic MT" panose="020B0503020103020203" pitchFamily="34" charset="0"/>
                <a:ea typeface="+mn-ea"/>
                <a:cs typeface="DIN Pro Regular" panose="020B0504020101020102"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E5E5E"/>
              </a:solidFill>
              <a:effectLst/>
              <a:uLnTx/>
              <a:uFillTx/>
              <a:latin typeface="News Gothic MT" panose="020B0503020103020203" pitchFamily="34" charset="0"/>
              <a:ea typeface="+mn-ea"/>
              <a:cs typeface="DIN Pro Regular" panose="020B0504020101020102" pitchFamily="34" charset="0"/>
            </a:endParaRPr>
          </a:p>
        </p:txBody>
      </p:sp>
    </p:spTree>
    <p:extLst>
      <p:ext uri="{BB962C8B-B14F-4D97-AF65-F5344CB8AC3E}">
        <p14:creationId xmlns:p14="http://schemas.microsoft.com/office/powerpoint/2010/main" val="1628775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0" r:id="rId3"/>
    <p:sldLayoutId id="2147483662" r:id="rId4"/>
    <p:sldLayoutId id="2147483663" r:id="rId5"/>
    <p:sldLayoutId id="2147483669" r:id="rId6"/>
    <p:sldLayoutId id="2147483664" r:id="rId7"/>
    <p:sldLayoutId id="2147483665" r:id="rId8"/>
    <p:sldLayoutId id="2147483666" r:id="rId9"/>
    <p:sldLayoutId id="2147483668" r:id="rId10"/>
    <p:sldLayoutId id="2147483667" r:id="rId11"/>
  </p:sldLayoutIdLst>
  <p:txStyles>
    <p:titleStyle>
      <a:lvl1pPr algn="l" defTabSz="914400" rtl="0" eaLnBrk="1" latinLnBrk="0" hangingPunct="1">
        <a:lnSpc>
          <a:spcPct val="90000"/>
        </a:lnSpc>
        <a:spcBef>
          <a:spcPct val="0"/>
        </a:spcBef>
        <a:buNone/>
        <a:defRPr sz="3600" b="0" i="0" kern="1200">
          <a:solidFill>
            <a:schemeClr val="tx2"/>
          </a:solidFill>
          <a:latin typeface="Univia Pro Book"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508DFB-F4DB-3BE8-7D0D-E35D9FCF4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55D124-B19B-A81C-B690-31FCF2C4E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328A28-3F09-C133-48F3-8C9100378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CED085-E35D-47C2-B734-44D4E8CF0716}" type="datetimeFigureOut">
              <a:rPr lang="en-AU" smtClean="0"/>
              <a:t>17/11/2025</a:t>
            </a:fld>
            <a:endParaRPr lang="en-AU"/>
          </a:p>
        </p:txBody>
      </p:sp>
      <p:sp>
        <p:nvSpPr>
          <p:cNvPr id="5" name="Footer Placeholder 4">
            <a:extLst>
              <a:ext uri="{FF2B5EF4-FFF2-40B4-BE49-F238E27FC236}">
                <a16:creationId xmlns:a16="http://schemas.microsoft.com/office/drawing/2014/main" id="{0E7065F9-74A1-72F4-436D-458A5F6B1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304014C-6CEB-6721-D108-A4B242144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5923F1-BAC8-4D67-8534-F3EBDF38EDE9}" type="slidenum">
              <a:rPr lang="en-AU" smtClean="0"/>
              <a:t>‹#›</a:t>
            </a:fld>
            <a:endParaRPr lang="en-AU"/>
          </a:p>
        </p:txBody>
      </p:sp>
    </p:spTree>
    <p:extLst>
      <p:ext uri="{BB962C8B-B14F-4D97-AF65-F5344CB8AC3E}">
        <p14:creationId xmlns:p14="http://schemas.microsoft.com/office/powerpoint/2010/main" val="294469145"/>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6EE76-1775-7AC7-DC41-D59087DECB26}"/>
              </a:ext>
            </a:extLst>
          </p:cNvPr>
          <p:cNvSpPr>
            <a:spLocks noGrp="1"/>
          </p:cNvSpPr>
          <p:nvPr>
            <p:ph type="body" sz="quarter" idx="17"/>
          </p:nvPr>
        </p:nvSpPr>
        <p:spPr/>
        <p:txBody>
          <a:bodyPr vert="horz" lIns="91440" tIns="45720" rIns="91440" bIns="45720" rtlCol="0" anchor="t">
            <a:normAutofit/>
          </a:bodyPr>
          <a:lstStyle/>
          <a:p>
            <a:r>
              <a:rPr lang="en-US" dirty="0"/>
              <a:t>A Track Rider (TR) plays a crucial role in the daily preparation and conditioning of racehorses. Their duties include exercising horses, saddling and unsaddling before and after trackwork, and implementing tailored training programs as directed by the foreman or head trainer. Track Riders focus solely on training and conditioning, without participating in competitive racing.</a:t>
            </a:r>
          </a:p>
          <a:p>
            <a:r>
              <a:rPr lang="en-US" dirty="0"/>
              <a:t>Jockeys and Apprentice Jockeys may undertake similar tasks during trackwork, the key distinction lies in their accreditation and competitive responsibilities. Jockeys and Apprentices are licensed professionals authorized to ride in official races.</a:t>
            </a:r>
            <a:endParaRPr lang="en-AU" dirty="0"/>
          </a:p>
        </p:txBody>
      </p:sp>
      <p:sp>
        <p:nvSpPr>
          <p:cNvPr id="3" name="Text Placeholder 2">
            <a:extLst>
              <a:ext uri="{FF2B5EF4-FFF2-40B4-BE49-F238E27FC236}">
                <a16:creationId xmlns:a16="http://schemas.microsoft.com/office/drawing/2014/main" id="{D95D2AC4-2C61-3ADC-2155-3262B054F011}"/>
              </a:ext>
            </a:extLst>
          </p:cNvPr>
          <p:cNvSpPr>
            <a:spLocks noGrp="1"/>
          </p:cNvSpPr>
          <p:nvPr>
            <p:ph type="body" sz="quarter" idx="18"/>
          </p:nvPr>
        </p:nvSpPr>
        <p:spPr/>
        <p:txBody>
          <a:bodyPr vert="horz" lIns="91440" tIns="45720" rIns="91440" bIns="45720" rtlCol="0" anchor="t">
            <a:normAutofit fontScale="70000" lnSpcReduction="20000"/>
          </a:bodyPr>
          <a:lstStyle/>
          <a:p>
            <a:r>
              <a:rPr lang="en-US" sz="1300" dirty="0"/>
              <a:t>Onsite: Track riders work at racecourse locations across Queensland, working outdoors in varying weather conditions and across flexible or irregular hours.</a:t>
            </a:r>
          </a:p>
          <a:p>
            <a:r>
              <a:rPr lang="en-US" sz="1300" dirty="0"/>
              <a:t>Offsite: Track Riders occasionally travel to offsite locations for training programs and races, working outdoors in varying weather conditions and across flexible or irregular hours. </a:t>
            </a:r>
          </a:p>
          <a:p>
            <a:r>
              <a:rPr lang="en-US" sz="1300" dirty="0"/>
              <a:t>Often ride in groups of 2-3 and may be required to exercise 8+ horses per shift. </a:t>
            </a:r>
            <a:br>
              <a:rPr lang="en-US" sz="1300" dirty="0"/>
            </a:br>
            <a:br>
              <a:rPr lang="en-US" sz="1300" dirty="0"/>
            </a:br>
            <a:r>
              <a:rPr lang="en-US" sz="1300" dirty="0"/>
              <a:t>Typically, One (1) piece of work (ride) takes approximately 20 mins.</a:t>
            </a:r>
          </a:p>
          <a:p>
            <a:endParaRPr lang="en-US" dirty="0"/>
          </a:p>
        </p:txBody>
      </p:sp>
      <p:sp>
        <p:nvSpPr>
          <p:cNvPr id="4" name="Text Placeholder 3">
            <a:extLst>
              <a:ext uri="{FF2B5EF4-FFF2-40B4-BE49-F238E27FC236}">
                <a16:creationId xmlns:a16="http://schemas.microsoft.com/office/drawing/2014/main" id="{691D7CE0-ED27-882F-DE5D-BD9930520638}"/>
              </a:ext>
            </a:extLst>
          </p:cNvPr>
          <p:cNvSpPr>
            <a:spLocks noGrp="1"/>
          </p:cNvSpPr>
          <p:nvPr>
            <p:ph type="body" sz="quarter" idx="19"/>
          </p:nvPr>
        </p:nvSpPr>
        <p:spPr/>
        <p:txBody>
          <a:bodyPr vert="horz" lIns="91440" tIns="45720" rIns="91440" bIns="45720" rtlCol="0" anchor="t">
            <a:normAutofit/>
          </a:bodyPr>
          <a:lstStyle/>
          <a:p>
            <a:r>
              <a:rPr lang="en-US" dirty="0"/>
              <a:t>Tacking equipment to complete saddling and unsaddling tasks.</a:t>
            </a:r>
          </a:p>
        </p:txBody>
      </p:sp>
      <p:sp>
        <p:nvSpPr>
          <p:cNvPr id="5" name="Text Placeholder 4">
            <a:extLst>
              <a:ext uri="{FF2B5EF4-FFF2-40B4-BE49-F238E27FC236}">
                <a16:creationId xmlns:a16="http://schemas.microsoft.com/office/drawing/2014/main" id="{0DFD59C3-DDFE-88A1-1A77-B3D3D8D36065}"/>
              </a:ext>
            </a:extLst>
          </p:cNvPr>
          <p:cNvSpPr>
            <a:spLocks noGrp="1"/>
          </p:cNvSpPr>
          <p:nvPr>
            <p:ph type="body" sz="quarter" idx="20"/>
          </p:nvPr>
        </p:nvSpPr>
        <p:spPr/>
        <p:txBody>
          <a:bodyPr vert="horz" lIns="91440" tIns="45720" rIns="91440" bIns="45720" rtlCol="0" anchor="t">
            <a:normAutofit/>
          </a:bodyPr>
          <a:lstStyle/>
          <a:p>
            <a:r>
              <a:rPr lang="en-US" dirty="0"/>
              <a:t>Trackwork riding is typically between the hours of 4am and 9am. </a:t>
            </a:r>
            <a:br>
              <a:rPr lang="en-US" dirty="0"/>
            </a:br>
            <a:br>
              <a:rPr lang="en-US" dirty="0"/>
            </a:br>
            <a:r>
              <a:rPr lang="en-US" dirty="0"/>
              <a:t>Jockeys and Apprentice Jockeys who compete in races may participate in set races between the hours of 10am-10pm.</a:t>
            </a:r>
          </a:p>
          <a:p>
            <a:endParaRPr lang="en-AU" dirty="0"/>
          </a:p>
        </p:txBody>
      </p:sp>
      <p:sp>
        <p:nvSpPr>
          <p:cNvPr id="6" name="Text Placeholder 5">
            <a:extLst>
              <a:ext uri="{FF2B5EF4-FFF2-40B4-BE49-F238E27FC236}">
                <a16:creationId xmlns:a16="http://schemas.microsoft.com/office/drawing/2014/main" id="{65E7F117-9C14-2624-9A7A-C3996C7580BD}"/>
              </a:ext>
            </a:extLst>
          </p:cNvPr>
          <p:cNvSpPr>
            <a:spLocks noGrp="1"/>
          </p:cNvSpPr>
          <p:nvPr>
            <p:ph type="body" sz="quarter" idx="21"/>
          </p:nvPr>
        </p:nvSpPr>
        <p:spPr/>
        <p:txBody>
          <a:bodyPr vert="horz" lIns="91440" tIns="45720" rIns="91440" bIns="45720" rtlCol="0" anchor="t">
            <a:normAutofit/>
          </a:bodyPr>
          <a:lstStyle/>
          <a:p>
            <a:r>
              <a:rPr lang="en-US" dirty="0"/>
              <a:t>Nil breaks, split shift structure</a:t>
            </a:r>
            <a:endParaRPr lang="en-AU" dirty="0"/>
          </a:p>
        </p:txBody>
      </p:sp>
      <p:sp>
        <p:nvSpPr>
          <p:cNvPr id="7" name="Text Placeholder 6">
            <a:extLst>
              <a:ext uri="{FF2B5EF4-FFF2-40B4-BE49-F238E27FC236}">
                <a16:creationId xmlns:a16="http://schemas.microsoft.com/office/drawing/2014/main" id="{B53F4E7A-D7CE-6D74-BDAB-5F67B53A24CC}"/>
              </a:ext>
            </a:extLst>
          </p:cNvPr>
          <p:cNvSpPr>
            <a:spLocks noGrp="1"/>
          </p:cNvSpPr>
          <p:nvPr>
            <p:ph type="body" sz="quarter" idx="22"/>
          </p:nvPr>
        </p:nvSpPr>
        <p:spPr/>
        <p:txBody>
          <a:bodyPr vert="horz" lIns="91440" tIns="45720" rIns="91440" bIns="45720" rtlCol="0" anchor="t">
            <a:normAutofit/>
          </a:bodyPr>
          <a:lstStyle/>
          <a:p>
            <a:r>
              <a:rPr lang="en-US" dirty="0"/>
              <a:t>Helmet and a safety vest which meets industry requirements, safety light attached to helmet when exercising horse, riding boots, long clothes and riding gloves (optional) </a:t>
            </a:r>
          </a:p>
          <a:p>
            <a:endParaRPr lang="en-AU" dirty="0"/>
          </a:p>
        </p:txBody>
      </p:sp>
      <p:sp>
        <p:nvSpPr>
          <p:cNvPr id="8" name="Text Placeholder 7">
            <a:extLst>
              <a:ext uri="{FF2B5EF4-FFF2-40B4-BE49-F238E27FC236}">
                <a16:creationId xmlns:a16="http://schemas.microsoft.com/office/drawing/2014/main" id="{61442D59-7020-9340-AA32-3596977F2A08}"/>
              </a:ext>
            </a:extLst>
          </p:cNvPr>
          <p:cNvSpPr>
            <a:spLocks noGrp="1"/>
          </p:cNvSpPr>
          <p:nvPr>
            <p:ph type="body" sz="quarter" idx="23"/>
          </p:nvPr>
        </p:nvSpPr>
        <p:spPr/>
        <p:txBody>
          <a:bodyPr/>
          <a:lstStyle/>
          <a:p>
            <a:r>
              <a:rPr lang="en-US" dirty="0"/>
              <a:t>Medium Work</a:t>
            </a:r>
            <a:endParaRPr lang="en-AU" dirty="0"/>
          </a:p>
        </p:txBody>
      </p:sp>
      <p:sp>
        <p:nvSpPr>
          <p:cNvPr id="9" name="Title 8">
            <a:extLst>
              <a:ext uri="{FF2B5EF4-FFF2-40B4-BE49-F238E27FC236}">
                <a16:creationId xmlns:a16="http://schemas.microsoft.com/office/drawing/2014/main" id="{D7C196BC-F2FC-F289-3073-869840F8CC4D}"/>
              </a:ext>
            </a:extLst>
          </p:cNvPr>
          <p:cNvSpPr>
            <a:spLocks noGrp="1"/>
          </p:cNvSpPr>
          <p:nvPr>
            <p:ph type="title"/>
          </p:nvPr>
        </p:nvSpPr>
        <p:spPr/>
        <p:txBody>
          <a:bodyPr/>
          <a:lstStyle/>
          <a:p>
            <a:r>
              <a:rPr lang="en-US" dirty="0">
                <a:latin typeface="Univia Pro Book"/>
              </a:rPr>
              <a:t>T</a:t>
            </a:r>
            <a:r>
              <a:rPr lang="en-AU" dirty="0">
                <a:latin typeface="Univia Pro Book"/>
              </a:rPr>
              <a:t>rack Rider, Jockey and Apprentice Jockey</a:t>
            </a:r>
            <a:endParaRPr lang="en-AU" dirty="0"/>
          </a:p>
        </p:txBody>
      </p:sp>
    </p:spTree>
    <p:extLst>
      <p:ext uri="{BB962C8B-B14F-4D97-AF65-F5344CB8AC3E}">
        <p14:creationId xmlns:p14="http://schemas.microsoft.com/office/powerpoint/2010/main" val="202591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8AF53-764F-9919-B5C5-C8CD4AF2363E}"/>
              </a:ext>
            </a:extLst>
          </p:cNvPr>
          <p:cNvSpPr>
            <a:spLocks noGrp="1"/>
          </p:cNvSpPr>
          <p:nvPr>
            <p:ph type="body" sz="quarter" idx="10"/>
          </p:nvPr>
        </p:nvSpPr>
        <p:spPr/>
        <p:txBody>
          <a:bodyPr/>
          <a:lstStyle/>
          <a:p>
            <a:r>
              <a:rPr lang="en-US" dirty="0"/>
              <a:t>Constant</a:t>
            </a:r>
            <a:endParaRPr lang="en-AU" dirty="0"/>
          </a:p>
        </p:txBody>
      </p:sp>
      <p:sp>
        <p:nvSpPr>
          <p:cNvPr id="3" name="Text Placeholder 2">
            <a:extLst>
              <a:ext uri="{FF2B5EF4-FFF2-40B4-BE49-F238E27FC236}">
                <a16:creationId xmlns:a16="http://schemas.microsoft.com/office/drawing/2014/main" id="{F739ABDE-9089-69E0-C788-F872532A35A6}"/>
              </a:ext>
            </a:extLst>
          </p:cNvPr>
          <p:cNvSpPr>
            <a:spLocks noGrp="1"/>
          </p:cNvSpPr>
          <p:nvPr>
            <p:ph type="body" sz="quarter" idx="21"/>
          </p:nvPr>
        </p:nvSpPr>
        <p:spPr/>
        <p:txBody>
          <a:bodyPr/>
          <a:lstStyle/>
          <a:p>
            <a:r>
              <a:rPr lang="en-US" dirty="0"/>
              <a:t>TR are exposed dust when preparing and riding horse</a:t>
            </a:r>
            <a:endParaRPr lang="en-AU" dirty="0"/>
          </a:p>
        </p:txBody>
      </p:sp>
      <p:sp>
        <p:nvSpPr>
          <p:cNvPr id="4" name="Text Placeholder 3">
            <a:extLst>
              <a:ext uri="{FF2B5EF4-FFF2-40B4-BE49-F238E27FC236}">
                <a16:creationId xmlns:a16="http://schemas.microsoft.com/office/drawing/2014/main" id="{FDC53F1D-5402-F57E-CDF9-49076E5A1975}"/>
              </a:ext>
            </a:extLst>
          </p:cNvPr>
          <p:cNvSpPr>
            <a:spLocks noGrp="1"/>
          </p:cNvSpPr>
          <p:nvPr>
            <p:ph type="body" sz="quarter" idx="22"/>
          </p:nvPr>
        </p:nvSpPr>
        <p:spPr/>
        <p:txBody>
          <a:bodyPr/>
          <a:lstStyle/>
          <a:p>
            <a:r>
              <a:rPr lang="en-US" dirty="0"/>
              <a:t>Infrequent</a:t>
            </a:r>
            <a:endParaRPr lang="en-AU" dirty="0"/>
          </a:p>
        </p:txBody>
      </p:sp>
      <p:sp>
        <p:nvSpPr>
          <p:cNvPr id="5" name="Text Placeholder 4">
            <a:extLst>
              <a:ext uri="{FF2B5EF4-FFF2-40B4-BE49-F238E27FC236}">
                <a16:creationId xmlns:a16="http://schemas.microsoft.com/office/drawing/2014/main" id="{6D8350D5-A9BC-4E63-CE41-B00228443836}"/>
              </a:ext>
            </a:extLst>
          </p:cNvPr>
          <p:cNvSpPr>
            <a:spLocks noGrp="1"/>
          </p:cNvSpPr>
          <p:nvPr>
            <p:ph type="body" sz="quarter" idx="23"/>
          </p:nvPr>
        </p:nvSpPr>
        <p:spPr/>
        <p:txBody>
          <a:bodyPr/>
          <a:lstStyle/>
          <a:p>
            <a:r>
              <a:rPr lang="en-US" dirty="0"/>
              <a:t>Not exposed to gases</a:t>
            </a:r>
            <a:endParaRPr lang="en-AU" dirty="0"/>
          </a:p>
        </p:txBody>
      </p:sp>
      <p:sp>
        <p:nvSpPr>
          <p:cNvPr id="6" name="Text Placeholder 5">
            <a:extLst>
              <a:ext uri="{FF2B5EF4-FFF2-40B4-BE49-F238E27FC236}">
                <a16:creationId xmlns:a16="http://schemas.microsoft.com/office/drawing/2014/main" id="{F5BB35E9-AB37-928A-CD74-63BB260EACEF}"/>
              </a:ext>
            </a:extLst>
          </p:cNvPr>
          <p:cNvSpPr>
            <a:spLocks noGrp="1"/>
          </p:cNvSpPr>
          <p:nvPr>
            <p:ph type="body" sz="quarter" idx="24"/>
          </p:nvPr>
        </p:nvSpPr>
        <p:spPr/>
        <p:txBody>
          <a:bodyPr/>
          <a:lstStyle/>
          <a:p>
            <a:r>
              <a:rPr lang="en-US" dirty="0"/>
              <a:t>Infrequent</a:t>
            </a:r>
            <a:endParaRPr lang="en-AU" dirty="0"/>
          </a:p>
        </p:txBody>
      </p:sp>
      <p:sp>
        <p:nvSpPr>
          <p:cNvPr id="7" name="Text Placeholder 6">
            <a:extLst>
              <a:ext uri="{FF2B5EF4-FFF2-40B4-BE49-F238E27FC236}">
                <a16:creationId xmlns:a16="http://schemas.microsoft.com/office/drawing/2014/main" id="{43EC26E9-52E5-4D28-B5DB-EA646F9A2EE1}"/>
              </a:ext>
            </a:extLst>
          </p:cNvPr>
          <p:cNvSpPr>
            <a:spLocks noGrp="1"/>
          </p:cNvSpPr>
          <p:nvPr>
            <p:ph type="body" sz="quarter" idx="25"/>
          </p:nvPr>
        </p:nvSpPr>
        <p:spPr/>
        <p:txBody>
          <a:bodyPr/>
          <a:lstStyle/>
          <a:p>
            <a:r>
              <a:rPr lang="en-US" dirty="0"/>
              <a:t>Not exposed to fumes </a:t>
            </a:r>
            <a:endParaRPr lang="en-AU" dirty="0"/>
          </a:p>
        </p:txBody>
      </p:sp>
      <p:sp>
        <p:nvSpPr>
          <p:cNvPr id="8" name="Text Placeholder 7">
            <a:extLst>
              <a:ext uri="{FF2B5EF4-FFF2-40B4-BE49-F238E27FC236}">
                <a16:creationId xmlns:a16="http://schemas.microsoft.com/office/drawing/2014/main" id="{4767F2A6-CAE9-C65F-C0B5-A8110E915598}"/>
              </a:ext>
            </a:extLst>
          </p:cNvPr>
          <p:cNvSpPr>
            <a:spLocks noGrp="1"/>
          </p:cNvSpPr>
          <p:nvPr>
            <p:ph type="body" sz="quarter" idx="26"/>
          </p:nvPr>
        </p:nvSpPr>
        <p:spPr/>
        <p:txBody>
          <a:bodyPr/>
          <a:lstStyle/>
          <a:p>
            <a:r>
              <a:rPr lang="en-US" dirty="0"/>
              <a:t>Infrequent</a:t>
            </a:r>
            <a:endParaRPr lang="en-AU" dirty="0"/>
          </a:p>
        </p:txBody>
      </p:sp>
      <p:sp>
        <p:nvSpPr>
          <p:cNvPr id="9" name="Text Placeholder 8">
            <a:extLst>
              <a:ext uri="{FF2B5EF4-FFF2-40B4-BE49-F238E27FC236}">
                <a16:creationId xmlns:a16="http://schemas.microsoft.com/office/drawing/2014/main" id="{34C9FAC9-C64D-F259-9BBC-303E67A25192}"/>
              </a:ext>
            </a:extLst>
          </p:cNvPr>
          <p:cNvSpPr>
            <a:spLocks noGrp="1"/>
          </p:cNvSpPr>
          <p:nvPr>
            <p:ph type="body" sz="quarter" idx="27"/>
          </p:nvPr>
        </p:nvSpPr>
        <p:spPr/>
        <p:txBody>
          <a:bodyPr/>
          <a:lstStyle/>
          <a:p>
            <a:r>
              <a:rPr lang="en-US" dirty="0"/>
              <a:t>TR are exposed to medicated washes  and water</a:t>
            </a:r>
            <a:endParaRPr lang="en-AU" dirty="0"/>
          </a:p>
        </p:txBody>
      </p:sp>
      <p:sp>
        <p:nvSpPr>
          <p:cNvPr id="10" name="Text Placeholder 9">
            <a:extLst>
              <a:ext uri="{FF2B5EF4-FFF2-40B4-BE49-F238E27FC236}">
                <a16:creationId xmlns:a16="http://schemas.microsoft.com/office/drawing/2014/main" id="{3DFEBB45-2C80-4535-50D3-BF35C1D0C5D5}"/>
              </a:ext>
            </a:extLst>
          </p:cNvPr>
          <p:cNvSpPr>
            <a:spLocks noGrp="1"/>
          </p:cNvSpPr>
          <p:nvPr>
            <p:ph type="body" sz="quarter" idx="28"/>
          </p:nvPr>
        </p:nvSpPr>
        <p:spPr/>
        <p:txBody>
          <a:bodyPr/>
          <a:lstStyle/>
          <a:p>
            <a:r>
              <a:rPr lang="en-US" dirty="0"/>
              <a:t>Frequent</a:t>
            </a:r>
            <a:endParaRPr lang="en-AU" dirty="0"/>
          </a:p>
        </p:txBody>
      </p:sp>
      <p:sp>
        <p:nvSpPr>
          <p:cNvPr id="11" name="Text Placeholder 10">
            <a:extLst>
              <a:ext uri="{FF2B5EF4-FFF2-40B4-BE49-F238E27FC236}">
                <a16:creationId xmlns:a16="http://schemas.microsoft.com/office/drawing/2014/main" id="{721173EA-41CB-8AC7-9CAA-096BDE657FA6}"/>
              </a:ext>
            </a:extLst>
          </p:cNvPr>
          <p:cNvSpPr>
            <a:spLocks noGrp="1"/>
          </p:cNvSpPr>
          <p:nvPr>
            <p:ph type="body" sz="quarter" idx="29"/>
          </p:nvPr>
        </p:nvSpPr>
        <p:spPr/>
        <p:txBody>
          <a:bodyPr/>
          <a:lstStyle/>
          <a:p>
            <a:r>
              <a:rPr lang="en-US" dirty="0"/>
              <a:t>TR are required to ride and perform duties in varied conditions</a:t>
            </a:r>
            <a:endParaRPr lang="en-AU" dirty="0"/>
          </a:p>
        </p:txBody>
      </p:sp>
      <p:sp>
        <p:nvSpPr>
          <p:cNvPr id="12" name="Text Placeholder 11">
            <a:extLst>
              <a:ext uri="{FF2B5EF4-FFF2-40B4-BE49-F238E27FC236}">
                <a16:creationId xmlns:a16="http://schemas.microsoft.com/office/drawing/2014/main" id="{B7306ED4-A101-7AD5-48F4-61730591CFE0}"/>
              </a:ext>
            </a:extLst>
          </p:cNvPr>
          <p:cNvSpPr>
            <a:spLocks noGrp="1"/>
          </p:cNvSpPr>
          <p:nvPr>
            <p:ph type="body" sz="quarter" idx="30"/>
          </p:nvPr>
        </p:nvSpPr>
        <p:spPr/>
        <p:txBody>
          <a:bodyPr/>
          <a:lstStyle/>
          <a:p>
            <a:r>
              <a:rPr lang="en-US" dirty="0"/>
              <a:t>Infrequent</a:t>
            </a:r>
            <a:endParaRPr lang="en-AU" dirty="0"/>
          </a:p>
        </p:txBody>
      </p:sp>
      <p:sp>
        <p:nvSpPr>
          <p:cNvPr id="13" name="Text Placeholder 12">
            <a:extLst>
              <a:ext uri="{FF2B5EF4-FFF2-40B4-BE49-F238E27FC236}">
                <a16:creationId xmlns:a16="http://schemas.microsoft.com/office/drawing/2014/main" id="{4E795B89-C359-5665-0C22-618FB53FD8A1}"/>
              </a:ext>
            </a:extLst>
          </p:cNvPr>
          <p:cNvSpPr>
            <a:spLocks noGrp="1"/>
          </p:cNvSpPr>
          <p:nvPr>
            <p:ph type="body" sz="quarter" idx="31"/>
          </p:nvPr>
        </p:nvSpPr>
        <p:spPr/>
        <p:txBody>
          <a:bodyPr/>
          <a:lstStyle/>
          <a:p>
            <a:r>
              <a:rPr lang="en-US" dirty="0"/>
              <a:t>TR are not required to work in confined space</a:t>
            </a:r>
            <a:endParaRPr lang="en-AU" dirty="0"/>
          </a:p>
        </p:txBody>
      </p:sp>
      <p:sp>
        <p:nvSpPr>
          <p:cNvPr id="14" name="Text Placeholder 13">
            <a:extLst>
              <a:ext uri="{FF2B5EF4-FFF2-40B4-BE49-F238E27FC236}">
                <a16:creationId xmlns:a16="http://schemas.microsoft.com/office/drawing/2014/main" id="{AD0DDC30-35A7-CCA6-CA08-B9B33F8A71AB}"/>
              </a:ext>
            </a:extLst>
          </p:cNvPr>
          <p:cNvSpPr>
            <a:spLocks noGrp="1"/>
          </p:cNvSpPr>
          <p:nvPr>
            <p:ph type="body" sz="quarter" idx="32"/>
          </p:nvPr>
        </p:nvSpPr>
        <p:spPr/>
        <p:txBody>
          <a:bodyPr/>
          <a:lstStyle/>
          <a:p>
            <a:r>
              <a:rPr lang="en-US" dirty="0"/>
              <a:t>Frequent</a:t>
            </a:r>
            <a:endParaRPr lang="en-AU" dirty="0"/>
          </a:p>
        </p:txBody>
      </p:sp>
      <p:sp>
        <p:nvSpPr>
          <p:cNvPr id="15" name="Text Placeholder 14">
            <a:extLst>
              <a:ext uri="{FF2B5EF4-FFF2-40B4-BE49-F238E27FC236}">
                <a16:creationId xmlns:a16="http://schemas.microsoft.com/office/drawing/2014/main" id="{CEF7EE03-8A4E-200B-8B90-DBF4BC6F5378}"/>
              </a:ext>
            </a:extLst>
          </p:cNvPr>
          <p:cNvSpPr>
            <a:spLocks noGrp="1"/>
          </p:cNvSpPr>
          <p:nvPr>
            <p:ph type="body" sz="quarter" idx="33"/>
          </p:nvPr>
        </p:nvSpPr>
        <p:spPr/>
        <p:txBody>
          <a:bodyPr/>
          <a:lstStyle/>
          <a:p>
            <a:r>
              <a:rPr lang="en-US" dirty="0"/>
              <a:t>TR are required to navigate slippery or uneven surfaces</a:t>
            </a:r>
            <a:endParaRPr lang="en-AU" dirty="0"/>
          </a:p>
        </p:txBody>
      </p:sp>
      <p:sp>
        <p:nvSpPr>
          <p:cNvPr id="16" name="Text Placeholder 15">
            <a:extLst>
              <a:ext uri="{FF2B5EF4-FFF2-40B4-BE49-F238E27FC236}">
                <a16:creationId xmlns:a16="http://schemas.microsoft.com/office/drawing/2014/main" id="{730FCBFC-E4D8-2862-FA8F-10BA6BBA770D}"/>
              </a:ext>
            </a:extLst>
          </p:cNvPr>
          <p:cNvSpPr>
            <a:spLocks noGrp="1"/>
          </p:cNvSpPr>
          <p:nvPr>
            <p:ph type="body" sz="quarter" idx="34"/>
          </p:nvPr>
        </p:nvSpPr>
        <p:spPr/>
        <p:txBody>
          <a:bodyPr/>
          <a:lstStyle/>
          <a:p>
            <a:r>
              <a:rPr lang="en-US" dirty="0"/>
              <a:t>Constant</a:t>
            </a:r>
            <a:endParaRPr lang="en-AU" dirty="0"/>
          </a:p>
        </p:txBody>
      </p:sp>
      <p:sp>
        <p:nvSpPr>
          <p:cNvPr id="17" name="Text Placeholder 16">
            <a:extLst>
              <a:ext uri="{FF2B5EF4-FFF2-40B4-BE49-F238E27FC236}">
                <a16:creationId xmlns:a16="http://schemas.microsoft.com/office/drawing/2014/main" id="{7B71D04D-FDD2-780C-40F8-5673BB594320}"/>
              </a:ext>
            </a:extLst>
          </p:cNvPr>
          <p:cNvSpPr>
            <a:spLocks noGrp="1"/>
          </p:cNvSpPr>
          <p:nvPr>
            <p:ph type="body" sz="quarter" idx="35"/>
          </p:nvPr>
        </p:nvSpPr>
        <p:spPr/>
        <p:txBody>
          <a:bodyPr/>
          <a:lstStyle/>
          <a:p>
            <a:r>
              <a:rPr lang="en-US" dirty="0"/>
              <a:t>TR are required to understand horses needs and adapt to changes in behavior </a:t>
            </a:r>
            <a:endParaRPr lang="en-AU" dirty="0"/>
          </a:p>
        </p:txBody>
      </p:sp>
      <p:sp>
        <p:nvSpPr>
          <p:cNvPr id="18" name="Text Placeholder 17">
            <a:extLst>
              <a:ext uri="{FF2B5EF4-FFF2-40B4-BE49-F238E27FC236}">
                <a16:creationId xmlns:a16="http://schemas.microsoft.com/office/drawing/2014/main" id="{8BD66370-3D6C-A910-F89A-8123255C2CE5}"/>
              </a:ext>
            </a:extLst>
          </p:cNvPr>
          <p:cNvSpPr>
            <a:spLocks noGrp="1"/>
          </p:cNvSpPr>
          <p:nvPr>
            <p:ph type="body" sz="quarter" idx="36"/>
          </p:nvPr>
        </p:nvSpPr>
        <p:spPr/>
        <p:txBody>
          <a:bodyPr/>
          <a:lstStyle/>
          <a:p>
            <a:r>
              <a:rPr lang="en-US" dirty="0"/>
              <a:t>Infrequent</a:t>
            </a:r>
            <a:endParaRPr lang="en-AU" dirty="0"/>
          </a:p>
        </p:txBody>
      </p:sp>
      <p:sp>
        <p:nvSpPr>
          <p:cNvPr id="19" name="Text Placeholder 18">
            <a:extLst>
              <a:ext uri="{FF2B5EF4-FFF2-40B4-BE49-F238E27FC236}">
                <a16:creationId xmlns:a16="http://schemas.microsoft.com/office/drawing/2014/main" id="{38442C32-B595-FA3F-5C72-633B05AE7B4F}"/>
              </a:ext>
            </a:extLst>
          </p:cNvPr>
          <p:cNvSpPr>
            <a:spLocks noGrp="1"/>
          </p:cNvSpPr>
          <p:nvPr>
            <p:ph type="body" sz="quarter" idx="37"/>
          </p:nvPr>
        </p:nvSpPr>
        <p:spPr/>
        <p:txBody>
          <a:bodyPr/>
          <a:lstStyle/>
          <a:p>
            <a:r>
              <a:rPr lang="en-US" dirty="0"/>
              <a:t>TR are not exposed to hazardous substances, occasionally  to medicated washes </a:t>
            </a:r>
            <a:endParaRPr lang="en-AU" dirty="0"/>
          </a:p>
        </p:txBody>
      </p:sp>
      <p:sp>
        <p:nvSpPr>
          <p:cNvPr id="20" name="Text Placeholder 19">
            <a:extLst>
              <a:ext uri="{FF2B5EF4-FFF2-40B4-BE49-F238E27FC236}">
                <a16:creationId xmlns:a16="http://schemas.microsoft.com/office/drawing/2014/main" id="{89B14B14-9106-8F19-0FAA-662149865521}"/>
              </a:ext>
            </a:extLst>
          </p:cNvPr>
          <p:cNvSpPr>
            <a:spLocks noGrp="1"/>
          </p:cNvSpPr>
          <p:nvPr>
            <p:ph type="body" sz="quarter" idx="38"/>
          </p:nvPr>
        </p:nvSpPr>
        <p:spPr/>
        <p:txBody>
          <a:bodyPr/>
          <a:lstStyle/>
          <a:p>
            <a:r>
              <a:rPr lang="en-US" dirty="0"/>
              <a:t>Infrequent</a:t>
            </a:r>
            <a:endParaRPr lang="en-AU" dirty="0"/>
          </a:p>
        </p:txBody>
      </p:sp>
      <p:sp>
        <p:nvSpPr>
          <p:cNvPr id="21" name="Text Placeholder 20">
            <a:extLst>
              <a:ext uri="{FF2B5EF4-FFF2-40B4-BE49-F238E27FC236}">
                <a16:creationId xmlns:a16="http://schemas.microsoft.com/office/drawing/2014/main" id="{ECF81522-2BEA-25E7-2C3D-0E3A45E8BFE3}"/>
              </a:ext>
            </a:extLst>
          </p:cNvPr>
          <p:cNvSpPr>
            <a:spLocks noGrp="1"/>
          </p:cNvSpPr>
          <p:nvPr>
            <p:ph type="body" sz="quarter" idx="39"/>
          </p:nvPr>
        </p:nvSpPr>
        <p:spPr/>
        <p:txBody>
          <a:bodyPr/>
          <a:lstStyle/>
          <a:p>
            <a:r>
              <a:rPr lang="en-US" dirty="0"/>
              <a:t>TR are not exposed to dangerous good when completing tasks </a:t>
            </a:r>
            <a:endParaRPr lang="en-AU" dirty="0"/>
          </a:p>
        </p:txBody>
      </p:sp>
      <p:sp>
        <p:nvSpPr>
          <p:cNvPr id="22" name="Text Placeholder 21">
            <a:extLst>
              <a:ext uri="{FF2B5EF4-FFF2-40B4-BE49-F238E27FC236}">
                <a16:creationId xmlns:a16="http://schemas.microsoft.com/office/drawing/2014/main" id="{E6DC8D80-E6F3-2EBF-3F05-7D9C3E4554EC}"/>
              </a:ext>
            </a:extLst>
          </p:cNvPr>
          <p:cNvSpPr>
            <a:spLocks noGrp="1"/>
          </p:cNvSpPr>
          <p:nvPr>
            <p:ph type="body" sz="quarter" idx="40"/>
          </p:nvPr>
        </p:nvSpPr>
        <p:spPr/>
        <p:txBody>
          <a:bodyPr/>
          <a:lstStyle/>
          <a:p>
            <a:r>
              <a:rPr lang="en-US" dirty="0"/>
              <a:t>Constant</a:t>
            </a:r>
            <a:endParaRPr lang="en-AU" dirty="0"/>
          </a:p>
        </p:txBody>
      </p:sp>
      <p:sp>
        <p:nvSpPr>
          <p:cNvPr id="23" name="Text Placeholder 22">
            <a:extLst>
              <a:ext uri="{FF2B5EF4-FFF2-40B4-BE49-F238E27FC236}">
                <a16:creationId xmlns:a16="http://schemas.microsoft.com/office/drawing/2014/main" id="{C2CF4E93-5C33-6EAB-4F3B-E33D44FD1AA2}"/>
              </a:ext>
            </a:extLst>
          </p:cNvPr>
          <p:cNvSpPr>
            <a:spLocks noGrp="1"/>
          </p:cNvSpPr>
          <p:nvPr>
            <p:ph type="body" sz="quarter" idx="41"/>
          </p:nvPr>
        </p:nvSpPr>
        <p:spPr/>
        <p:txBody>
          <a:bodyPr/>
          <a:lstStyle/>
          <a:p>
            <a:r>
              <a:rPr lang="en-US" dirty="0"/>
              <a:t>TR are exposed to high-risk work when exercising horses at high speeds and being approximately 5 meters from ground at all times. </a:t>
            </a:r>
            <a:endParaRPr lang="en-AU" dirty="0"/>
          </a:p>
        </p:txBody>
      </p:sp>
    </p:spTree>
    <p:extLst>
      <p:ext uri="{BB962C8B-B14F-4D97-AF65-F5344CB8AC3E}">
        <p14:creationId xmlns:p14="http://schemas.microsoft.com/office/powerpoint/2010/main" val="169227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98EEB93-78BC-1A82-9C6B-E2910288587B}"/>
              </a:ext>
            </a:extLst>
          </p:cNvPr>
          <p:cNvSpPr>
            <a:spLocks noGrp="1"/>
          </p:cNvSpPr>
          <p:nvPr>
            <p:ph type="body" sz="quarter" idx="20"/>
          </p:nvPr>
        </p:nvSpPr>
        <p:spPr/>
        <p:txBody>
          <a:bodyPr/>
          <a:lstStyle/>
          <a:p>
            <a:r>
              <a:rPr lang="en-US" dirty="0"/>
              <a:t>Ridding position</a:t>
            </a:r>
            <a:endParaRPr lang="en-AU" dirty="0"/>
          </a:p>
        </p:txBody>
      </p:sp>
      <p:sp>
        <p:nvSpPr>
          <p:cNvPr id="13" name="Text Placeholder 12">
            <a:extLst>
              <a:ext uri="{FF2B5EF4-FFF2-40B4-BE49-F238E27FC236}">
                <a16:creationId xmlns:a16="http://schemas.microsoft.com/office/drawing/2014/main" id="{0E1439A4-3857-947F-CB5D-A7AD4FEFC9F1}"/>
              </a:ext>
            </a:extLst>
          </p:cNvPr>
          <p:cNvSpPr>
            <a:spLocks noGrp="1"/>
          </p:cNvSpPr>
          <p:nvPr>
            <p:ph type="body" sz="quarter" idx="21"/>
          </p:nvPr>
        </p:nvSpPr>
        <p:spPr/>
        <p:txBody>
          <a:bodyPr/>
          <a:lstStyle/>
          <a:p>
            <a:r>
              <a:rPr lang="en-US" dirty="0"/>
              <a:t>Mounting ‘legged up’</a:t>
            </a:r>
            <a:endParaRPr lang="en-AU" dirty="0"/>
          </a:p>
        </p:txBody>
      </p:sp>
      <p:sp>
        <p:nvSpPr>
          <p:cNvPr id="14" name="Text Placeholder 13">
            <a:extLst>
              <a:ext uri="{FF2B5EF4-FFF2-40B4-BE49-F238E27FC236}">
                <a16:creationId xmlns:a16="http://schemas.microsoft.com/office/drawing/2014/main" id="{907672F3-62BA-A0EE-124C-8F7751A4C678}"/>
              </a:ext>
            </a:extLst>
          </p:cNvPr>
          <p:cNvSpPr>
            <a:spLocks noGrp="1"/>
          </p:cNvSpPr>
          <p:nvPr>
            <p:ph type="body" sz="quarter" idx="22"/>
          </p:nvPr>
        </p:nvSpPr>
        <p:spPr/>
        <p:txBody>
          <a:bodyPr/>
          <a:lstStyle/>
          <a:p>
            <a:r>
              <a:rPr lang="en-US" dirty="0"/>
              <a:t>Saddling process </a:t>
            </a:r>
            <a:endParaRPr lang="en-AU" dirty="0"/>
          </a:p>
        </p:txBody>
      </p:sp>
      <p:sp>
        <p:nvSpPr>
          <p:cNvPr id="15" name="Text Placeholder 14">
            <a:extLst>
              <a:ext uri="{FF2B5EF4-FFF2-40B4-BE49-F238E27FC236}">
                <a16:creationId xmlns:a16="http://schemas.microsoft.com/office/drawing/2014/main" id="{3C9D8996-92D2-5CEB-FC7C-385FF3A5D378}"/>
              </a:ext>
            </a:extLst>
          </p:cNvPr>
          <p:cNvSpPr>
            <a:spLocks noGrp="1"/>
          </p:cNvSpPr>
          <p:nvPr>
            <p:ph type="body" sz="quarter" idx="23"/>
          </p:nvPr>
        </p:nvSpPr>
        <p:spPr/>
        <p:txBody>
          <a:bodyPr/>
          <a:lstStyle/>
          <a:p>
            <a:r>
              <a:rPr lang="en-US" dirty="0"/>
              <a:t>Riding position</a:t>
            </a:r>
            <a:endParaRPr lang="en-AU" dirty="0"/>
          </a:p>
        </p:txBody>
      </p:sp>
      <p:sp>
        <p:nvSpPr>
          <p:cNvPr id="16" name="Text Placeholder 15">
            <a:extLst>
              <a:ext uri="{FF2B5EF4-FFF2-40B4-BE49-F238E27FC236}">
                <a16:creationId xmlns:a16="http://schemas.microsoft.com/office/drawing/2014/main" id="{F0E21634-7CF8-97C3-6BC9-43DF3612991B}"/>
              </a:ext>
            </a:extLst>
          </p:cNvPr>
          <p:cNvSpPr>
            <a:spLocks noGrp="1"/>
          </p:cNvSpPr>
          <p:nvPr>
            <p:ph type="body" sz="quarter" idx="24"/>
          </p:nvPr>
        </p:nvSpPr>
        <p:spPr/>
        <p:txBody>
          <a:bodyPr/>
          <a:lstStyle/>
          <a:p>
            <a:r>
              <a:rPr lang="en-US" dirty="0"/>
              <a:t>Track work example</a:t>
            </a:r>
            <a:endParaRPr lang="en-AU" dirty="0"/>
          </a:p>
        </p:txBody>
      </p:sp>
      <p:pic>
        <p:nvPicPr>
          <p:cNvPr id="21" name="Picture Placeholder 20" descr="A person riding a horse&#10;&#10;AI-generated content may be incorrect.">
            <a:extLst>
              <a:ext uri="{FF2B5EF4-FFF2-40B4-BE49-F238E27FC236}">
                <a16:creationId xmlns:a16="http://schemas.microsoft.com/office/drawing/2014/main" id="{5F931AE0-B1F7-6C03-4C0B-80DB604B7A8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511" b="10511"/>
          <a:stretch>
            <a:fillRect/>
          </a:stretch>
        </p:blipFill>
        <p:spPr/>
      </p:pic>
      <p:pic>
        <p:nvPicPr>
          <p:cNvPr id="24" name="Picture Placeholder 23">
            <a:extLst>
              <a:ext uri="{FF2B5EF4-FFF2-40B4-BE49-F238E27FC236}">
                <a16:creationId xmlns:a16="http://schemas.microsoft.com/office/drawing/2014/main" id="{9AD1E47D-47F7-1311-EDAF-BF79DB1C7B97}"/>
              </a:ext>
            </a:extLst>
          </p:cNvPr>
          <p:cNvPicPr>
            <a:picLocks noGrp="1" noChangeAspect="1"/>
          </p:cNvPicPr>
          <p:nvPr>
            <p:ph type="pic" sz="quarter" idx="11"/>
          </p:nvPr>
        </p:nvPicPr>
        <p:blipFill>
          <a:blip r:embed="rId4"/>
          <a:srcRect l="21013" r="21013"/>
          <a:stretch/>
        </p:blipFill>
        <p:spPr/>
      </p:pic>
      <p:pic>
        <p:nvPicPr>
          <p:cNvPr id="26" name="Picture Placeholder 25">
            <a:extLst>
              <a:ext uri="{FF2B5EF4-FFF2-40B4-BE49-F238E27FC236}">
                <a16:creationId xmlns:a16="http://schemas.microsoft.com/office/drawing/2014/main" id="{6784C976-34A1-890D-24BC-D6E06823F9CE}"/>
              </a:ext>
            </a:extLst>
          </p:cNvPr>
          <p:cNvPicPr>
            <a:picLocks noGrp="1" noChangeAspect="1"/>
          </p:cNvPicPr>
          <p:nvPr>
            <p:ph type="pic" sz="quarter" idx="12"/>
          </p:nvPr>
        </p:nvPicPr>
        <p:blipFill>
          <a:blip r:embed="rId5"/>
          <a:srcRect l="9950" r="9950"/>
          <a:stretch/>
        </p:blipFill>
        <p:spPr/>
      </p:pic>
      <p:pic>
        <p:nvPicPr>
          <p:cNvPr id="29" name="Picture Placeholder 28" descr="A person on a horse&#10;&#10;AI-generated content may be incorrect.">
            <a:extLst>
              <a:ext uri="{FF2B5EF4-FFF2-40B4-BE49-F238E27FC236}">
                <a16:creationId xmlns:a16="http://schemas.microsoft.com/office/drawing/2014/main" id="{4DEB6037-0986-2F9B-51EE-27B449FCE721}"/>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14638" r="14638"/>
          <a:stretch>
            <a:fillRect/>
          </a:stretch>
        </p:blipFill>
        <p:spPr>
          <a:xfrm rot="5400000">
            <a:off x="7364413" y="1168400"/>
            <a:ext cx="1995487" cy="2116138"/>
          </a:xfrm>
        </p:spPr>
      </p:pic>
      <p:pic>
        <p:nvPicPr>
          <p:cNvPr id="32" name="Picture Placeholder 31" descr="A field with grass and trees&#10;&#10;AI-generated content may be incorrect.">
            <a:extLst>
              <a:ext uri="{FF2B5EF4-FFF2-40B4-BE49-F238E27FC236}">
                <a16:creationId xmlns:a16="http://schemas.microsoft.com/office/drawing/2014/main" id="{2784B6BF-6C49-D569-3050-767DE603ECCD}"/>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14638" r="14638"/>
          <a:stretch>
            <a:fillRect/>
          </a:stretch>
        </p:blipFill>
        <p:spPr>
          <a:xfrm rot="5400000">
            <a:off x="9632950" y="1168400"/>
            <a:ext cx="1995488" cy="2116138"/>
          </a:xfrm>
        </p:spPr>
      </p:pic>
    </p:spTree>
    <p:extLst>
      <p:ext uri="{BB962C8B-B14F-4D97-AF65-F5344CB8AC3E}">
        <p14:creationId xmlns:p14="http://schemas.microsoft.com/office/powerpoint/2010/main" val="257331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02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F2127F9-3468-FEDA-FA99-DC4578B5DEC0}"/>
              </a:ext>
            </a:extLst>
          </p:cNvPr>
          <p:cNvGraphicFramePr>
            <a:graphicFrameLocks noGrp="1"/>
          </p:cNvGraphicFramePr>
          <p:nvPr>
            <p:ph type="tbl" sz="quarter" idx="10"/>
            <p:extLst>
              <p:ext uri="{D42A27DB-BD31-4B8C-83A1-F6EECF244321}">
                <p14:modId xmlns:p14="http://schemas.microsoft.com/office/powerpoint/2010/main" val="2833938401"/>
              </p:ext>
            </p:extLst>
          </p:nvPr>
        </p:nvGraphicFramePr>
        <p:xfrm>
          <a:off x="156754" y="976176"/>
          <a:ext cx="11686903" cy="5414189"/>
        </p:xfrm>
        <a:graphic>
          <a:graphicData uri="http://schemas.openxmlformats.org/drawingml/2006/table">
            <a:tbl>
              <a:tblPr firstRow="1" bandRow="1">
                <a:tableStyleId>{5C22544A-7EE6-4342-B048-85BDC9FD1C3A}</a:tableStyleId>
              </a:tblPr>
              <a:tblGrid>
                <a:gridCol w="6835860">
                  <a:extLst>
                    <a:ext uri="{9D8B030D-6E8A-4147-A177-3AD203B41FA5}">
                      <a16:colId xmlns:a16="http://schemas.microsoft.com/office/drawing/2014/main" val="447137027"/>
                    </a:ext>
                  </a:extLst>
                </a:gridCol>
                <a:gridCol w="2539326">
                  <a:extLst>
                    <a:ext uri="{9D8B030D-6E8A-4147-A177-3AD203B41FA5}">
                      <a16:colId xmlns:a16="http://schemas.microsoft.com/office/drawing/2014/main" val="3439341122"/>
                    </a:ext>
                  </a:extLst>
                </a:gridCol>
                <a:gridCol w="2311717">
                  <a:extLst>
                    <a:ext uri="{9D8B030D-6E8A-4147-A177-3AD203B41FA5}">
                      <a16:colId xmlns:a16="http://schemas.microsoft.com/office/drawing/2014/main" val="829929023"/>
                    </a:ext>
                  </a:extLst>
                </a:gridCol>
              </a:tblGrid>
              <a:tr h="301859">
                <a:tc>
                  <a:txBody>
                    <a:bodyPr/>
                    <a:lstStyle/>
                    <a:p>
                      <a:r>
                        <a:rPr lang="en-US" sz="1400" dirty="0">
                          <a:latin typeface="Aptos Display" panose="020B0004020202020204" pitchFamily="34" charset="0"/>
                        </a:rPr>
                        <a:t>Job Task</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Frequency </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Classification</a:t>
                      </a:r>
                      <a:endParaRPr lang="en-AU" sz="1400" dirty="0">
                        <a:latin typeface="Aptos Display" panose="020B0004020202020204" pitchFamily="34" charset="0"/>
                      </a:endParaRPr>
                    </a:p>
                  </a:txBody>
                  <a:tcPr>
                    <a:solidFill>
                      <a:srgbClr val="23408B"/>
                    </a:solidFill>
                  </a:tcPr>
                </a:tc>
                <a:extLst>
                  <a:ext uri="{0D108BD9-81ED-4DB2-BD59-A6C34878D82A}">
                    <a16:rowId xmlns:a16="http://schemas.microsoft.com/office/drawing/2014/main" val="1931201669"/>
                  </a:ext>
                </a:extLst>
              </a:tr>
              <a:tr h="818741">
                <a:tc>
                  <a:txBody>
                    <a:bodyPr/>
                    <a:lstStyle/>
                    <a:p>
                      <a:pPr marL="0" indent="0">
                        <a:buFont typeface="Arial" panose="020B0604020202020204" pitchFamily="34" charset="0"/>
                        <a:buNone/>
                      </a:pPr>
                      <a:r>
                        <a:rPr lang="en-AU" sz="1000" b="1" dirty="0">
                          <a:solidFill>
                            <a:schemeClr val="tx1"/>
                          </a:solidFill>
                          <a:latin typeface="Aptos Display" panose="020B0004020202020204" pitchFamily="34" charset="0"/>
                        </a:rPr>
                        <a:t>Preparing Horses for Training(Tacking)</a:t>
                      </a:r>
                    </a:p>
                    <a:p>
                      <a:pPr marL="171450" indent="-171450" algn="just">
                        <a:buFont typeface="Arial" panose="020B0604020202020204" pitchFamily="34" charset="0"/>
                        <a:buChar char="•"/>
                      </a:pPr>
                      <a:r>
                        <a:rPr lang="en-AU" sz="1000" dirty="0">
                          <a:solidFill>
                            <a:schemeClr val="tx1"/>
                          </a:solidFill>
                          <a:latin typeface="Aptos Display" panose="020B0004020202020204" pitchFamily="34" charset="0"/>
                        </a:rPr>
                        <a:t>Prepare equipment and select appropriate saddle, saddle pad, and girth for each horse </a:t>
                      </a:r>
                    </a:p>
                    <a:p>
                      <a:pPr marL="171450" indent="-171450" algn="just">
                        <a:buFont typeface="Arial" panose="020B0604020202020204" pitchFamily="34" charset="0"/>
                        <a:buChar char="•"/>
                      </a:pPr>
                      <a:r>
                        <a:rPr lang="en-AU" sz="1000" dirty="0">
                          <a:solidFill>
                            <a:schemeClr val="tx1"/>
                          </a:solidFill>
                          <a:latin typeface="Aptos Display" panose="020B0004020202020204" pitchFamily="34" charset="0"/>
                        </a:rPr>
                        <a:t>Place saddle pad and saddle correctly on horses back. Requires forward reaching, manual dexterity and lifting of 5kgs</a:t>
                      </a:r>
                    </a:p>
                    <a:p>
                      <a:pPr marL="171450" indent="-171450" algn="just">
                        <a:buFont typeface="Arial" panose="020B0604020202020204" pitchFamily="34" charset="0"/>
                        <a:buChar char="•"/>
                      </a:pPr>
                      <a:r>
                        <a:rPr lang="en-AU" sz="1000" dirty="0">
                          <a:solidFill>
                            <a:schemeClr val="tx1"/>
                          </a:solidFill>
                          <a:latin typeface="Aptos Display" panose="020B0004020202020204" pitchFamily="34" charset="0"/>
                        </a:rPr>
                        <a:t>Secure the grith to ensure comfort and safety. Requires fine motor skills and grip strength </a:t>
                      </a:r>
                    </a:p>
                    <a:p>
                      <a:pPr marL="171450" indent="-171450" algn="just">
                        <a:buFont typeface="Arial" panose="020B0604020202020204" pitchFamily="34" charset="0"/>
                        <a:buChar char="•"/>
                      </a:pPr>
                      <a:r>
                        <a:rPr lang="en-AU" sz="1000" dirty="0">
                          <a:solidFill>
                            <a:schemeClr val="tx1"/>
                          </a:solidFill>
                          <a:latin typeface="Aptos Display" panose="020B0004020202020204" pitchFamily="34" charset="0"/>
                        </a:rPr>
                        <a:t>Adjust straps and ad check bridle fit. Requires fine motor skills, pull down motion and grip strength</a:t>
                      </a:r>
                    </a:p>
                    <a:p>
                      <a:pPr marL="171450" indent="-171450" algn="just">
                        <a:buFont typeface="Arial" panose="020B0604020202020204" pitchFamily="34" charset="0"/>
                        <a:buChar char="•"/>
                      </a:pPr>
                      <a:r>
                        <a:rPr lang="en-AU" sz="1000" dirty="0">
                          <a:solidFill>
                            <a:schemeClr val="tx1"/>
                          </a:solidFill>
                          <a:latin typeface="Aptos Display" panose="020B0004020202020204" pitchFamily="34" charset="0"/>
                        </a:rPr>
                        <a:t>Prolonged standing requires when saddling horse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solidFill>
                            <a:schemeClr val="tx1"/>
                          </a:solidFill>
                          <a:latin typeface="Aptos Display" panose="020B0004020202020204" pitchFamily="34" charset="0"/>
                        </a:rPr>
                        <a:t>Placing bridle on a horse involves forward and lateral reaching. Use of dexterity and grip strength to tighten bridle to fit industry standards. Occasional bending when moving around horse to check fit. </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Frequent</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Medium Work</a:t>
                      </a:r>
                      <a:endParaRPr lang="en-AU" sz="100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689146792"/>
                  </a:ext>
                </a:extLst>
              </a:tr>
              <a:tr h="570637">
                <a:tc>
                  <a:txBody>
                    <a:bodyPr/>
                    <a:lstStyle/>
                    <a:p>
                      <a:r>
                        <a:rPr lang="en-AU" sz="1000" b="1" dirty="0">
                          <a:solidFill>
                            <a:schemeClr val="tx1"/>
                          </a:solidFill>
                          <a:latin typeface="Aptos Display" panose="020B0004020202020204" pitchFamily="34" charset="0"/>
                        </a:rPr>
                        <a:t>Mounting and Dismounting Horse</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Trackwork riders are required to mount and dismount multiple horses during each shift. This task involves a combination of strength, flexibility, coordination, balance, and horse handling skills. It must be performed quickly but safely, often while the horse is alert or fresh.</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The leg-up method is a common and efficient way for trackwork riders to mount horses, especially when speed, rider size, or the horse’s height makes mounting from the ground or a block impractical. This method involves a second person lifting the rider onto the horse using coordinated timing and strength.</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Good core strength and balance to coordinate with the lift.</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Flexibility and mobility to swing the leg over mid-air.</a:t>
                      </a:r>
                    </a:p>
                    <a:p>
                      <a:pPr marL="171450" indent="-171450">
                        <a:buFont typeface="Arial" panose="020B0604020202020204" pitchFamily="34" charset="0"/>
                        <a:buChar char="•"/>
                      </a:pPr>
                      <a:endParaRPr lang="en-AU" sz="1000" b="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Frequent</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Medium Work</a:t>
                      </a:r>
                      <a:endParaRPr lang="en-AU" sz="100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550495785"/>
                  </a:ext>
                </a:extLst>
              </a:tr>
              <a:tr h="2183309">
                <a:tc>
                  <a:txBody>
                    <a:bodyPr/>
                    <a:lstStyle/>
                    <a:p>
                      <a:r>
                        <a:rPr lang="en-AU" sz="1000" b="1" dirty="0">
                          <a:solidFill>
                            <a:schemeClr val="tx1"/>
                          </a:solidFill>
                          <a:latin typeface="Aptos Display" panose="020B0004020202020204" pitchFamily="34" charset="0"/>
                        </a:rPr>
                        <a:t>Exercising Horse</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Trackwork riders are responsible for exercising thoroughbred horses according to the trainer’s instructions. This includes walking, trotting, cantering, and galloping horses under saddle, often in a structured workout on a training track or in a designated riding area. </a:t>
                      </a:r>
                      <a:endParaRPr lang="en-AU" sz="1000" b="0" dirty="0">
                        <a:solidFill>
                          <a:schemeClr val="tx1"/>
                        </a:solidFill>
                        <a:latin typeface="Aptos Display" panose="020B0004020202020204" pitchFamily="34" charset="0"/>
                      </a:endParaRPr>
                    </a:p>
                    <a:p>
                      <a:pPr marL="171450" indent="-171450" algn="just">
                        <a:buFont typeface="Arial" panose="020B0604020202020204" pitchFamily="34" charset="0"/>
                        <a:buChar char="•"/>
                      </a:pPr>
                      <a:r>
                        <a:rPr lang="en-AU" sz="1000" b="0" dirty="0">
                          <a:solidFill>
                            <a:schemeClr val="tx1"/>
                          </a:solidFill>
                          <a:latin typeface="Aptos Display" panose="020B0004020202020204" pitchFamily="34" charset="0"/>
                        </a:rPr>
                        <a:t>Report on horses' performance and behaviour to trainer. Interpersonal communication and information processing required. </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Requires strong core strength and balance to remain centered in the saddle.</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Sustained use of leg muscles and grip strength for cues and control.</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Endurance and cardiovascular fitness to ride multiple horses per session.</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Tolerance for early morning starts, cold weather, and repetitive high-intensity work.</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High degree of situational awareness—including other horses, riders, and track rules.</a:t>
                      </a:r>
                      <a:endParaRPr lang="en-AU" sz="1000" b="0" dirty="0">
                        <a:solidFill>
                          <a:schemeClr val="tx1"/>
                        </a:solidFill>
                        <a:latin typeface="Aptos Display" panose="020B0004020202020204" pitchFamily="34" charset="0"/>
                      </a:endParaRPr>
                    </a:p>
                    <a:p>
                      <a:endParaRPr lang="en-AU" sz="1000" dirty="0">
                        <a:solidFill>
                          <a:schemeClr val="tx1"/>
                        </a:solidFill>
                        <a:latin typeface="Aptos Display" panose="020B0004020202020204" pitchFamily="34" charset="0"/>
                      </a:endParaRPr>
                    </a:p>
                    <a:p>
                      <a:endParaRPr lang="en-AU" sz="1000" dirty="0">
                        <a:solidFill>
                          <a:schemeClr val="tx1"/>
                        </a:solidFill>
                        <a:latin typeface="Aptos Display" panose="020B0004020202020204" pitchFamily="34" charset="0"/>
                      </a:endParaRPr>
                    </a:p>
                    <a:p>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Frequent</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Medium Work</a:t>
                      </a:r>
                      <a:endParaRPr lang="en-AU" sz="100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2738146802"/>
                  </a:ext>
                </a:extLst>
              </a:tr>
            </a:tbl>
          </a:graphicData>
        </a:graphic>
      </p:graphicFrame>
    </p:spTree>
    <p:extLst>
      <p:ext uri="{BB962C8B-B14F-4D97-AF65-F5344CB8AC3E}">
        <p14:creationId xmlns:p14="http://schemas.microsoft.com/office/powerpoint/2010/main" val="226125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7AE92340-BD90-072F-945F-9463B98FC979}"/>
              </a:ext>
            </a:extLst>
          </p:cNvPr>
          <p:cNvGraphicFramePr>
            <a:graphicFrameLocks noGrp="1"/>
          </p:cNvGraphicFramePr>
          <p:nvPr>
            <p:ph type="tbl" sz="quarter" idx="10"/>
            <p:extLst>
              <p:ext uri="{D42A27DB-BD31-4B8C-83A1-F6EECF244321}">
                <p14:modId xmlns:p14="http://schemas.microsoft.com/office/powerpoint/2010/main" val="1227405797"/>
              </p:ext>
            </p:extLst>
          </p:nvPr>
        </p:nvGraphicFramePr>
        <p:xfrm>
          <a:off x="252548" y="1419356"/>
          <a:ext cx="11686903" cy="1767840"/>
        </p:xfrm>
        <a:graphic>
          <a:graphicData uri="http://schemas.openxmlformats.org/drawingml/2006/table">
            <a:tbl>
              <a:tblPr firstRow="1" bandRow="1">
                <a:tableStyleId>{5C22544A-7EE6-4342-B048-85BDC9FD1C3A}</a:tableStyleId>
              </a:tblPr>
              <a:tblGrid>
                <a:gridCol w="6835860">
                  <a:extLst>
                    <a:ext uri="{9D8B030D-6E8A-4147-A177-3AD203B41FA5}">
                      <a16:colId xmlns:a16="http://schemas.microsoft.com/office/drawing/2014/main" val="2205013211"/>
                    </a:ext>
                  </a:extLst>
                </a:gridCol>
                <a:gridCol w="2539326">
                  <a:extLst>
                    <a:ext uri="{9D8B030D-6E8A-4147-A177-3AD203B41FA5}">
                      <a16:colId xmlns:a16="http://schemas.microsoft.com/office/drawing/2014/main" val="827046426"/>
                    </a:ext>
                  </a:extLst>
                </a:gridCol>
                <a:gridCol w="2311717">
                  <a:extLst>
                    <a:ext uri="{9D8B030D-6E8A-4147-A177-3AD203B41FA5}">
                      <a16:colId xmlns:a16="http://schemas.microsoft.com/office/drawing/2014/main" val="826290054"/>
                    </a:ext>
                  </a:extLst>
                </a:gridCol>
              </a:tblGrid>
              <a:tr h="1316899">
                <a:tc>
                  <a:txBody>
                    <a:bodyPr/>
                    <a:lstStyle/>
                    <a:p>
                      <a:r>
                        <a:rPr lang="en-AU" sz="1000" b="1" dirty="0">
                          <a:solidFill>
                            <a:schemeClr val="tx1"/>
                          </a:solidFill>
                          <a:latin typeface="Aptos Display" panose="020B0004020202020204" pitchFamily="34" charset="0"/>
                        </a:rPr>
                        <a:t>Race Riding</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Jockeys are licensed professionals responsible for riding racehorses in competitive events. The role requires extreme physical fitness, tactical intelligence, and elite riding skill. Race riding includes pre-race preparations, strategic in-race decision-making, and post-race debriefing, all within a highly regulated, high-risk environment.</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Lightweight but strong build—strict weight maintenance regime (often under 55 kilograms).</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Exceptional balance, agility, and core strength to stay secure at high speeds.</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Fine motor skills for rein control and race communication.</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Rapid decision-making under pressure.</a:t>
                      </a:r>
                    </a:p>
                    <a:p>
                      <a:pPr marL="171450" indent="-171450" algn="just">
                        <a:buFont typeface="Arial" panose="020B0604020202020204" pitchFamily="34" charset="0"/>
                        <a:buChar char="•"/>
                      </a:pPr>
                      <a:r>
                        <a:rPr lang="en-US" sz="1000" b="0" dirty="0">
                          <a:solidFill>
                            <a:schemeClr val="tx1"/>
                          </a:solidFill>
                          <a:latin typeface="Aptos Display" panose="020B0004020202020204" pitchFamily="34" charset="0"/>
                        </a:rPr>
                        <a:t>Strong situational awareness—including position, pace, other runners, and rules.</a:t>
                      </a:r>
                      <a:endParaRPr lang="en-AU" sz="1000" b="0" dirty="0">
                        <a:solidFill>
                          <a:schemeClr val="tx1"/>
                        </a:solidFill>
                        <a:latin typeface="Aptos Display" panose="020B0004020202020204" pitchFamily="34" charset="0"/>
                      </a:endParaRPr>
                    </a:p>
                    <a:p>
                      <a:pPr marL="171450" indent="-171450">
                        <a:buFont typeface="Arial" panose="020B0604020202020204" pitchFamily="34" charset="0"/>
                        <a:buChar char="•"/>
                      </a:pPr>
                      <a:endParaRPr lang="en-AU" sz="1000" b="0" dirty="0">
                        <a:solidFill>
                          <a:schemeClr val="tx1"/>
                        </a:solidFill>
                        <a:latin typeface="Aptos Display" panose="020B0004020202020204" pitchFamily="34" charset="0"/>
                      </a:endParaRPr>
                    </a:p>
                    <a:p>
                      <a:pPr marL="171450" indent="-171450">
                        <a:buFont typeface="Arial" panose="020B0604020202020204" pitchFamily="34" charset="0"/>
                        <a:buChar char="•"/>
                      </a:pP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b="0" dirty="0">
                          <a:solidFill>
                            <a:schemeClr val="tx1"/>
                          </a:solidFill>
                          <a:latin typeface="Aptos Display" panose="020B0004020202020204" pitchFamily="34" charset="0"/>
                        </a:rPr>
                        <a:t>Frequent</a:t>
                      </a:r>
                      <a:endParaRPr lang="en-AU" sz="1000" b="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b="0" dirty="0">
                          <a:solidFill>
                            <a:schemeClr val="tx1"/>
                          </a:solidFill>
                          <a:latin typeface="Aptos Display" panose="020B0004020202020204" pitchFamily="34" charset="0"/>
                        </a:rPr>
                        <a:t>Heavy Work</a:t>
                      </a:r>
                      <a:endParaRPr lang="en-AU" sz="1000" b="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1346218074"/>
                  </a:ext>
                </a:extLst>
              </a:tr>
            </a:tbl>
          </a:graphicData>
        </a:graphic>
      </p:graphicFrame>
    </p:spTree>
    <p:extLst>
      <p:ext uri="{BB962C8B-B14F-4D97-AF65-F5344CB8AC3E}">
        <p14:creationId xmlns:p14="http://schemas.microsoft.com/office/powerpoint/2010/main" val="6723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3D0153A-438C-0D9D-5A0F-E656AA1A44B3}"/>
              </a:ext>
            </a:extLst>
          </p:cNvPr>
          <p:cNvGraphicFramePr>
            <a:graphicFrameLocks noGrp="1"/>
          </p:cNvGraphicFramePr>
          <p:nvPr>
            <p:ph type="tbl" sz="quarter" idx="10"/>
            <p:extLst>
              <p:ext uri="{D42A27DB-BD31-4B8C-83A1-F6EECF244321}">
                <p14:modId xmlns:p14="http://schemas.microsoft.com/office/powerpoint/2010/main" val="3610514496"/>
              </p:ext>
            </p:extLst>
          </p:nvPr>
        </p:nvGraphicFramePr>
        <p:xfrm>
          <a:off x="950166" y="1028320"/>
          <a:ext cx="10291667" cy="1920240"/>
        </p:xfrm>
        <a:graphic>
          <a:graphicData uri="http://schemas.openxmlformats.org/drawingml/2006/table">
            <a:tbl>
              <a:tblPr bandRow="1">
                <a:tableStyleId>{5C22544A-7EE6-4342-B048-85BDC9FD1C3A}</a:tableStyleId>
              </a:tblPr>
              <a:tblGrid>
                <a:gridCol w="10291667">
                  <a:extLst>
                    <a:ext uri="{9D8B030D-6E8A-4147-A177-3AD203B41FA5}">
                      <a16:colId xmlns:a16="http://schemas.microsoft.com/office/drawing/2014/main" val="3305350858"/>
                    </a:ext>
                  </a:extLst>
                </a:gridCol>
              </a:tblGrid>
              <a:tr h="360000">
                <a:tc>
                  <a:txBody>
                    <a:bodyPr/>
                    <a:lstStyle/>
                    <a:p>
                      <a:pPr marL="171450" indent="-171450">
                        <a:buFont typeface="Arial" panose="020B0604020202020204" pitchFamily="34" charset="0"/>
                        <a:buChar char="•"/>
                      </a:pPr>
                      <a:endParaRPr lang="en-AU" sz="1000" dirty="0">
                        <a:solidFill>
                          <a:schemeClr val="tx1"/>
                        </a:solidFill>
                        <a:latin typeface="Aptos" panose="020B0004020202020204" pitchFamily="34" charset="0"/>
                      </a:endParaRPr>
                    </a:p>
                    <a:p>
                      <a:pPr marL="171450" indent="-171450">
                        <a:buFont typeface="Arial" panose="020B0604020202020204" pitchFamily="34" charset="0"/>
                        <a:buChar char="•"/>
                      </a:pPr>
                      <a:endParaRPr lang="en-AU" sz="1000" dirty="0">
                        <a:solidFill>
                          <a:schemeClr val="tx1"/>
                        </a:solidFill>
                        <a:latin typeface="Aptos" panose="020B0004020202020204" pitchFamily="34" charset="0"/>
                      </a:endParaRPr>
                    </a:p>
                    <a:p>
                      <a:pPr marL="171450" indent="-171450">
                        <a:buFont typeface="Arial" panose="020B0604020202020204" pitchFamily="34" charset="0"/>
                        <a:buChar char="•"/>
                      </a:pPr>
                      <a:r>
                        <a:rPr lang="en-AU" sz="1000" dirty="0">
                          <a:solidFill>
                            <a:schemeClr val="tx1"/>
                          </a:solidFill>
                          <a:latin typeface="Aptos" panose="020B0004020202020204" pitchFamily="34" charset="0"/>
                        </a:rPr>
                        <a:t>High level of physical stamina.</a:t>
                      </a:r>
                    </a:p>
                    <a:p>
                      <a:pPr marL="171450" indent="-171450">
                        <a:buFont typeface="Arial" panose="020B0604020202020204" pitchFamily="34" charset="0"/>
                        <a:buChar char="•"/>
                      </a:pPr>
                      <a:r>
                        <a:rPr lang="en-AU" sz="1000" dirty="0">
                          <a:solidFill>
                            <a:schemeClr val="tx1"/>
                          </a:solidFill>
                          <a:latin typeface="Aptos" panose="020B0004020202020204" pitchFamily="34" charset="0"/>
                        </a:rPr>
                        <a:t>Knowledge of equestrian skills, horse care and tack requirements.</a:t>
                      </a:r>
                    </a:p>
                    <a:p>
                      <a:pPr marL="171450" indent="-171450">
                        <a:buFont typeface="Arial" panose="020B0604020202020204" pitchFamily="34" charset="0"/>
                        <a:buChar char="•"/>
                      </a:pPr>
                      <a:r>
                        <a:rPr lang="en-AU" sz="1000" dirty="0">
                          <a:solidFill>
                            <a:schemeClr val="tx1"/>
                          </a:solidFill>
                          <a:latin typeface="Aptos" panose="020B0004020202020204" pitchFamily="34" charset="0"/>
                        </a:rPr>
                        <a:t>Understanding of behaviour and health concerns for horse.</a:t>
                      </a:r>
                    </a:p>
                    <a:p>
                      <a:pPr marL="171450" indent="-171450">
                        <a:buFont typeface="Arial" panose="020B0604020202020204" pitchFamily="34" charset="0"/>
                        <a:buChar char="•"/>
                      </a:pPr>
                      <a:r>
                        <a:rPr lang="en-AU" sz="1000" dirty="0">
                          <a:solidFill>
                            <a:schemeClr val="tx1"/>
                          </a:solidFill>
                          <a:latin typeface="Aptos" panose="020B0004020202020204" pitchFamily="34" charset="0"/>
                        </a:rPr>
                        <a:t>Lifting capacity to 10 kilograms to manage tack.</a:t>
                      </a:r>
                    </a:p>
                    <a:p>
                      <a:pPr marL="171450" indent="-171450">
                        <a:buFont typeface="Arial" panose="020B0604020202020204" pitchFamily="34" charset="0"/>
                        <a:buChar char="•"/>
                      </a:pPr>
                      <a:r>
                        <a:rPr lang="en-AU" sz="1000" dirty="0">
                          <a:solidFill>
                            <a:schemeClr val="tx1"/>
                          </a:solidFill>
                          <a:latin typeface="Aptos" panose="020B0004020202020204" pitchFamily="34" charset="0"/>
                        </a:rPr>
                        <a:t>Ability to bend, forward, overhead and lateral reach when positioning tack.</a:t>
                      </a:r>
                    </a:p>
                    <a:p>
                      <a:pPr marL="171450" indent="-171450">
                        <a:buFont typeface="Arial" panose="020B0604020202020204" pitchFamily="34" charset="0"/>
                        <a:buChar char="•"/>
                      </a:pPr>
                      <a:r>
                        <a:rPr lang="en-AU" sz="1000" dirty="0">
                          <a:solidFill>
                            <a:schemeClr val="tx1"/>
                          </a:solidFill>
                          <a:latin typeface="Aptos" panose="020B0004020202020204" pitchFamily="34" charset="0"/>
                        </a:rPr>
                        <a:t>Strength through legs to hold riding position, stoop, need to have high level of stamina.</a:t>
                      </a:r>
                    </a:p>
                    <a:p>
                      <a:pPr marL="171450" indent="-171450">
                        <a:buFont typeface="Arial" panose="020B0604020202020204" pitchFamily="34" charset="0"/>
                        <a:buChar char="•"/>
                      </a:pPr>
                      <a:r>
                        <a:rPr lang="en-AU" sz="1000" dirty="0">
                          <a:solidFill>
                            <a:schemeClr val="tx1"/>
                          </a:solidFill>
                          <a:latin typeface="Aptos" panose="020B0004020202020204" pitchFamily="34" charset="0"/>
                        </a:rPr>
                        <a:t>Balance and coordination skills.</a:t>
                      </a:r>
                    </a:p>
                    <a:p>
                      <a:pPr marL="171450" indent="-171450">
                        <a:buFont typeface="Arial" panose="020B0604020202020204" pitchFamily="34" charset="0"/>
                        <a:buChar char="•"/>
                      </a:pPr>
                      <a:r>
                        <a:rPr lang="en-AU" sz="1000" dirty="0">
                          <a:solidFill>
                            <a:schemeClr val="tx1"/>
                          </a:solidFill>
                          <a:latin typeface="Aptos" panose="020B0004020202020204" pitchFamily="34" charset="0"/>
                        </a:rPr>
                        <a:t>Core strength.</a:t>
                      </a:r>
                    </a:p>
                    <a:p>
                      <a:pPr marL="171450" indent="-171450">
                        <a:buFont typeface="Arial" panose="020B0604020202020204" pitchFamily="34" charset="0"/>
                        <a:buChar char="•"/>
                      </a:pPr>
                      <a:r>
                        <a:rPr lang="en-AU" sz="1000" dirty="0">
                          <a:solidFill>
                            <a:schemeClr val="tx1"/>
                          </a:solidFill>
                          <a:latin typeface="Aptos" panose="020B0004020202020204" pitchFamily="34" charset="0"/>
                        </a:rPr>
                        <a:t>Grip strength to navigate reins.</a:t>
                      </a: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txBody>
                  <a:tcPr>
                    <a:solidFill>
                      <a:srgbClr val="24A8C0">
                        <a:alpha val="5098"/>
                      </a:srgbClr>
                    </a:solidFill>
                  </a:tcPr>
                </a:tc>
                <a:extLst>
                  <a:ext uri="{0D108BD9-81ED-4DB2-BD59-A6C34878D82A}">
                    <a16:rowId xmlns:a16="http://schemas.microsoft.com/office/drawing/2014/main" val="2176019585"/>
                  </a:ext>
                </a:extLst>
              </a:tr>
            </a:tbl>
          </a:graphicData>
        </a:graphic>
      </p:graphicFrame>
    </p:spTree>
    <p:extLst>
      <p:ext uri="{BB962C8B-B14F-4D97-AF65-F5344CB8AC3E}">
        <p14:creationId xmlns:p14="http://schemas.microsoft.com/office/powerpoint/2010/main" val="409612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C1F5C-5A21-ACDB-FE80-8BE04AF5497E}"/>
              </a:ext>
            </a:extLst>
          </p:cNvPr>
          <p:cNvSpPr>
            <a:spLocks noGrp="1"/>
          </p:cNvSpPr>
          <p:nvPr>
            <p:ph type="body" sz="quarter" idx="10"/>
          </p:nvPr>
        </p:nvSpPr>
        <p:spPr>
          <a:xfrm>
            <a:off x="2918692" y="1822052"/>
            <a:ext cx="2189018" cy="517814"/>
          </a:xfrm>
        </p:spPr>
        <p:txBody>
          <a:bodyPr/>
          <a:lstStyle/>
          <a:p>
            <a:r>
              <a:rPr lang="en-US" dirty="0"/>
              <a:t>Frequent</a:t>
            </a:r>
            <a:endParaRPr lang="en-AU" dirty="0"/>
          </a:p>
        </p:txBody>
      </p:sp>
      <p:sp>
        <p:nvSpPr>
          <p:cNvPr id="3" name="Text Placeholder 2">
            <a:extLst>
              <a:ext uri="{FF2B5EF4-FFF2-40B4-BE49-F238E27FC236}">
                <a16:creationId xmlns:a16="http://schemas.microsoft.com/office/drawing/2014/main" id="{8393F42A-E126-8815-DC1B-BC393CB8F897}"/>
              </a:ext>
            </a:extLst>
          </p:cNvPr>
          <p:cNvSpPr>
            <a:spLocks noGrp="1"/>
          </p:cNvSpPr>
          <p:nvPr>
            <p:ph type="body" sz="quarter" idx="21"/>
          </p:nvPr>
        </p:nvSpPr>
        <p:spPr/>
        <p:txBody>
          <a:bodyPr/>
          <a:lstStyle/>
          <a:p>
            <a:r>
              <a:rPr lang="en-US" dirty="0"/>
              <a:t>Track riders (TR) are required to remain in ‘riding position’ constantly exercising horse and are required to sit on saddle when walking horse to course. </a:t>
            </a:r>
            <a:endParaRPr lang="en-AU" dirty="0"/>
          </a:p>
        </p:txBody>
      </p:sp>
      <p:sp>
        <p:nvSpPr>
          <p:cNvPr id="4" name="Text Placeholder 3">
            <a:extLst>
              <a:ext uri="{FF2B5EF4-FFF2-40B4-BE49-F238E27FC236}">
                <a16:creationId xmlns:a16="http://schemas.microsoft.com/office/drawing/2014/main" id="{8CCDE71D-A295-A0CB-EE50-8CC208674792}"/>
              </a:ext>
            </a:extLst>
          </p:cNvPr>
          <p:cNvSpPr>
            <a:spLocks noGrp="1"/>
          </p:cNvSpPr>
          <p:nvPr>
            <p:ph type="body" sz="quarter" idx="22"/>
          </p:nvPr>
        </p:nvSpPr>
        <p:spPr/>
        <p:txBody>
          <a:bodyPr/>
          <a:lstStyle/>
          <a:p>
            <a:r>
              <a:rPr lang="en-US" dirty="0"/>
              <a:t>Frequent</a:t>
            </a:r>
            <a:endParaRPr lang="en-AU" dirty="0"/>
          </a:p>
        </p:txBody>
      </p:sp>
      <p:sp>
        <p:nvSpPr>
          <p:cNvPr id="5" name="Text Placeholder 4">
            <a:extLst>
              <a:ext uri="{FF2B5EF4-FFF2-40B4-BE49-F238E27FC236}">
                <a16:creationId xmlns:a16="http://schemas.microsoft.com/office/drawing/2014/main" id="{09328B02-78A3-9A22-873C-7B7C2896AD0B}"/>
              </a:ext>
            </a:extLst>
          </p:cNvPr>
          <p:cNvSpPr>
            <a:spLocks noGrp="1"/>
          </p:cNvSpPr>
          <p:nvPr>
            <p:ph type="body" sz="quarter" idx="23"/>
          </p:nvPr>
        </p:nvSpPr>
        <p:spPr/>
        <p:txBody>
          <a:bodyPr/>
          <a:lstStyle/>
          <a:p>
            <a:r>
              <a:rPr lang="en-US" dirty="0"/>
              <a:t>TR are required to standing when completing duties including saddling, mounting and dismounting of horse. </a:t>
            </a:r>
            <a:endParaRPr lang="en-AU" dirty="0"/>
          </a:p>
        </p:txBody>
      </p:sp>
      <p:sp>
        <p:nvSpPr>
          <p:cNvPr id="6" name="Text Placeholder 5">
            <a:extLst>
              <a:ext uri="{FF2B5EF4-FFF2-40B4-BE49-F238E27FC236}">
                <a16:creationId xmlns:a16="http://schemas.microsoft.com/office/drawing/2014/main" id="{73DA7C46-5B4E-5C8A-222D-7C40A1A86F78}"/>
              </a:ext>
            </a:extLst>
          </p:cNvPr>
          <p:cNvSpPr>
            <a:spLocks noGrp="1"/>
          </p:cNvSpPr>
          <p:nvPr>
            <p:ph type="body" sz="quarter" idx="24"/>
          </p:nvPr>
        </p:nvSpPr>
        <p:spPr/>
        <p:txBody>
          <a:bodyPr/>
          <a:lstStyle/>
          <a:p>
            <a:r>
              <a:rPr lang="en-US" dirty="0"/>
              <a:t>Frequent</a:t>
            </a:r>
            <a:endParaRPr lang="en-AU" dirty="0"/>
          </a:p>
        </p:txBody>
      </p:sp>
      <p:sp>
        <p:nvSpPr>
          <p:cNvPr id="7" name="Text Placeholder 6">
            <a:extLst>
              <a:ext uri="{FF2B5EF4-FFF2-40B4-BE49-F238E27FC236}">
                <a16:creationId xmlns:a16="http://schemas.microsoft.com/office/drawing/2014/main" id="{64020686-7CC5-9B2B-0D64-4528C274A8EC}"/>
              </a:ext>
            </a:extLst>
          </p:cNvPr>
          <p:cNvSpPr>
            <a:spLocks noGrp="1"/>
          </p:cNvSpPr>
          <p:nvPr>
            <p:ph type="body" sz="quarter" idx="25"/>
          </p:nvPr>
        </p:nvSpPr>
        <p:spPr/>
        <p:txBody>
          <a:bodyPr/>
          <a:lstStyle/>
          <a:p>
            <a:r>
              <a:rPr lang="en-US" dirty="0"/>
              <a:t>TR are required to walk when leading house. TR rarely run as apart of their role.</a:t>
            </a:r>
            <a:endParaRPr lang="en-AU" dirty="0"/>
          </a:p>
        </p:txBody>
      </p:sp>
      <p:sp>
        <p:nvSpPr>
          <p:cNvPr id="8" name="Text Placeholder 7">
            <a:extLst>
              <a:ext uri="{FF2B5EF4-FFF2-40B4-BE49-F238E27FC236}">
                <a16:creationId xmlns:a16="http://schemas.microsoft.com/office/drawing/2014/main" id="{C8B5638C-680E-EE00-F657-56C9C7E7293E}"/>
              </a:ext>
            </a:extLst>
          </p:cNvPr>
          <p:cNvSpPr>
            <a:spLocks noGrp="1"/>
          </p:cNvSpPr>
          <p:nvPr>
            <p:ph type="body" sz="quarter" idx="26"/>
          </p:nvPr>
        </p:nvSpPr>
        <p:spPr/>
        <p:txBody>
          <a:bodyPr/>
          <a:lstStyle/>
          <a:p>
            <a:r>
              <a:rPr lang="en-US" dirty="0"/>
              <a:t>Constant</a:t>
            </a:r>
            <a:endParaRPr lang="en-AU" dirty="0"/>
          </a:p>
        </p:txBody>
      </p:sp>
      <p:sp>
        <p:nvSpPr>
          <p:cNvPr id="9" name="Text Placeholder 8">
            <a:extLst>
              <a:ext uri="{FF2B5EF4-FFF2-40B4-BE49-F238E27FC236}">
                <a16:creationId xmlns:a16="http://schemas.microsoft.com/office/drawing/2014/main" id="{AC9393DF-6F79-0277-9AF7-752830CFBD07}"/>
              </a:ext>
            </a:extLst>
          </p:cNvPr>
          <p:cNvSpPr>
            <a:spLocks noGrp="1"/>
          </p:cNvSpPr>
          <p:nvPr>
            <p:ph type="body" sz="quarter" idx="27"/>
          </p:nvPr>
        </p:nvSpPr>
        <p:spPr/>
        <p:txBody>
          <a:bodyPr/>
          <a:lstStyle/>
          <a:p>
            <a:r>
              <a:rPr lang="en-US" dirty="0"/>
              <a:t>TR are required to sustain posture and balance constantly when exercising horse to remain in riding position .</a:t>
            </a:r>
            <a:endParaRPr lang="en-AU" dirty="0"/>
          </a:p>
        </p:txBody>
      </p:sp>
      <p:sp>
        <p:nvSpPr>
          <p:cNvPr id="10" name="Text Placeholder 9">
            <a:extLst>
              <a:ext uri="{FF2B5EF4-FFF2-40B4-BE49-F238E27FC236}">
                <a16:creationId xmlns:a16="http://schemas.microsoft.com/office/drawing/2014/main" id="{2062AAD0-A551-0804-15CB-C0D5E8223091}"/>
              </a:ext>
            </a:extLst>
          </p:cNvPr>
          <p:cNvSpPr>
            <a:spLocks noGrp="1"/>
          </p:cNvSpPr>
          <p:nvPr>
            <p:ph type="body" sz="quarter" idx="28"/>
          </p:nvPr>
        </p:nvSpPr>
        <p:spPr/>
        <p:txBody>
          <a:bodyPr/>
          <a:lstStyle/>
          <a:p>
            <a:r>
              <a:rPr lang="en-US" dirty="0"/>
              <a:t>Constant</a:t>
            </a:r>
            <a:endParaRPr lang="en-AU" dirty="0"/>
          </a:p>
        </p:txBody>
      </p:sp>
      <p:sp>
        <p:nvSpPr>
          <p:cNvPr id="11" name="Text Placeholder 10">
            <a:extLst>
              <a:ext uri="{FF2B5EF4-FFF2-40B4-BE49-F238E27FC236}">
                <a16:creationId xmlns:a16="http://schemas.microsoft.com/office/drawing/2014/main" id="{922FC233-7216-F6F0-7292-8051A92889BF}"/>
              </a:ext>
            </a:extLst>
          </p:cNvPr>
          <p:cNvSpPr>
            <a:spLocks noGrp="1"/>
          </p:cNvSpPr>
          <p:nvPr>
            <p:ph type="body" sz="quarter" idx="29"/>
          </p:nvPr>
        </p:nvSpPr>
        <p:spPr/>
        <p:txBody>
          <a:bodyPr/>
          <a:lstStyle/>
          <a:p>
            <a:r>
              <a:rPr lang="en-US" dirty="0"/>
              <a:t>TR are required to constantly be in a slight squat and crouch when in riding position.</a:t>
            </a:r>
            <a:endParaRPr lang="en-AU" dirty="0"/>
          </a:p>
        </p:txBody>
      </p:sp>
      <p:sp>
        <p:nvSpPr>
          <p:cNvPr id="12" name="Text Placeholder 11">
            <a:extLst>
              <a:ext uri="{FF2B5EF4-FFF2-40B4-BE49-F238E27FC236}">
                <a16:creationId xmlns:a16="http://schemas.microsoft.com/office/drawing/2014/main" id="{BA9C503B-352C-CD6F-EF8B-C90E3CB4C6EB}"/>
              </a:ext>
            </a:extLst>
          </p:cNvPr>
          <p:cNvSpPr>
            <a:spLocks noGrp="1"/>
          </p:cNvSpPr>
          <p:nvPr>
            <p:ph type="body" sz="quarter" idx="30"/>
          </p:nvPr>
        </p:nvSpPr>
        <p:spPr/>
        <p:txBody>
          <a:bodyPr/>
          <a:lstStyle/>
          <a:p>
            <a:r>
              <a:rPr lang="en-US" dirty="0"/>
              <a:t>Infrequent</a:t>
            </a:r>
            <a:endParaRPr lang="en-AU" dirty="0"/>
          </a:p>
        </p:txBody>
      </p:sp>
      <p:sp>
        <p:nvSpPr>
          <p:cNvPr id="13" name="Text Placeholder 12">
            <a:extLst>
              <a:ext uri="{FF2B5EF4-FFF2-40B4-BE49-F238E27FC236}">
                <a16:creationId xmlns:a16="http://schemas.microsoft.com/office/drawing/2014/main" id="{A94A818E-254C-0AB7-FE9B-6D0BCE0CABAF}"/>
              </a:ext>
            </a:extLst>
          </p:cNvPr>
          <p:cNvSpPr>
            <a:spLocks noGrp="1"/>
          </p:cNvSpPr>
          <p:nvPr>
            <p:ph type="body" sz="quarter" idx="31"/>
          </p:nvPr>
        </p:nvSpPr>
        <p:spPr/>
        <p:txBody>
          <a:bodyPr/>
          <a:lstStyle/>
          <a:p>
            <a:r>
              <a:rPr lang="en-US" dirty="0"/>
              <a:t>TR are not required to kneel.</a:t>
            </a:r>
            <a:endParaRPr lang="en-AU" dirty="0"/>
          </a:p>
        </p:txBody>
      </p:sp>
      <p:sp>
        <p:nvSpPr>
          <p:cNvPr id="14" name="Text Placeholder 13">
            <a:extLst>
              <a:ext uri="{FF2B5EF4-FFF2-40B4-BE49-F238E27FC236}">
                <a16:creationId xmlns:a16="http://schemas.microsoft.com/office/drawing/2014/main" id="{41BF3E99-7B2A-1D24-0A11-DE275027DF9D}"/>
              </a:ext>
            </a:extLst>
          </p:cNvPr>
          <p:cNvSpPr>
            <a:spLocks noGrp="1"/>
          </p:cNvSpPr>
          <p:nvPr>
            <p:ph type="body" sz="quarter" idx="32"/>
          </p:nvPr>
        </p:nvSpPr>
        <p:spPr/>
        <p:txBody>
          <a:bodyPr/>
          <a:lstStyle/>
          <a:p>
            <a:r>
              <a:rPr lang="en-US" dirty="0"/>
              <a:t>Frequent</a:t>
            </a:r>
            <a:endParaRPr lang="en-AU" dirty="0"/>
          </a:p>
        </p:txBody>
      </p:sp>
      <p:sp>
        <p:nvSpPr>
          <p:cNvPr id="15" name="Text Placeholder 14">
            <a:extLst>
              <a:ext uri="{FF2B5EF4-FFF2-40B4-BE49-F238E27FC236}">
                <a16:creationId xmlns:a16="http://schemas.microsoft.com/office/drawing/2014/main" id="{FE2A9F5B-F82C-30F2-A338-5118422B992B}"/>
              </a:ext>
            </a:extLst>
          </p:cNvPr>
          <p:cNvSpPr>
            <a:spLocks noGrp="1"/>
          </p:cNvSpPr>
          <p:nvPr>
            <p:ph type="body" sz="quarter" idx="33"/>
          </p:nvPr>
        </p:nvSpPr>
        <p:spPr/>
        <p:txBody>
          <a:bodyPr/>
          <a:lstStyle/>
          <a:p>
            <a:r>
              <a:rPr lang="en-US" dirty="0"/>
              <a:t>TR are not required to bend unless supporting when saddling and unsaddling tasks such as fitting saddle pad or gathering equipment such as cloths to wipe sweat off horse. </a:t>
            </a:r>
            <a:endParaRPr lang="en-AU" dirty="0"/>
          </a:p>
        </p:txBody>
      </p:sp>
      <p:sp>
        <p:nvSpPr>
          <p:cNvPr id="16" name="Text Placeholder 15">
            <a:extLst>
              <a:ext uri="{FF2B5EF4-FFF2-40B4-BE49-F238E27FC236}">
                <a16:creationId xmlns:a16="http://schemas.microsoft.com/office/drawing/2014/main" id="{4AD4275F-D9DA-D8BB-83D3-4C2F5399A386}"/>
              </a:ext>
            </a:extLst>
          </p:cNvPr>
          <p:cNvSpPr>
            <a:spLocks noGrp="1"/>
          </p:cNvSpPr>
          <p:nvPr>
            <p:ph type="body" sz="quarter" idx="34"/>
          </p:nvPr>
        </p:nvSpPr>
        <p:spPr/>
        <p:txBody>
          <a:bodyPr/>
          <a:lstStyle/>
          <a:p>
            <a:r>
              <a:rPr lang="en-US" dirty="0"/>
              <a:t>Infrequent</a:t>
            </a:r>
            <a:endParaRPr lang="en-AU" dirty="0"/>
          </a:p>
        </p:txBody>
      </p:sp>
      <p:sp>
        <p:nvSpPr>
          <p:cNvPr id="17" name="Text Placeholder 16">
            <a:extLst>
              <a:ext uri="{FF2B5EF4-FFF2-40B4-BE49-F238E27FC236}">
                <a16:creationId xmlns:a16="http://schemas.microsoft.com/office/drawing/2014/main" id="{146AC0AC-8FBD-9D05-B787-2123F7BD0A7F}"/>
              </a:ext>
            </a:extLst>
          </p:cNvPr>
          <p:cNvSpPr>
            <a:spLocks noGrp="1"/>
          </p:cNvSpPr>
          <p:nvPr>
            <p:ph type="body" sz="quarter" idx="35"/>
          </p:nvPr>
        </p:nvSpPr>
        <p:spPr/>
        <p:txBody>
          <a:bodyPr/>
          <a:lstStyle/>
          <a:p>
            <a:r>
              <a:rPr lang="en-US" dirty="0"/>
              <a:t>TR are not required to crawl.</a:t>
            </a:r>
            <a:endParaRPr lang="en-AU" dirty="0"/>
          </a:p>
        </p:txBody>
      </p:sp>
    </p:spTree>
    <p:extLst>
      <p:ext uri="{BB962C8B-B14F-4D97-AF65-F5344CB8AC3E}">
        <p14:creationId xmlns:p14="http://schemas.microsoft.com/office/powerpoint/2010/main" val="120334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C30512-3F65-2869-A53B-D38931242CD1}"/>
              </a:ext>
            </a:extLst>
          </p:cNvPr>
          <p:cNvSpPr>
            <a:spLocks noGrp="1"/>
          </p:cNvSpPr>
          <p:nvPr>
            <p:ph type="body" sz="quarter" idx="10"/>
          </p:nvPr>
        </p:nvSpPr>
        <p:spPr/>
        <p:txBody>
          <a:bodyPr/>
          <a:lstStyle/>
          <a:p>
            <a:r>
              <a:rPr lang="en-US" dirty="0"/>
              <a:t>Frequent</a:t>
            </a:r>
            <a:endParaRPr lang="en-AU" dirty="0"/>
          </a:p>
        </p:txBody>
      </p:sp>
      <p:sp>
        <p:nvSpPr>
          <p:cNvPr id="3" name="Text Placeholder 2">
            <a:extLst>
              <a:ext uri="{FF2B5EF4-FFF2-40B4-BE49-F238E27FC236}">
                <a16:creationId xmlns:a16="http://schemas.microsoft.com/office/drawing/2014/main" id="{24BF4DBE-A2D3-85CE-71CD-4987E5EADA33}"/>
              </a:ext>
            </a:extLst>
          </p:cNvPr>
          <p:cNvSpPr>
            <a:spLocks noGrp="1"/>
          </p:cNvSpPr>
          <p:nvPr>
            <p:ph type="body" sz="quarter" idx="21"/>
          </p:nvPr>
        </p:nvSpPr>
        <p:spPr/>
        <p:txBody>
          <a:bodyPr/>
          <a:lstStyle/>
          <a:p>
            <a:r>
              <a:rPr lang="en-US" dirty="0"/>
              <a:t>TR are required to forward reach frequently when completing tasks such as exercising horse, reaching for reins and fitting saddles. </a:t>
            </a:r>
            <a:endParaRPr lang="en-AU" dirty="0"/>
          </a:p>
        </p:txBody>
      </p:sp>
      <p:sp>
        <p:nvSpPr>
          <p:cNvPr id="4" name="Text Placeholder 3">
            <a:extLst>
              <a:ext uri="{FF2B5EF4-FFF2-40B4-BE49-F238E27FC236}">
                <a16:creationId xmlns:a16="http://schemas.microsoft.com/office/drawing/2014/main" id="{7DCA377F-4A3A-5B56-0846-CC45C0CDDDF9}"/>
              </a:ext>
            </a:extLst>
          </p:cNvPr>
          <p:cNvSpPr>
            <a:spLocks noGrp="1"/>
          </p:cNvSpPr>
          <p:nvPr>
            <p:ph type="body" sz="quarter" idx="22"/>
          </p:nvPr>
        </p:nvSpPr>
        <p:spPr/>
        <p:txBody>
          <a:bodyPr/>
          <a:lstStyle/>
          <a:p>
            <a:r>
              <a:rPr lang="en-US" dirty="0"/>
              <a:t>Frequent</a:t>
            </a:r>
            <a:endParaRPr lang="en-AU" dirty="0"/>
          </a:p>
        </p:txBody>
      </p:sp>
      <p:sp>
        <p:nvSpPr>
          <p:cNvPr id="5" name="Text Placeholder 4">
            <a:extLst>
              <a:ext uri="{FF2B5EF4-FFF2-40B4-BE49-F238E27FC236}">
                <a16:creationId xmlns:a16="http://schemas.microsoft.com/office/drawing/2014/main" id="{A9C38A38-A4CA-F798-F373-D0516A2053F6}"/>
              </a:ext>
            </a:extLst>
          </p:cNvPr>
          <p:cNvSpPr>
            <a:spLocks noGrp="1"/>
          </p:cNvSpPr>
          <p:nvPr>
            <p:ph type="body" sz="quarter" idx="23"/>
          </p:nvPr>
        </p:nvSpPr>
        <p:spPr/>
        <p:txBody>
          <a:bodyPr/>
          <a:lstStyle/>
          <a:p>
            <a:r>
              <a:rPr lang="en-US"/>
              <a:t>TR </a:t>
            </a:r>
            <a:r>
              <a:rPr lang="en-US" dirty="0"/>
              <a:t>are required to complete overhead task such as fitting a bridle to a horse. </a:t>
            </a:r>
            <a:endParaRPr lang="en-AU" dirty="0"/>
          </a:p>
        </p:txBody>
      </p:sp>
      <p:sp>
        <p:nvSpPr>
          <p:cNvPr id="6" name="Text Placeholder 5">
            <a:extLst>
              <a:ext uri="{FF2B5EF4-FFF2-40B4-BE49-F238E27FC236}">
                <a16:creationId xmlns:a16="http://schemas.microsoft.com/office/drawing/2014/main" id="{E306FC62-ACEF-C71C-9ADC-FCC6575E1A89}"/>
              </a:ext>
            </a:extLst>
          </p:cNvPr>
          <p:cNvSpPr>
            <a:spLocks noGrp="1"/>
          </p:cNvSpPr>
          <p:nvPr>
            <p:ph type="body" sz="quarter" idx="24"/>
          </p:nvPr>
        </p:nvSpPr>
        <p:spPr/>
        <p:txBody>
          <a:bodyPr/>
          <a:lstStyle/>
          <a:p>
            <a:r>
              <a:rPr lang="en-US" dirty="0"/>
              <a:t>Frequent</a:t>
            </a:r>
            <a:endParaRPr lang="en-AU" dirty="0"/>
          </a:p>
        </p:txBody>
      </p:sp>
      <p:sp>
        <p:nvSpPr>
          <p:cNvPr id="7" name="Text Placeholder 6">
            <a:extLst>
              <a:ext uri="{FF2B5EF4-FFF2-40B4-BE49-F238E27FC236}">
                <a16:creationId xmlns:a16="http://schemas.microsoft.com/office/drawing/2014/main" id="{FAEAA63A-A8FE-82A1-6D9F-414FC99D0E4E}"/>
              </a:ext>
            </a:extLst>
          </p:cNvPr>
          <p:cNvSpPr>
            <a:spLocks noGrp="1"/>
          </p:cNvSpPr>
          <p:nvPr>
            <p:ph type="body" sz="quarter" idx="25"/>
          </p:nvPr>
        </p:nvSpPr>
        <p:spPr/>
        <p:txBody>
          <a:bodyPr/>
          <a:lstStyle/>
          <a:p>
            <a:r>
              <a:rPr lang="en-US" dirty="0"/>
              <a:t>TR are required to side or laterally reach when securing tack on horse. Occasionally required to laterally reach when either mounting or dismounting horse, depending  on Riders mounting technique. </a:t>
            </a:r>
            <a:endParaRPr lang="en-AU" dirty="0"/>
          </a:p>
        </p:txBody>
      </p:sp>
      <p:sp>
        <p:nvSpPr>
          <p:cNvPr id="8" name="Text Placeholder 7">
            <a:extLst>
              <a:ext uri="{FF2B5EF4-FFF2-40B4-BE49-F238E27FC236}">
                <a16:creationId xmlns:a16="http://schemas.microsoft.com/office/drawing/2014/main" id="{1F9977E6-E7C5-3E71-AC38-C033028742B3}"/>
              </a:ext>
            </a:extLst>
          </p:cNvPr>
          <p:cNvSpPr>
            <a:spLocks noGrp="1"/>
          </p:cNvSpPr>
          <p:nvPr>
            <p:ph type="body" sz="quarter" idx="26"/>
          </p:nvPr>
        </p:nvSpPr>
        <p:spPr/>
        <p:txBody>
          <a:bodyPr/>
          <a:lstStyle/>
          <a:p>
            <a:r>
              <a:rPr lang="en-US" dirty="0"/>
              <a:t>Frequent</a:t>
            </a:r>
            <a:endParaRPr lang="en-AU" dirty="0"/>
          </a:p>
        </p:txBody>
      </p:sp>
      <p:sp>
        <p:nvSpPr>
          <p:cNvPr id="9" name="Text Placeholder 8">
            <a:extLst>
              <a:ext uri="{FF2B5EF4-FFF2-40B4-BE49-F238E27FC236}">
                <a16:creationId xmlns:a16="http://schemas.microsoft.com/office/drawing/2014/main" id="{1DE879FB-1D59-8672-65AB-B823FF89AED3}"/>
              </a:ext>
            </a:extLst>
          </p:cNvPr>
          <p:cNvSpPr>
            <a:spLocks noGrp="1"/>
          </p:cNvSpPr>
          <p:nvPr>
            <p:ph type="body" sz="quarter" idx="27"/>
          </p:nvPr>
        </p:nvSpPr>
        <p:spPr/>
        <p:txBody>
          <a:bodyPr/>
          <a:lstStyle/>
          <a:p>
            <a:r>
              <a:rPr lang="en-US" dirty="0"/>
              <a:t>TR are required to sustain a stooping position when in riding position.</a:t>
            </a:r>
            <a:endParaRPr lang="en-AU" dirty="0"/>
          </a:p>
        </p:txBody>
      </p:sp>
      <p:sp>
        <p:nvSpPr>
          <p:cNvPr id="10" name="Text Placeholder 9">
            <a:extLst>
              <a:ext uri="{FF2B5EF4-FFF2-40B4-BE49-F238E27FC236}">
                <a16:creationId xmlns:a16="http://schemas.microsoft.com/office/drawing/2014/main" id="{069F2D22-F04A-57BD-248D-54C1F728E961}"/>
              </a:ext>
            </a:extLst>
          </p:cNvPr>
          <p:cNvSpPr>
            <a:spLocks noGrp="1"/>
          </p:cNvSpPr>
          <p:nvPr>
            <p:ph type="body" sz="quarter" idx="28"/>
          </p:nvPr>
        </p:nvSpPr>
        <p:spPr/>
        <p:txBody>
          <a:bodyPr/>
          <a:lstStyle/>
          <a:p>
            <a:r>
              <a:rPr lang="en-US" dirty="0"/>
              <a:t>Constant</a:t>
            </a:r>
            <a:endParaRPr lang="en-AU" dirty="0"/>
          </a:p>
        </p:txBody>
      </p:sp>
      <p:sp>
        <p:nvSpPr>
          <p:cNvPr id="11" name="Text Placeholder 10">
            <a:extLst>
              <a:ext uri="{FF2B5EF4-FFF2-40B4-BE49-F238E27FC236}">
                <a16:creationId xmlns:a16="http://schemas.microsoft.com/office/drawing/2014/main" id="{E90C5F38-A758-2E12-D1F3-245853EB96C6}"/>
              </a:ext>
            </a:extLst>
          </p:cNvPr>
          <p:cNvSpPr>
            <a:spLocks noGrp="1"/>
          </p:cNvSpPr>
          <p:nvPr>
            <p:ph type="body" sz="quarter" idx="29"/>
          </p:nvPr>
        </p:nvSpPr>
        <p:spPr/>
        <p:txBody>
          <a:bodyPr/>
          <a:lstStyle/>
          <a:p>
            <a:r>
              <a:rPr lang="en-US" dirty="0"/>
              <a:t>TR are required to complete fine motor coordination and manual dexterity constantly when papering and riding horse.  For example, holding onto reins and tightening saddle.</a:t>
            </a:r>
            <a:endParaRPr lang="en-AU" dirty="0"/>
          </a:p>
        </p:txBody>
      </p:sp>
      <p:sp>
        <p:nvSpPr>
          <p:cNvPr id="12" name="Text Placeholder 11">
            <a:extLst>
              <a:ext uri="{FF2B5EF4-FFF2-40B4-BE49-F238E27FC236}">
                <a16:creationId xmlns:a16="http://schemas.microsoft.com/office/drawing/2014/main" id="{AC56F65E-51BC-FE22-2D4D-E25BC5565AE5}"/>
              </a:ext>
            </a:extLst>
          </p:cNvPr>
          <p:cNvSpPr>
            <a:spLocks noGrp="1"/>
          </p:cNvSpPr>
          <p:nvPr>
            <p:ph type="body" sz="quarter" idx="30"/>
          </p:nvPr>
        </p:nvSpPr>
        <p:spPr/>
        <p:txBody>
          <a:bodyPr/>
          <a:lstStyle/>
          <a:p>
            <a:r>
              <a:rPr lang="en-US" dirty="0"/>
              <a:t>Constant</a:t>
            </a:r>
            <a:endParaRPr lang="en-AU" dirty="0"/>
          </a:p>
        </p:txBody>
      </p:sp>
      <p:sp>
        <p:nvSpPr>
          <p:cNvPr id="13" name="Text Placeholder 12">
            <a:extLst>
              <a:ext uri="{FF2B5EF4-FFF2-40B4-BE49-F238E27FC236}">
                <a16:creationId xmlns:a16="http://schemas.microsoft.com/office/drawing/2014/main" id="{26B3403E-D9CF-1888-B884-9194C70C763A}"/>
              </a:ext>
            </a:extLst>
          </p:cNvPr>
          <p:cNvSpPr>
            <a:spLocks noGrp="1"/>
          </p:cNvSpPr>
          <p:nvPr>
            <p:ph type="body" sz="quarter" idx="31"/>
          </p:nvPr>
        </p:nvSpPr>
        <p:spPr/>
        <p:txBody>
          <a:bodyPr/>
          <a:lstStyle/>
          <a:p>
            <a:r>
              <a:rPr lang="en-US" dirty="0"/>
              <a:t>TR are required to have signifcant grip strength to guide and maintain balance with riding horse </a:t>
            </a:r>
            <a:endParaRPr lang="en-AU" dirty="0"/>
          </a:p>
        </p:txBody>
      </p:sp>
      <p:sp>
        <p:nvSpPr>
          <p:cNvPr id="14" name="Text Placeholder 13">
            <a:extLst>
              <a:ext uri="{FF2B5EF4-FFF2-40B4-BE49-F238E27FC236}">
                <a16:creationId xmlns:a16="http://schemas.microsoft.com/office/drawing/2014/main" id="{C224E571-A7C8-8CD0-5A69-C6E85409E26C}"/>
              </a:ext>
            </a:extLst>
          </p:cNvPr>
          <p:cNvSpPr>
            <a:spLocks noGrp="1"/>
          </p:cNvSpPr>
          <p:nvPr>
            <p:ph type="body" sz="quarter" idx="32"/>
          </p:nvPr>
        </p:nvSpPr>
        <p:spPr/>
        <p:txBody>
          <a:bodyPr/>
          <a:lstStyle/>
          <a:p>
            <a:r>
              <a:rPr lang="en-US" dirty="0"/>
              <a:t>Frequent</a:t>
            </a:r>
            <a:endParaRPr lang="en-AU" dirty="0"/>
          </a:p>
        </p:txBody>
      </p:sp>
      <p:sp>
        <p:nvSpPr>
          <p:cNvPr id="15" name="Text Placeholder 14">
            <a:extLst>
              <a:ext uri="{FF2B5EF4-FFF2-40B4-BE49-F238E27FC236}">
                <a16:creationId xmlns:a16="http://schemas.microsoft.com/office/drawing/2014/main" id="{E3087C51-F94E-0BE8-D48B-7D21A701BB5A}"/>
              </a:ext>
            </a:extLst>
          </p:cNvPr>
          <p:cNvSpPr>
            <a:spLocks noGrp="1"/>
          </p:cNvSpPr>
          <p:nvPr>
            <p:ph type="body" sz="quarter" idx="33"/>
          </p:nvPr>
        </p:nvSpPr>
        <p:spPr/>
        <p:txBody>
          <a:bodyPr/>
          <a:lstStyle/>
          <a:p>
            <a:r>
              <a:rPr lang="en-US" dirty="0"/>
              <a:t>TR are required to </a:t>
            </a:r>
            <a:r>
              <a:rPr lang="en-US" dirty="0" err="1"/>
              <a:t>utilise</a:t>
            </a:r>
            <a:r>
              <a:rPr lang="en-US" dirty="0"/>
              <a:t> trunk rotation and twisting when mounting, dismounting and sustaining balance in ‘riding position’</a:t>
            </a:r>
            <a:endParaRPr lang="en-AU" dirty="0"/>
          </a:p>
        </p:txBody>
      </p:sp>
      <p:sp>
        <p:nvSpPr>
          <p:cNvPr id="16" name="Text Placeholder 15">
            <a:extLst>
              <a:ext uri="{FF2B5EF4-FFF2-40B4-BE49-F238E27FC236}">
                <a16:creationId xmlns:a16="http://schemas.microsoft.com/office/drawing/2014/main" id="{049BBAF1-36FB-5AFF-031E-CAC9F183860F}"/>
              </a:ext>
            </a:extLst>
          </p:cNvPr>
          <p:cNvSpPr>
            <a:spLocks noGrp="1"/>
          </p:cNvSpPr>
          <p:nvPr>
            <p:ph type="body" sz="quarter" idx="34"/>
          </p:nvPr>
        </p:nvSpPr>
        <p:spPr/>
        <p:txBody>
          <a:bodyPr/>
          <a:lstStyle/>
          <a:p>
            <a:r>
              <a:rPr lang="en-US" dirty="0"/>
              <a:t>Infrequent</a:t>
            </a:r>
            <a:endParaRPr lang="en-AU" dirty="0"/>
          </a:p>
        </p:txBody>
      </p:sp>
      <p:sp>
        <p:nvSpPr>
          <p:cNvPr id="17" name="Text Placeholder 16">
            <a:extLst>
              <a:ext uri="{FF2B5EF4-FFF2-40B4-BE49-F238E27FC236}">
                <a16:creationId xmlns:a16="http://schemas.microsoft.com/office/drawing/2014/main" id="{74D1B514-A2A0-8743-9FC1-975F88EBDB91}"/>
              </a:ext>
            </a:extLst>
          </p:cNvPr>
          <p:cNvSpPr>
            <a:spLocks noGrp="1"/>
          </p:cNvSpPr>
          <p:nvPr>
            <p:ph type="body" sz="quarter" idx="35"/>
          </p:nvPr>
        </p:nvSpPr>
        <p:spPr/>
        <p:txBody>
          <a:bodyPr/>
          <a:lstStyle/>
          <a:p>
            <a:r>
              <a:rPr lang="en-US" dirty="0"/>
              <a:t>TR are not required to drive.</a:t>
            </a:r>
            <a:endParaRPr lang="en-AU" dirty="0"/>
          </a:p>
        </p:txBody>
      </p:sp>
    </p:spTree>
    <p:extLst>
      <p:ext uri="{BB962C8B-B14F-4D97-AF65-F5344CB8AC3E}">
        <p14:creationId xmlns:p14="http://schemas.microsoft.com/office/powerpoint/2010/main" val="2527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4E7EE-65BB-FCE7-4A3C-10BD0EFFF3A9}"/>
              </a:ext>
            </a:extLst>
          </p:cNvPr>
          <p:cNvSpPr>
            <a:spLocks noGrp="1"/>
          </p:cNvSpPr>
          <p:nvPr>
            <p:ph type="body" sz="quarter" idx="24"/>
          </p:nvPr>
        </p:nvSpPr>
        <p:spPr/>
        <p:txBody>
          <a:bodyPr/>
          <a:lstStyle/>
          <a:p>
            <a:r>
              <a:rPr lang="en-US" dirty="0"/>
              <a:t>Infrequent</a:t>
            </a:r>
            <a:endParaRPr lang="en-AU" dirty="0"/>
          </a:p>
        </p:txBody>
      </p:sp>
      <p:sp>
        <p:nvSpPr>
          <p:cNvPr id="3" name="Text Placeholder 2">
            <a:extLst>
              <a:ext uri="{FF2B5EF4-FFF2-40B4-BE49-F238E27FC236}">
                <a16:creationId xmlns:a16="http://schemas.microsoft.com/office/drawing/2014/main" id="{BE1D2119-774F-B712-E21C-265C6DA0C103}"/>
              </a:ext>
            </a:extLst>
          </p:cNvPr>
          <p:cNvSpPr>
            <a:spLocks noGrp="1"/>
          </p:cNvSpPr>
          <p:nvPr>
            <p:ph type="body" sz="quarter" idx="30"/>
          </p:nvPr>
        </p:nvSpPr>
        <p:spPr/>
        <p:txBody>
          <a:bodyPr/>
          <a:lstStyle/>
          <a:p>
            <a:r>
              <a:rPr lang="en-US" dirty="0"/>
              <a:t>N/A</a:t>
            </a:r>
            <a:endParaRPr lang="en-AU" dirty="0"/>
          </a:p>
        </p:txBody>
      </p:sp>
      <p:sp>
        <p:nvSpPr>
          <p:cNvPr id="4" name="Text Placeholder 3">
            <a:extLst>
              <a:ext uri="{FF2B5EF4-FFF2-40B4-BE49-F238E27FC236}">
                <a16:creationId xmlns:a16="http://schemas.microsoft.com/office/drawing/2014/main" id="{64807646-0C9F-BCF3-A90B-44D534E7886B}"/>
              </a:ext>
            </a:extLst>
          </p:cNvPr>
          <p:cNvSpPr>
            <a:spLocks noGrp="1"/>
          </p:cNvSpPr>
          <p:nvPr>
            <p:ph type="body" sz="quarter" idx="36"/>
          </p:nvPr>
        </p:nvSpPr>
        <p:spPr/>
        <p:txBody>
          <a:bodyPr/>
          <a:lstStyle/>
          <a:p>
            <a:r>
              <a:rPr lang="en-US" dirty="0"/>
              <a:t>N/A</a:t>
            </a:r>
            <a:endParaRPr lang="en-AU" dirty="0"/>
          </a:p>
        </p:txBody>
      </p:sp>
      <p:sp>
        <p:nvSpPr>
          <p:cNvPr id="5" name="Text Placeholder 4">
            <a:extLst>
              <a:ext uri="{FF2B5EF4-FFF2-40B4-BE49-F238E27FC236}">
                <a16:creationId xmlns:a16="http://schemas.microsoft.com/office/drawing/2014/main" id="{374A8E15-4BAA-4B61-7A7F-51699CE5D2CD}"/>
              </a:ext>
            </a:extLst>
          </p:cNvPr>
          <p:cNvSpPr>
            <a:spLocks noGrp="1"/>
          </p:cNvSpPr>
          <p:nvPr>
            <p:ph type="body" sz="quarter" idx="37"/>
          </p:nvPr>
        </p:nvSpPr>
        <p:spPr/>
        <p:txBody>
          <a:bodyPr/>
          <a:lstStyle/>
          <a:p>
            <a:r>
              <a:rPr lang="en-US" dirty="0"/>
              <a:t>Frequent</a:t>
            </a:r>
            <a:endParaRPr lang="en-AU" dirty="0"/>
          </a:p>
        </p:txBody>
      </p:sp>
      <p:sp>
        <p:nvSpPr>
          <p:cNvPr id="6" name="Text Placeholder 5">
            <a:extLst>
              <a:ext uri="{FF2B5EF4-FFF2-40B4-BE49-F238E27FC236}">
                <a16:creationId xmlns:a16="http://schemas.microsoft.com/office/drawing/2014/main" id="{9250007C-1DA0-5244-F739-C82435456CA0}"/>
              </a:ext>
            </a:extLst>
          </p:cNvPr>
          <p:cNvSpPr>
            <a:spLocks noGrp="1"/>
          </p:cNvSpPr>
          <p:nvPr>
            <p:ph type="body" sz="quarter" idx="38"/>
          </p:nvPr>
        </p:nvSpPr>
        <p:spPr/>
        <p:txBody>
          <a:bodyPr/>
          <a:lstStyle/>
          <a:p>
            <a:r>
              <a:rPr lang="en-US" dirty="0"/>
              <a:t>5kg</a:t>
            </a:r>
            <a:endParaRPr lang="en-AU" dirty="0"/>
          </a:p>
        </p:txBody>
      </p:sp>
      <p:sp>
        <p:nvSpPr>
          <p:cNvPr id="7" name="Text Placeholder 6">
            <a:extLst>
              <a:ext uri="{FF2B5EF4-FFF2-40B4-BE49-F238E27FC236}">
                <a16:creationId xmlns:a16="http://schemas.microsoft.com/office/drawing/2014/main" id="{C47F2795-2037-60A2-4CF8-25373493931D}"/>
              </a:ext>
            </a:extLst>
          </p:cNvPr>
          <p:cNvSpPr>
            <a:spLocks noGrp="1"/>
          </p:cNvSpPr>
          <p:nvPr>
            <p:ph type="body" sz="quarter" idx="39"/>
          </p:nvPr>
        </p:nvSpPr>
        <p:spPr/>
        <p:txBody>
          <a:bodyPr/>
          <a:lstStyle/>
          <a:p>
            <a:pPr algn="l"/>
            <a:r>
              <a:rPr lang="en-US" dirty="0"/>
              <a:t>TR are frequently required to lift from waist to shoulder height when fitting and removing saddles.</a:t>
            </a:r>
            <a:endParaRPr lang="en-AU" dirty="0"/>
          </a:p>
        </p:txBody>
      </p:sp>
      <p:sp>
        <p:nvSpPr>
          <p:cNvPr id="8" name="Text Placeholder 7">
            <a:extLst>
              <a:ext uri="{FF2B5EF4-FFF2-40B4-BE49-F238E27FC236}">
                <a16:creationId xmlns:a16="http://schemas.microsoft.com/office/drawing/2014/main" id="{6950D918-E8D8-4456-5FAF-7A226C95B6CD}"/>
              </a:ext>
            </a:extLst>
          </p:cNvPr>
          <p:cNvSpPr>
            <a:spLocks noGrp="1"/>
          </p:cNvSpPr>
          <p:nvPr>
            <p:ph type="body" sz="quarter" idx="40"/>
          </p:nvPr>
        </p:nvSpPr>
        <p:spPr/>
        <p:txBody>
          <a:bodyPr/>
          <a:lstStyle/>
          <a:p>
            <a:r>
              <a:rPr lang="en-US" dirty="0"/>
              <a:t>Infrequent</a:t>
            </a:r>
            <a:endParaRPr lang="en-AU" dirty="0"/>
          </a:p>
        </p:txBody>
      </p:sp>
      <p:sp>
        <p:nvSpPr>
          <p:cNvPr id="9" name="Text Placeholder 8">
            <a:extLst>
              <a:ext uri="{FF2B5EF4-FFF2-40B4-BE49-F238E27FC236}">
                <a16:creationId xmlns:a16="http://schemas.microsoft.com/office/drawing/2014/main" id="{4626B587-0414-A772-DC8B-FEF4F51DE824}"/>
              </a:ext>
            </a:extLst>
          </p:cNvPr>
          <p:cNvSpPr>
            <a:spLocks noGrp="1"/>
          </p:cNvSpPr>
          <p:nvPr>
            <p:ph type="body" sz="quarter" idx="41"/>
          </p:nvPr>
        </p:nvSpPr>
        <p:spPr/>
        <p:txBody>
          <a:bodyPr/>
          <a:lstStyle/>
          <a:p>
            <a:r>
              <a:rPr lang="en-US" dirty="0"/>
              <a:t>Up to 5kg</a:t>
            </a:r>
            <a:endParaRPr lang="en-AU" dirty="0"/>
          </a:p>
        </p:txBody>
      </p:sp>
      <p:sp>
        <p:nvSpPr>
          <p:cNvPr id="10" name="Text Placeholder 9">
            <a:extLst>
              <a:ext uri="{FF2B5EF4-FFF2-40B4-BE49-F238E27FC236}">
                <a16:creationId xmlns:a16="http://schemas.microsoft.com/office/drawing/2014/main" id="{84460044-B672-3764-6C73-234F554C1E4C}"/>
              </a:ext>
            </a:extLst>
          </p:cNvPr>
          <p:cNvSpPr>
            <a:spLocks noGrp="1"/>
          </p:cNvSpPr>
          <p:nvPr>
            <p:ph type="body" sz="quarter" idx="42"/>
          </p:nvPr>
        </p:nvSpPr>
        <p:spPr/>
        <p:txBody>
          <a:bodyPr/>
          <a:lstStyle/>
          <a:p>
            <a:pPr algn="l"/>
            <a:r>
              <a:rPr lang="en-US" dirty="0"/>
              <a:t>TR may be infrequently required to lift shoulder to overhead when fitting bridle onto horse.</a:t>
            </a:r>
            <a:endParaRPr lang="en-AU" dirty="0"/>
          </a:p>
        </p:txBody>
      </p:sp>
      <p:sp>
        <p:nvSpPr>
          <p:cNvPr id="11" name="Text Placeholder 10">
            <a:extLst>
              <a:ext uri="{FF2B5EF4-FFF2-40B4-BE49-F238E27FC236}">
                <a16:creationId xmlns:a16="http://schemas.microsoft.com/office/drawing/2014/main" id="{011084BE-919C-CF7D-808C-0030DD1C5B55}"/>
              </a:ext>
            </a:extLst>
          </p:cNvPr>
          <p:cNvSpPr>
            <a:spLocks noGrp="1"/>
          </p:cNvSpPr>
          <p:nvPr>
            <p:ph type="body" sz="quarter" idx="43"/>
          </p:nvPr>
        </p:nvSpPr>
        <p:spPr/>
        <p:txBody>
          <a:bodyPr/>
          <a:lstStyle/>
          <a:p>
            <a:r>
              <a:rPr lang="en-US" dirty="0"/>
              <a:t>Infrequent</a:t>
            </a:r>
            <a:endParaRPr lang="en-AU" dirty="0"/>
          </a:p>
        </p:txBody>
      </p:sp>
      <p:sp>
        <p:nvSpPr>
          <p:cNvPr id="12" name="Text Placeholder 11">
            <a:extLst>
              <a:ext uri="{FF2B5EF4-FFF2-40B4-BE49-F238E27FC236}">
                <a16:creationId xmlns:a16="http://schemas.microsoft.com/office/drawing/2014/main" id="{F5297F93-E5BB-E6D9-5646-3FD4078416EB}"/>
              </a:ext>
            </a:extLst>
          </p:cNvPr>
          <p:cNvSpPr>
            <a:spLocks noGrp="1"/>
          </p:cNvSpPr>
          <p:nvPr>
            <p:ph type="body" sz="quarter" idx="44"/>
          </p:nvPr>
        </p:nvSpPr>
        <p:spPr/>
        <p:txBody>
          <a:bodyPr/>
          <a:lstStyle/>
          <a:p>
            <a:r>
              <a:rPr lang="en-US" dirty="0"/>
              <a:t>Body Weight</a:t>
            </a:r>
            <a:endParaRPr lang="en-AU" dirty="0"/>
          </a:p>
        </p:txBody>
      </p:sp>
      <p:sp>
        <p:nvSpPr>
          <p:cNvPr id="13" name="Text Placeholder 12">
            <a:extLst>
              <a:ext uri="{FF2B5EF4-FFF2-40B4-BE49-F238E27FC236}">
                <a16:creationId xmlns:a16="http://schemas.microsoft.com/office/drawing/2014/main" id="{D93F1C94-0FF6-985A-CB68-1E182CE99029}"/>
              </a:ext>
            </a:extLst>
          </p:cNvPr>
          <p:cNvSpPr>
            <a:spLocks noGrp="1"/>
          </p:cNvSpPr>
          <p:nvPr>
            <p:ph type="body" sz="quarter" idx="45"/>
          </p:nvPr>
        </p:nvSpPr>
        <p:spPr/>
        <p:txBody>
          <a:bodyPr/>
          <a:lstStyle/>
          <a:p>
            <a:pPr algn="l"/>
            <a:r>
              <a:rPr lang="en-US" dirty="0"/>
              <a:t>TR  are required to push themselves onto and off horse when mounting and dismounting. TR are required to maintain push force through lower limbs when in riding position.</a:t>
            </a:r>
            <a:endParaRPr lang="en-AU" dirty="0"/>
          </a:p>
        </p:txBody>
      </p:sp>
      <p:sp>
        <p:nvSpPr>
          <p:cNvPr id="14" name="Text Placeholder 13">
            <a:extLst>
              <a:ext uri="{FF2B5EF4-FFF2-40B4-BE49-F238E27FC236}">
                <a16:creationId xmlns:a16="http://schemas.microsoft.com/office/drawing/2014/main" id="{F4E9ACC5-1B0A-5C7E-DFA7-A6C7E8DD4A07}"/>
              </a:ext>
            </a:extLst>
          </p:cNvPr>
          <p:cNvSpPr>
            <a:spLocks noGrp="1"/>
          </p:cNvSpPr>
          <p:nvPr>
            <p:ph type="body" sz="quarter" idx="46"/>
          </p:nvPr>
        </p:nvSpPr>
        <p:spPr/>
        <p:txBody>
          <a:bodyPr/>
          <a:lstStyle/>
          <a:p>
            <a:r>
              <a:rPr lang="en-US" dirty="0"/>
              <a:t>Frequent</a:t>
            </a:r>
            <a:endParaRPr lang="en-AU" dirty="0"/>
          </a:p>
        </p:txBody>
      </p:sp>
      <p:sp>
        <p:nvSpPr>
          <p:cNvPr id="15" name="Text Placeholder 14">
            <a:extLst>
              <a:ext uri="{FF2B5EF4-FFF2-40B4-BE49-F238E27FC236}">
                <a16:creationId xmlns:a16="http://schemas.microsoft.com/office/drawing/2014/main" id="{DBB0E513-75F3-0023-757A-898254FBFF8D}"/>
              </a:ext>
            </a:extLst>
          </p:cNvPr>
          <p:cNvSpPr>
            <a:spLocks noGrp="1"/>
          </p:cNvSpPr>
          <p:nvPr>
            <p:ph type="body" sz="quarter" idx="47"/>
          </p:nvPr>
        </p:nvSpPr>
        <p:spPr/>
        <p:txBody>
          <a:bodyPr/>
          <a:lstStyle/>
          <a:p>
            <a:r>
              <a:rPr lang="en-US" dirty="0"/>
              <a:t>15kg</a:t>
            </a:r>
            <a:endParaRPr lang="en-AU" dirty="0"/>
          </a:p>
        </p:txBody>
      </p:sp>
      <p:sp>
        <p:nvSpPr>
          <p:cNvPr id="16" name="Text Placeholder 15">
            <a:extLst>
              <a:ext uri="{FF2B5EF4-FFF2-40B4-BE49-F238E27FC236}">
                <a16:creationId xmlns:a16="http://schemas.microsoft.com/office/drawing/2014/main" id="{BE4A820F-17D7-3CEE-F4A6-4FBDA83F5A17}"/>
              </a:ext>
            </a:extLst>
          </p:cNvPr>
          <p:cNvSpPr>
            <a:spLocks noGrp="1"/>
          </p:cNvSpPr>
          <p:nvPr>
            <p:ph type="body" sz="quarter" idx="48"/>
          </p:nvPr>
        </p:nvSpPr>
        <p:spPr/>
        <p:txBody>
          <a:bodyPr/>
          <a:lstStyle/>
          <a:p>
            <a:pPr algn="l"/>
            <a:r>
              <a:rPr lang="en-US" dirty="0"/>
              <a:t>TR may need to apply a pulling force of up to approximately 15 kg when holding the reins during riding.</a:t>
            </a:r>
            <a:endParaRPr lang="en-AU" dirty="0"/>
          </a:p>
        </p:txBody>
      </p:sp>
      <p:sp>
        <p:nvSpPr>
          <p:cNvPr id="17" name="Text Placeholder 16">
            <a:extLst>
              <a:ext uri="{FF2B5EF4-FFF2-40B4-BE49-F238E27FC236}">
                <a16:creationId xmlns:a16="http://schemas.microsoft.com/office/drawing/2014/main" id="{5E38356E-5612-B537-0B04-2F2DBA33C419}"/>
              </a:ext>
            </a:extLst>
          </p:cNvPr>
          <p:cNvSpPr>
            <a:spLocks noGrp="1"/>
          </p:cNvSpPr>
          <p:nvPr>
            <p:ph type="body" sz="quarter" idx="49"/>
          </p:nvPr>
        </p:nvSpPr>
        <p:spPr/>
        <p:txBody>
          <a:bodyPr/>
          <a:lstStyle/>
          <a:p>
            <a:r>
              <a:rPr lang="en-US" dirty="0"/>
              <a:t>Frequent</a:t>
            </a:r>
            <a:endParaRPr lang="en-AU" dirty="0"/>
          </a:p>
        </p:txBody>
      </p:sp>
      <p:sp>
        <p:nvSpPr>
          <p:cNvPr id="18" name="Text Placeholder 17">
            <a:extLst>
              <a:ext uri="{FF2B5EF4-FFF2-40B4-BE49-F238E27FC236}">
                <a16:creationId xmlns:a16="http://schemas.microsoft.com/office/drawing/2014/main" id="{21074382-19AA-8DAB-E3A2-6F2D6FBC0242}"/>
              </a:ext>
            </a:extLst>
          </p:cNvPr>
          <p:cNvSpPr>
            <a:spLocks noGrp="1"/>
          </p:cNvSpPr>
          <p:nvPr>
            <p:ph type="body" sz="quarter" idx="50"/>
          </p:nvPr>
        </p:nvSpPr>
        <p:spPr/>
        <p:txBody>
          <a:bodyPr/>
          <a:lstStyle/>
          <a:p>
            <a:r>
              <a:rPr lang="en-US" dirty="0"/>
              <a:t>5kg</a:t>
            </a:r>
            <a:endParaRPr lang="en-AU" dirty="0"/>
          </a:p>
        </p:txBody>
      </p:sp>
      <p:sp>
        <p:nvSpPr>
          <p:cNvPr id="19" name="Text Placeholder 18">
            <a:extLst>
              <a:ext uri="{FF2B5EF4-FFF2-40B4-BE49-F238E27FC236}">
                <a16:creationId xmlns:a16="http://schemas.microsoft.com/office/drawing/2014/main" id="{850F9247-270E-6DCB-BFFF-47D80577EE6B}"/>
              </a:ext>
            </a:extLst>
          </p:cNvPr>
          <p:cNvSpPr>
            <a:spLocks noGrp="1"/>
          </p:cNvSpPr>
          <p:nvPr>
            <p:ph type="body" sz="quarter" idx="51"/>
          </p:nvPr>
        </p:nvSpPr>
        <p:spPr/>
        <p:txBody>
          <a:bodyPr/>
          <a:lstStyle/>
          <a:p>
            <a:pPr algn="l"/>
            <a:r>
              <a:rPr lang="en-US" dirty="0"/>
              <a:t>TR are required to carry tack equipment before and after exercising horse.</a:t>
            </a:r>
            <a:endParaRPr lang="en-AU" dirty="0"/>
          </a:p>
        </p:txBody>
      </p:sp>
    </p:spTree>
    <p:extLst>
      <p:ext uri="{BB962C8B-B14F-4D97-AF65-F5344CB8AC3E}">
        <p14:creationId xmlns:p14="http://schemas.microsoft.com/office/powerpoint/2010/main" val="253040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CAB907-5461-F6B1-85A1-0314221294E4}"/>
              </a:ext>
            </a:extLst>
          </p:cNvPr>
          <p:cNvSpPr>
            <a:spLocks noGrp="1"/>
          </p:cNvSpPr>
          <p:nvPr>
            <p:ph type="body" sz="quarter" idx="10"/>
          </p:nvPr>
        </p:nvSpPr>
        <p:spPr/>
        <p:txBody>
          <a:bodyPr/>
          <a:lstStyle/>
          <a:p>
            <a:r>
              <a:rPr lang="en-US" dirty="0"/>
              <a:t>Constant</a:t>
            </a:r>
            <a:endParaRPr lang="en-AU" dirty="0"/>
          </a:p>
        </p:txBody>
      </p:sp>
      <p:sp>
        <p:nvSpPr>
          <p:cNvPr id="3" name="Text Placeholder 2">
            <a:extLst>
              <a:ext uri="{FF2B5EF4-FFF2-40B4-BE49-F238E27FC236}">
                <a16:creationId xmlns:a16="http://schemas.microsoft.com/office/drawing/2014/main" id="{294F33A9-AD4A-1EB9-9080-4A75E3926878}"/>
              </a:ext>
            </a:extLst>
          </p:cNvPr>
          <p:cNvSpPr>
            <a:spLocks noGrp="1"/>
          </p:cNvSpPr>
          <p:nvPr>
            <p:ph type="body" sz="quarter" idx="21"/>
          </p:nvPr>
        </p:nvSpPr>
        <p:spPr/>
        <p:txBody>
          <a:bodyPr/>
          <a:lstStyle/>
          <a:p>
            <a:r>
              <a:rPr lang="en-US" dirty="0"/>
              <a:t>TR are required to have strong eyesight to conduct their everyday duties and detect potential risks and hazards when exercising horse. </a:t>
            </a:r>
            <a:endParaRPr lang="en-AU" dirty="0"/>
          </a:p>
        </p:txBody>
      </p:sp>
      <p:sp>
        <p:nvSpPr>
          <p:cNvPr id="4" name="Text Placeholder 3">
            <a:extLst>
              <a:ext uri="{FF2B5EF4-FFF2-40B4-BE49-F238E27FC236}">
                <a16:creationId xmlns:a16="http://schemas.microsoft.com/office/drawing/2014/main" id="{61BC8BDF-575A-A336-DD9B-A15DA4628449}"/>
              </a:ext>
            </a:extLst>
          </p:cNvPr>
          <p:cNvSpPr>
            <a:spLocks noGrp="1"/>
          </p:cNvSpPr>
          <p:nvPr>
            <p:ph type="body" sz="quarter" idx="22"/>
          </p:nvPr>
        </p:nvSpPr>
        <p:spPr/>
        <p:txBody>
          <a:bodyPr/>
          <a:lstStyle/>
          <a:p>
            <a:r>
              <a:rPr lang="en-US" dirty="0"/>
              <a:t>Constant</a:t>
            </a:r>
            <a:endParaRPr lang="en-AU" dirty="0"/>
          </a:p>
        </p:txBody>
      </p:sp>
      <p:sp>
        <p:nvSpPr>
          <p:cNvPr id="5" name="Text Placeholder 4">
            <a:extLst>
              <a:ext uri="{FF2B5EF4-FFF2-40B4-BE49-F238E27FC236}">
                <a16:creationId xmlns:a16="http://schemas.microsoft.com/office/drawing/2014/main" id="{D5DA7399-E17E-BFF0-09FF-18CA4416207D}"/>
              </a:ext>
            </a:extLst>
          </p:cNvPr>
          <p:cNvSpPr>
            <a:spLocks noGrp="1"/>
          </p:cNvSpPr>
          <p:nvPr>
            <p:ph type="body" sz="quarter" idx="23"/>
          </p:nvPr>
        </p:nvSpPr>
        <p:spPr/>
        <p:txBody>
          <a:bodyPr/>
          <a:lstStyle/>
          <a:p>
            <a:r>
              <a:rPr lang="en-US" dirty="0"/>
              <a:t>TR are required to have strong hearing to ensure they are aware of potential risks and hazards, following instructions and communicating effectively when riding in groups. </a:t>
            </a:r>
            <a:endParaRPr lang="en-AU" dirty="0"/>
          </a:p>
        </p:txBody>
      </p:sp>
      <p:sp>
        <p:nvSpPr>
          <p:cNvPr id="6" name="Text Placeholder 5">
            <a:extLst>
              <a:ext uri="{FF2B5EF4-FFF2-40B4-BE49-F238E27FC236}">
                <a16:creationId xmlns:a16="http://schemas.microsoft.com/office/drawing/2014/main" id="{F005719A-8864-11C9-02E8-C9C8F4A8C9B3}"/>
              </a:ext>
            </a:extLst>
          </p:cNvPr>
          <p:cNvSpPr>
            <a:spLocks noGrp="1"/>
          </p:cNvSpPr>
          <p:nvPr>
            <p:ph type="body" sz="quarter" idx="24"/>
          </p:nvPr>
        </p:nvSpPr>
        <p:spPr/>
        <p:txBody>
          <a:bodyPr/>
          <a:lstStyle/>
          <a:p>
            <a:r>
              <a:rPr lang="en-US" dirty="0"/>
              <a:t>Frequent</a:t>
            </a:r>
            <a:endParaRPr lang="en-AU" dirty="0"/>
          </a:p>
        </p:txBody>
      </p:sp>
      <p:sp>
        <p:nvSpPr>
          <p:cNvPr id="7" name="Text Placeholder 6">
            <a:extLst>
              <a:ext uri="{FF2B5EF4-FFF2-40B4-BE49-F238E27FC236}">
                <a16:creationId xmlns:a16="http://schemas.microsoft.com/office/drawing/2014/main" id="{E6B05C91-6EF6-5ECF-18DD-B6CC97337B7C}"/>
              </a:ext>
            </a:extLst>
          </p:cNvPr>
          <p:cNvSpPr>
            <a:spLocks noGrp="1"/>
          </p:cNvSpPr>
          <p:nvPr>
            <p:ph type="body" sz="quarter" idx="25"/>
          </p:nvPr>
        </p:nvSpPr>
        <p:spPr/>
        <p:txBody>
          <a:bodyPr/>
          <a:lstStyle/>
          <a:p>
            <a:r>
              <a:rPr lang="en-US" dirty="0"/>
              <a:t>TR are required to read training programs to conduct their everyday duties.</a:t>
            </a:r>
            <a:endParaRPr lang="en-AU" dirty="0"/>
          </a:p>
        </p:txBody>
      </p:sp>
      <p:sp>
        <p:nvSpPr>
          <p:cNvPr id="8" name="Text Placeholder 7">
            <a:extLst>
              <a:ext uri="{FF2B5EF4-FFF2-40B4-BE49-F238E27FC236}">
                <a16:creationId xmlns:a16="http://schemas.microsoft.com/office/drawing/2014/main" id="{CB72758D-E237-911D-BE65-89012C89A972}"/>
              </a:ext>
            </a:extLst>
          </p:cNvPr>
          <p:cNvSpPr>
            <a:spLocks noGrp="1"/>
          </p:cNvSpPr>
          <p:nvPr>
            <p:ph type="body" sz="quarter" idx="26"/>
          </p:nvPr>
        </p:nvSpPr>
        <p:spPr/>
        <p:txBody>
          <a:bodyPr/>
          <a:lstStyle/>
          <a:p>
            <a:r>
              <a:rPr lang="en-US" dirty="0"/>
              <a:t>Constant</a:t>
            </a:r>
            <a:endParaRPr lang="en-AU" dirty="0"/>
          </a:p>
        </p:txBody>
      </p:sp>
      <p:sp>
        <p:nvSpPr>
          <p:cNvPr id="9" name="Text Placeholder 8">
            <a:extLst>
              <a:ext uri="{FF2B5EF4-FFF2-40B4-BE49-F238E27FC236}">
                <a16:creationId xmlns:a16="http://schemas.microsoft.com/office/drawing/2014/main" id="{5103945C-B119-02D1-9012-5C176BE1345E}"/>
              </a:ext>
            </a:extLst>
          </p:cNvPr>
          <p:cNvSpPr>
            <a:spLocks noGrp="1"/>
          </p:cNvSpPr>
          <p:nvPr>
            <p:ph type="body" sz="quarter" idx="27"/>
          </p:nvPr>
        </p:nvSpPr>
        <p:spPr/>
        <p:txBody>
          <a:bodyPr/>
          <a:lstStyle/>
          <a:p>
            <a:r>
              <a:rPr lang="en-US" dirty="0"/>
              <a:t>TR required to demonstrate attention to detail and concentration constantly to conduct every day tasks including reading training programs, guiding horse, following train programs when exercising horses. </a:t>
            </a:r>
            <a:endParaRPr lang="en-AU" dirty="0"/>
          </a:p>
        </p:txBody>
      </p:sp>
      <p:sp>
        <p:nvSpPr>
          <p:cNvPr id="10" name="Text Placeholder 9">
            <a:extLst>
              <a:ext uri="{FF2B5EF4-FFF2-40B4-BE49-F238E27FC236}">
                <a16:creationId xmlns:a16="http://schemas.microsoft.com/office/drawing/2014/main" id="{9D662CEC-1B38-27D8-AF3E-49849894F636}"/>
              </a:ext>
            </a:extLst>
          </p:cNvPr>
          <p:cNvSpPr>
            <a:spLocks noGrp="1"/>
          </p:cNvSpPr>
          <p:nvPr>
            <p:ph type="body" sz="quarter" idx="28"/>
          </p:nvPr>
        </p:nvSpPr>
        <p:spPr/>
        <p:txBody>
          <a:bodyPr/>
          <a:lstStyle/>
          <a:p>
            <a:r>
              <a:rPr lang="en-US" dirty="0"/>
              <a:t>Constant</a:t>
            </a:r>
            <a:endParaRPr lang="en-AU" dirty="0"/>
          </a:p>
        </p:txBody>
      </p:sp>
      <p:sp>
        <p:nvSpPr>
          <p:cNvPr id="11" name="Text Placeholder 10">
            <a:extLst>
              <a:ext uri="{FF2B5EF4-FFF2-40B4-BE49-F238E27FC236}">
                <a16:creationId xmlns:a16="http://schemas.microsoft.com/office/drawing/2014/main" id="{0943F4D6-F7EA-0122-4A4E-75E0D9B08EEE}"/>
              </a:ext>
            </a:extLst>
          </p:cNvPr>
          <p:cNvSpPr>
            <a:spLocks noGrp="1"/>
          </p:cNvSpPr>
          <p:nvPr>
            <p:ph type="body" sz="quarter" idx="29"/>
          </p:nvPr>
        </p:nvSpPr>
        <p:spPr/>
        <p:txBody>
          <a:bodyPr/>
          <a:lstStyle/>
          <a:p>
            <a:r>
              <a:rPr lang="en-US" dirty="0"/>
              <a:t>Constant element of everyday duties. Combination of long term and working memory required.</a:t>
            </a:r>
            <a:endParaRPr lang="en-AU" dirty="0"/>
          </a:p>
        </p:txBody>
      </p:sp>
      <p:sp>
        <p:nvSpPr>
          <p:cNvPr id="12" name="Text Placeholder 11">
            <a:extLst>
              <a:ext uri="{FF2B5EF4-FFF2-40B4-BE49-F238E27FC236}">
                <a16:creationId xmlns:a16="http://schemas.microsoft.com/office/drawing/2014/main" id="{84A50093-FB89-A294-7930-269D9E20CED4}"/>
              </a:ext>
            </a:extLst>
          </p:cNvPr>
          <p:cNvSpPr>
            <a:spLocks noGrp="1"/>
          </p:cNvSpPr>
          <p:nvPr>
            <p:ph type="body" sz="quarter" idx="30"/>
          </p:nvPr>
        </p:nvSpPr>
        <p:spPr/>
        <p:txBody>
          <a:bodyPr/>
          <a:lstStyle/>
          <a:p>
            <a:r>
              <a:rPr lang="en-US" dirty="0"/>
              <a:t>Constant</a:t>
            </a:r>
            <a:endParaRPr lang="en-AU" dirty="0"/>
          </a:p>
        </p:txBody>
      </p:sp>
      <p:sp>
        <p:nvSpPr>
          <p:cNvPr id="13" name="Text Placeholder 12">
            <a:extLst>
              <a:ext uri="{FF2B5EF4-FFF2-40B4-BE49-F238E27FC236}">
                <a16:creationId xmlns:a16="http://schemas.microsoft.com/office/drawing/2014/main" id="{F4EEB041-4C46-FF50-6D69-9C76EE6FCC00}"/>
              </a:ext>
            </a:extLst>
          </p:cNvPr>
          <p:cNvSpPr>
            <a:spLocks noGrp="1"/>
          </p:cNvSpPr>
          <p:nvPr>
            <p:ph type="body" sz="quarter" idx="31"/>
          </p:nvPr>
        </p:nvSpPr>
        <p:spPr/>
        <p:txBody>
          <a:bodyPr/>
          <a:lstStyle/>
          <a:p>
            <a:r>
              <a:rPr lang="en-US" dirty="0"/>
              <a:t>Constant demand of everyday duties, particularly  when adapting to the environmental and biological factors. High order decision making skills required.</a:t>
            </a:r>
            <a:endParaRPr lang="en-AU" dirty="0"/>
          </a:p>
        </p:txBody>
      </p:sp>
      <p:sp>
        <p:nvSpPr>
          <p:cNvPr id="14" name="Text Placeholder 13">
            <a:extLst>
              <a:ext uri="{FF2B5EF4-FFF2-40B4-BE49-F238E27FC236}">
                <a16:creationId xmlns:a16="http://schemas.microsoft.com/office/drawing/2014/main" id="{8EC2546A-D846-1871-FA17-AE2B3E56932B}"/>
              </a:ext>
            </a:extLst>
          </p:cNvPr>
          <p:cNvSpPr>
            <a:spLocks noGrp="1"/>
          </p:cNvSpPr>
          <p:nvPr>
            <p:ph type="body" sz="quarter" idx="32"/>
          </p:nvPr>
        </p:nvSpPr>
        <p:spPr/>
        <p:txBody>
          <a:bodyPr/>
          <a:lstStyle/>
          <a:p>
            <a:r>
              <a:rPr lang="en-US" dirty="0"/>
              <a:t>Constant</a:t>
            </a:r>
            <a:endParaRPr lang="en-AU" dirty="0"/>
          </a:p>
        </p:txBody>
      </p:sp>
      <p:sp>
        <p:nvSpPr>
          <p:cNvPr id="15" name="Text Placeholder 14">
            <a:extLst>
              <a:ext uri="{FF2B5EF4-FFF2-40B4-BE49-F238E27FC236}">
                <a16:creationId xmlns:a16="http://schemas.microsoft.com/office/drawing/2014/main" id="{71B8A4F6-585B-551E-6406-E887496323F1}"/>
              </a:ext>
            </a:extLst>
          </p:cNvPr>
          <p:cNvSpPr>
            <a:spLocks noGrp="1"/>
          </p:cNvSpPr>
          <p:nvPr>
            <p:ph type="body" sz="quarter" idx="33"/>
          </p:nvPr>
        </p:nvSpPr>
        <p:spPr/>
        <p:txBody>
          <a:bodyPr/>
          <a:lstStyle/>
          <a:p>
            <a:r>
              <a:rPr lang="en-US" dirty="0"/>
              <a:t>High level of flexibility required to adjust to environmental and biological factors.</a:t>
            </a:r>
            <a:endParaRPr lang="en-AU" dirty="0"/>
          </a:p>
        </p:txBody>
      </p:sp>
      <p:sp>
        <p:nvSpPr>
          <p:cNvPr id="16" name="Text Placeholder 15">
            <a:extLst>
              <a:ext uri="{FF2B5EF4-FFF2-40B4-BE49-F238E27FC236}">
                <a16:creationId xmlns:a16="http://schemas.microsoft.com/office/drawing/2014/main" id="{4DAD17F3-08F1-5FC2-7CDA-317D9313317A}"/>
              </a:ext>
            </a:extLst>
          </p:cNvPr>
          <p:cNvSpPr>
            <a:spLocks noGrp="1"/>
          </p:cNvSpPr>
          <p:nvPr>
            <p:ph type="body" sz="quarter" idx="34"/>
          </p:nvPr>
        </p:nvSpPr>
        <p:spPr/>
        <p:txBody>
          <a:bodyPr/>
          <a:lstStyle/>
          <a:p>
            <a:r>
              <a:rPr lang="en-US" dirty="0"/>
              <a:t>Constant</a:t>
            </a:r>
            <a:endParaRPr lang="en-AU" dirty="0"/>
          </a:p>
        </p:txBody>
      </p:sp>
      <p:sp>
        <p:nvSpPr>
          <p:cNvPr id="17" name="Text Placeholder 16">
            <a:extLst>
              <a:ext uri="{FF2B5EF4-FFF2-40B4-BE49-F238E27FC236}">
                <a16:creationId xmlns:a16="http://schemas.microsoft.com/office/drawing/2014/main" id="{1861BB11-C64B-4CEF-16EC-E24DBB35290E}"/>
              </a:ext>
            </a:extLst>
          </p:cNvPr>
          <p:cNvSpPr>
            <a:spLocks noGrp="1"/>
          </p:cNvSpPr>
          <p:nvPr>
            <p:ph type="body" sz="quarter" idx="35"/>
          </p:nvPr>
        </p:nvSpPr>
        <p:spPr/>
        <p:txBody>
          <a:bodyPr/>
          <a:lstStyle/>
          <a:p>
            <a:r>
              <a:rPr lang="en-US" dirty="0"/>
              <a:t>TR are required to process information quickly to understand and respond to environmental or biological factors. Accuracy of processing is required to avoid and </a:t>
            </a:r>
            <a:r>
              <a:rPr lang="en-US" dirty="0" err="1"/>
              <a:t>minimise</a:t>
            </a:r>
            <a:r>
              <a:rPr lang="en-US" dirty="0"/>
              <a:t> errors. </a:t>
            </a:r>
            <a:endParaRPr lang="en-AU" dirty="0"/>
          </a:p>
        </p:txBody>
      </p:sp>
      <p:sp>
        <p:nvSpPr>
          <p:cNvPr id="18" name="Text Placeholder 17">
            <a:extLst>
              <a:ext uri="{FF2B5EF4-FFF2-40B4-BE49-F238E27FC236}">
                <a16:creationId xmlns:a16="http://schemas.microsoft.com/office/drawing/2014/main" id="{F006BA95-A410-F3D1-4937-29357EDC99C7}"/>
              </a:ext>
            </a:extLst>
          </p:cNvPr>
          <p:cNvSpPr>
            <a:spLocks noGrp="1"/>
          </p:cNvSpPr>
          <p:nvPr>
            <p:ph type="body" sz="quarter" idx="36"/>
          </p:nvPr>
        </p:nvSpPr>
        <p:spPr/>
        <p:txBody>
          <a:bodyPr/>
          <a:lstStyle/>
          <a:p>
            <a:r>
              <a:rPr lang="en-US" dirty="0"/>
              <a:t>Constant</a:t>
            </a:r>
            <a:endParaRPr lang="en-AU" dirty="0"/>
          </a:p>
        </p:txBody>
      </p:sp>
      <p:sp>
        <p:nvSpPr>
          <p:cNvPr id="19" name="Text Placeholder 18">
            <a:extLst>
              <a:ext uri="{FF2B5EF4-FFF2-40B4-BE49-F238E27FC236}">
                <a16:creationId xmlns:a16="http://schemas.microsoft.com/office/drawing/2014/main" id="{97FF1B32-9AC2-6143-70B4-3E4AD2B80908}"/>
              </a:ext>
            </a:extLst>
          </p:cNvPr>
          <p:cNvSpPr>
            <a:spLocks noGrp="1"/>
          </p:cNvSpPr>
          <p:nvPr>
            <p:ph type="body" sz="quarter" idx="37"/>
          </p:nvPr>
        </p:nvSpPr>
        <p:spPr/>
        <p:txBody>
          <a:bodyPr/>
          <a:lstStyle/>
          <a:p>
            <a:r>
              <a:rPr lang="en-US" dirty="0"/>
              <a:t>TR are required to </a:t>
            </a:r>
            <a:r>
              <a:rPr lang="en-US" dirty="0" err="1"/>
              <a:t>recognise</a:t>
            </a:r>
            <a:r>
              <a:rPr lang="en-US" dirty="0"/>
              <a:t> the emotions in horses, navigate social interactions with other riders, trainers and manage interpersonal conflicts if these arise. </a:t>
            </a:r>
            <a:endParaRPr lang="en-AU" dirty="0"/>
          </a:p>
        </p:txBody>
      </p:sp>
    </p:spTree>
    <p:extLst>
      <p:ext uri="{BB962C8B-B14F-4D97-AF65-F5344CB8AC3E}">
        <p14:creationId xmlns:p14="http://schemas.microsoft.com/office/powerpoint/2010/main" val="805616719"/>
      </p:ext>
    </p:extLst>
  </p:cSld>
  <p:clrMapOvr>
    <a:masterClrMapping/>
  </p:clrMapOvr>
</p:sld>
</file>

<file path=ppt/theme/theme1.xml><?xml version="1.0" encoding="utf-8"?>
<a:theme xmlns:a="http://schemas.openxmlformats.org/drawingml/2006/main" name="Custom Design">
  <a:themeElements>
    <a:clrScheme name="Altius">
      <a:dk1>
        <a:srgbClr val="5E5E5E"/>
      </a:dk1>
      <a:lt1>
        <a:srgbClr val="FFFFFF"/>
      </a:lt1>
      <a:dk2>
        <a:srgbClr val="233F8B"/>
      </a:dk2>
      <a:lt2>
        <a:srgbClr val="E7E6E6"/>
      </a:lt2>
      <a:accent1>
        <a:srgbClr val="B94686"/>
      </a:accent1>
      <a:accent2>
        <a:srgbClr val="EB6F62"/>
      </a:accent2>
      <a:accent3>
        <a:srgbClr val="693489"/>
      </a:accent3>
      <a:accent4>
        <a:srgbClr val="23A7BE"/>
      </a:accent4>
      <a:accent5>
        <a:srgbClr val="3388C9"/>
      </a:accent5>
      <a:accent6>
        <a:srgbClr val="233F8B"/>
      </a:accent6>
      <a:hlink>
        <a:srgbClr val="233F8B"/>
      </a:hlink>
      <a:folHlink>
        <a:srgbClr val="233F8B"/>
      </a:folHlink>
    </a:clrScheme>
    <a:fontScheme name="Red Hat Display">
      <a:majorFont>
        <a:latin typeface="News Gothic MT"/>
        <a:ea typeface=""/>
        <a:cs typeface=""/>
      </a:majorFont>
      <a:minorFont>
        <a:latin typeface="News Gothic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62A554E828B4290E0F773E026CFD4" ma:contentTypeVersion="13" ma:contentTypeDescription="Create a new document." ma:contentTypeScope="" ma:versionID="455b453a3b8216b3405c84b69964ca8a">
  <xsd:schema xmlns:xsd="http://www.w3.org/2001/XMLSchema" xmlns:xs="http://www.w3.org/2001/XMLSchema" xmlns:p="http://schemas.microsoft.com/office/2006/metadata/properties" xmlns:ns2="73c0a396-2d43-4531-9a67-b60a4f76443b" xmlns:ns3="78461758-4c18-4056-95ac-e7eb6e47c5f1" targetNamespace="http://schemas.microsoft.com/office/2006/metadata/properties" ma:root="true" ma:fieldsID="4d2835298891c2e1570f8a81816f92cb" ns2:_="" ns3:_="">
    <xsd:import namespace="73c0a396-2d43-4531-9a67-b60a4f76443b"/>
    <xsd:import namespace="78461758-4c18-4056-95ac-e7eb6e47c5f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0a396-2d43-4531-9a67-b60a4f764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dfe8167-73bc-439a-9bda-8cd5377d27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461758-4c18-4056-95ac-e7eb6e47c5f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b7ec763-efea-4084-93d6-fb3acc0a6366}" ma:internalName="TaxCatchAll" ma:showField="CatchAllData" ma:web="78461758-4c18-4056-95ac-e7eb6e47c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c0a396-2d43-4531-9a67-b60a4f76443b">
      <Terms xmlns="http://schemas.microsoft.com/office/infopath/2007/PartnerControls"/>
    </lcf76f155ced4ddcb4097134ff3c332f>
    <TaxCatchAll xmlns="78461758-4c18-4056-95ac-e7eb6e47c5f1" xsi:nil="true"/>
    <MediaLengthInSeconds xmlns="73c0a396-2d43-4531-9a67-b60a4f7644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A40F2E-8B14-4748-9A4D-8AAC0099B226}"/>
</file>

<file path=customXml/itemProps2.xml><?xml version="1.0" encoding="utf-8"?>
<ds:datastoreItem xmlns:ds="http://schemas.openxmlformats.org/officeDocument/2006/customXml" ds:itemID="{EEF7E0D5-F944-4C1A-8D7A-77D43581D21A}">
  <ds:schemaRefs>
    <ds:schemaRef ds:uri="http://schemas.openxmlformats.org/package/2006/metadata/core-properties"/>
    <ds:schemaRef ds:uri="http://schemas.microsoft.com/office/2006/metadata/properties"/>
    <ds:schemaRef ds:uri="http://purl.org/dc/dcmitype/"/>
    <ds:schemaRef ds:uri="f90aab41-6d99-4430-bd1a-8644ebce28d0"/>
    <ds:schemaRef ds:uri="http://www.w3.org/XML/1998/namespace"/>
    <ds:schemaRef ds:uri="http://schemas.microsoft.com/office/2006/documentManagement/types"/>
    <ds:schemaRef ds:uri="http://purl.org/dc/terms/"/>
    <ds:schemaRef ds:uri="http://schemas.microsoft.com/office/infopath/2007/PartnerControls"/>
    <ds:schemaRef ds:uri="c28e4d3f-245b-4f31-9a88-91857b27efe2"/>
    <ds:schemaRef ds:uri="http://schemas.microsoft.com/sharepoint/v3"/>
    <ds:schemaRef ds:uri="http://purl.org/dc/elements/1.1/"/>
  </ds:schemaRefs>
</ds:datastoreItem>
</file>

<file path=customXml/itemProps3.xml><?xml version="1.0" encoding="utf-8"?>
<ds:datastoreItem xmlns:ds="http://schemas.openxmlformats.org/officeDocument/2006/customXml" ds:itemID="{4D881DBC-581D-4F71-82D9-B21AE87D3448}">
  <ds:schemaRefs>
    <ds:schemaRef ds:uri="http://schemas.microsoft.com/sharepoint/v3/contenttype/forms"/>
  </ds:schemaRefs>
</ds:datastoreItem>
</file>

<file path=docMetadata/LabelInfo.xml><?xml version="1.0" encoding="utf-8"?>
<clbl:labelList xmlns:clbl="http://schemas.microsoft.com/office/2020/mipLabelMetadata">
  <clbl:label id="{79f335fa-1fdb-4713-a3c7-b720a4ac62cf}" enabled="1" method="Standard" siteId="{fe44ae5c-958e-4186-9489-073cc8edcbaf}" removed="0"/>
</clbl:labelList>
</file>

<file path=docProps/app.xml><?xml version="1.0" encoding="utf-8"?>
<Properties xmlns="http://schemas.openxmlformats.org/officeDocument/2006/extended-properties" xmlns:vt="http://schemas.openxmlformats.org/officeDocument/2006/docPropsVTypes">
  <TotalTime>967</TotalTime>
  <Words>2126</Words>
  <Application>Microsoft Office PowerPoint</Application>
  <PresentationFormat>Widescreen</PresentationFormat>
  <Paragraphs>288</Paragraphs>
  <Slides>11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News Gothic MT</vt:lpstr>
      <vt:lpstr>Univia Pro Book</vt:lpstr>
      <vt:lpstr>Wingdings</vt:lpstr>
      <vt:lpstr>Custom Design</vt:lpstr>
      <vt:lpstr>1_Custom Design</vt:lpstr>
      <vt:lpstr>Track Rider, Jockey and Apprentice Jockey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Boyes</dc:creator>
  <cp:lastModifiedBy>Mathew McKenzie</cp:lastModifiedBy>
  <cp:revision>97</cp:revision>
  <dcterms:created xsi:type="dcterms:W3CDTF">2022-11-20T05:33:31Z</dcterms:created>
  <dcterms:modified xsi:type="dcterms:W3CDTF">2025-11-16T22:16:15Z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0x010100EBA62A554E828B4290E0F773E026CFD4</vt:lpwstr>
  </property>
  <property fmtid="{D5CDD505-2E9C-101B-9397-08002B2CF9AE}" pid="3" name="MediaServiceImageTags">
    <vt:lpwstr/>
  </property>
  <property fmtid="{D5CDD505-2E9C-101B-9397-08002B2CF9AE}" pid="4" name="Order">
    <vt:r8>2118100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