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C_78C108F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B_FDE5FB6C.xml" ContentType="application/vnd.ms-powerpoint.comments+xml"/>
  <Override PartName="/ppt/notesSlides/notesSlide4.xml" ContentType="application/vnd.openxmlformats-officedocument.presentationml.notesSlide+xml"/>
  <Override PartName="/ppt/comments/modernComment_113_3004BC4F.xml" ContentType="application/vnd.ms-powerpoint.comment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2" r:id="rId5"/>
  </p:sldMasterIdLst>
  <p:notesMasterIdLst>
    <p:notesMasterId r:id="rId18"/>
  </p:notesMasterIdLst>
  <p:sldIdLst>
    <p:sldId id="268" r:id="rId6"/>
    <p:sldId id="264" r:id="rId7"/>
    <p:sldId id="257" r:id="rId8"/>
    <p:sldId id="283" r:id="rId9"/>
    <p:sldId id="284" r:id="rId10"/>
    <p:sldId id="265" r:id="rId11"/>
    <p:sldId id="272" r:id="rId12"/>
    <p:sldId id="273" r:id="rId13"/>
    <p:sldId id="274" r:id="rId14"/>
    <p:sldId id="275" r:id="rId15"/>
    <p:sldId id="263"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15CC97-C67C-3484-A6BB-15AD92D334A8}" name="Jack Calabro" initials="JC" userId="S::JCalabro@altius-group.com.au::a5e4c56e-bed5-4176-b121-8d1f4d862d45" providerId="AD"/>
  <p188:author id="{466152FA-834A-CFE0-D701-11DF849FF06E}" name="Nathan Thorneycroft" initials="NT" userId="S::nthorneycroft@racingqueensland.com.au::98d39b28-1219-4371-a74c-ca8545f2a9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08B"/>
    <a:srgbClr val="24A8C0"/>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F7EF2-D59E-4AF2-B449-85CE313A50E4}" v="11" dt="2025-11-12T03:28:46.438"/>
    <p1510:client id="{7488142A-4672-40C9-A427-101C8061BD45}" v="5" dt="2025-11-12T04:11:51.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7" autoAdjust="0"/>
    <p:restoredTop sz="90173" autoAdjust="0"/>
  </p:normalViewPr>
  <p:slideViewPr>
    <p:cSldViewPr snapToGrid="0">
      <p:cViewPr varScale="1">
        <p:scale>
          <a:sx n="87" d="100"/>
          <a:sy n="87" d="100"/>
        </p:scale>
        <p:origin x="384" y="3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Calabro" userId="a5e4c56e-bed5-4176-b121-8d1f4d862d45" providerId="ADAL" clId="{911023D5-A7B5-49D2-881F-DCF086D3BA3E}"/>
    <pc:docChg chg="undo redo custSel addSld delSld modSld">
      <pc:chgData name="Jack Calabro" userId="a5e4c56e-bed5-4176-b121-8d1f4d862d45" providerId="ADAL" clId="{911023D5-A7B5-49D2-881F-DCF086D3BA3E}" dt="2025-11-12T04:12:09.582" v="1790" actId="20577"/>
      <pc:docMkLst>
        <pc:docMk/>
      </pc:docMkLst>
      <pc:sldChg chg="modSp mod">
        <pc:chgData name="Jack Calabro" userId="a5e4c56e-bed5-4176-b121-8d1f4d862d45" providerId="ADAL" clId="{911023D5-A7B5-49D2-881F-DCF086D3BA3E}" dt="2025-11-12T02:19:31.149" v="280" actId="20577"/>
        <pc:sldMkLst>
          <pc:docMk/>
          <pc:sldMk cId="2261251116" sldId="257"/>
        </pc:sldMkLst>
        <pc:graphicFrameChg chg="modGraphic">
          <ac:chgData name="Jack Calabro" userId="a5e4c56e-bed5-4176-b121-8d1f4d862d45" providerId="ADAL" clId="{911023D5-A7B5-49D2-881F-DCF086D3BA3E}" dt="2025-11-12T02:19:31.149" v="280" actId="20577"/>
          <ac:graphicFrameMkLst>
            <pc:docMk/>
            <pc:sldMk cId="2261251116" sldId="257"/>
            <ac:graphicFrameMk id="3" creationId="{6F2127F9-3468-FEDA-FA99-DC4578B5DEC0}"/>
          </ac:graphicFrameMkLst>
        </pc:graphicFrameChg>
      </pc:sldChg>
      <pc:sldChg chg="modSp mod">
        <pc:chgData name="Jack Calabro" userId="a5e4c56e-bed5-4176-b121-8d1f4d862d45" providerId="ADAL" clId="{911023D5-A7B5-49D2-881F-DCF086D3BA3E}" dt="2025-11-12T03:42:42.218" v="1647" actId="20577"/>
        <pc:sldMkLst>
          <pc:docMk/>
          <pc:sldMk cId="1692275536" sldId="263"/>
        </pc:sldMkLst>
        <pc:spChg chg="mod">
          <ac:chgData name="Jack Calabro" userId="a5e4c56e-bed5-4176-b121-8d1f4d862d45" providerId="ADAL" clId="{911023D5-A7B5-49D2-881F-DCF086D3BA3E}" dt="2025-11-12T03:41:51.568" v="1572" actId="20577"/>
          <ac:spMkLst>
            <pc:docMk/>
            <pc:sldMk cId="1692275536" sldId="263"/>
            <ac:spMk id="5" creationId="{6D8350D5-A9BC-4E63-CE41-B00228443836}"/>
          </ac:spMkLst>
        </pc:spChg>
        <pc:spChg chg="mod">
          <ac:chgData name="Jack Calabro" userId="a5e4c56e-bed5-4176-b121-8d1f4d862d45" providerId="ADAL" clId="{911023D5-A7B5-49D2-881F-DCF086D3BA3E}" dt="2025-11-12T03:41:54.391" v="1574" actId="20577"/>
          <ac:spMkLst>
            <pc:docMk/>
            <pc:sldMk cId="1692275536" sldId="263"/>
            <ac:spMk id="7" creationId="{43EC26E9-52E5-4D28-B5DB-EA646F9A2EE1}"/>
          </ac:spMkLst>
        </pc:spChg>
        <pc:spChg chg="mod">
          <ac:chgData name="Jack Calabro" userId="a5e4c56e-bed5-4176-b121-8d1f4d862d45" providerId="ADAL" clId="{911023D5-A7B5-49D2-881F-DCF086D3BA3E}" dt="2025-11-12T03:41:59.599" v="1576" actId="20577"/>
          <ac:spMkLst>
            <pc:docMk/>
            <pc:sldMk cId="1692275536" sldId="263"/>
            <ac:spMk id="21" creationId="{ECF81522-2BEA-25E7-2C3D-0E3A45E8BFE3}"/>
          </ac:spMkLst>
        </pc:spChg>
        <pc:spChg chg="mod">
          <ac:chgData name="Jack Calabro" userId="a5e4c56e-bed5-4176-b121-8d1f4d862d45" providerId="ADAL" clId="{911023D5-A7B5-49D2-881F-DCF086D3BA3E}" dt="2025-11-12T03:42:42.218" v="1647" actId="20577"/>
          <ac:spMkLst>
            <pc:docMk/>
            <pc:sldMk cId="1692275536" sldId="263"/>
            <ac:spMk id="23" creationId="{C2CF4E93-5C33-6EAB-4F3B-E33D44FD1AA2}"/>
          </ac:spMkLst>
        </pc:spChg>
      </pc:sldChg>
      <pc:sldChg chg="modSp mod">
        <pc:chgData name="Jack Calabro" userId="a5e4c56e-bed5-4176-b121-8d1f4d862d45" providerId="ADAL" clId="{911023D5-A7B5-49D2-881F-DCF086D3BA3E}" dt="2025-11-12T03:29:14.251" v="818" actId="20577"/>
        <pc:sldMkLst>
          <pc:docMk/>
          <pc:sldMk cId="4096125830" sldId="265"/>
        </pc:sldMkLst>
        <pc:graphicFrameChg chg="mod modGraphic">
          <ac:chgData name="Jack Calabro" userId="a5e4c56e-bed5-4176-b121-8d1f4d862d45" providerId="ADAL" clId="{911023D5-A7B5-49D2-881F-DCF086D3BA3E}" dt="2025-11-12T03:29:14.251" v="818" actId="20577"/>
          <ac:graphicFrameMkLst>
            <pc:docMk/>
            <pc:sldMk cId="4096125830" sldId="265"/>
            <ac:graphicFrameMk id="3" creationId="{53D0153A-438C-0D9D-5A0F-E656AA1A44B3}"/>
          </ac:graphicFrameMkLst>
        </pc:graphicFrameChg>
      </pc:sldChg>
      <pc:sldChg chg="modSp mod">
        <pc:chgData name="Jack Calabro" userId="a5e4c56e-bed5-4176-b121-8d1f4d862d45" providerId="ADAL" clId="{911023D5-A7B5-49D2-881F-DCF086D3BA3E}" dt="2025-11-12T02:32:49.735" v="401" actId="20577"/>
        <pc:sldMkLst>
          <pc:docMk/>
          <pc:sldMk cId="2025916671" sldId="268"/>
        </pc:sldMkLst>
        <pc:spChg chg="mod">
          <ac:chgData name="Jack Calabro" userId="a5e4c56e-bed5-4176-b121-8d1f4d862d45" providerId="ADAL" clId="{911023D5-A7B5-49D2-881F-DCF086D3BA3E}" dt="2025-11-12T02:11:03.947" v="18" actId="20577"/>
          <ac:spMkLst>
            <pc:docMk/>
            <pc:sldMk cId="2025916671" sldId="268"/>
            <ac:spMk id="2" creationId="{FD16EE76-1775-7AC7-DC41-D59087DECB26}"/>
          </ac:spMkLst>
        </pc:spChg>
        <pc:spChg chg="mod">
          <ac:chgData name="Jack Calabro" userId="a5e4c56e-bed5-4176-b121-8d1f4d862d45" providerId="ADAL" clId="{911023D5-A7B5-49D2-881F-DCF086D3BA3E}" dt="2025-11-12T02:19:05.930" v="273" actId="6549"/>
          <ac:spMkLst>
            <pc:docMk/>
            <pc:sldMk cId="2025916671" sldId="268"/>
            <ac:spMk id="4" creationId="{691D7CE0-ED27-882F-DE5D-BD9930520638}"/>
          </ac:spMkLst>
        </pc:spChg>
        <pc:spChg chg="mod">
          <ac:chgData name="Jack Calabro" userId="a5e4c56e-bed5-4176-b121-8d1f4d862d45" providerId="ADAL" clId="{911023D5-A7B5-49D2-881F-DCF086D3BA3E}" dt="2025-11-12T02:18:44.524" v="271" actId="20577"/>
          <ac:spMkLst>
            <pc:docMk/>
            <pc:sldMk cId="2025916671" sldId="268"/>
            <ac:spMk id="5" creationId="{0DFD59C3-DDFE-88A1-1A77-B3D3D8D36065}"/>
          </ac:spMkLst>
        </pc:spChg>
        <pc:spChg chg="mod">
          <ac:chgData name="Jack Calabro" userId="a5e4c56e-bed5-4176-b121-8d1f4d862d45" providerId="ADAL" clId="{911023D5-A7B5-49D2-881F-DCF086D3BA3E}" dt="2025-11-12T02:32:49.735" v="401" actId="20577"/>
          <ac:spMkLst>
            <pc:docMk/>
            <pc:sldMk cId="2025916671" sldId="268"/>
            <ac:spMk id="9" creationId="{D7C196BC-F2FC-F289-3073-869840F8CC4D}"/>
          </ac:spMkLst>
        </pc:spChg>
      </pc:sldChg>
      <pc:sldChg chg="modSp mod">
        <pc:chgData name="Jack Calabro" userId="a5e4c56e-bed5-4176-b121-8d1f4d862d45" providerId="ADAL" clId="{911023D5-A7B5-49D2-881F-DCF086D3BA3E}" dt="2025-11-12T03:31:33.883" v="912" actId="20577"/>
        <pc:sldMkLst>
          <pc:docMk/>
          <pc:sldMk cId="1203341914" sldId="272"/>
        </pc:sldMkLst>
        <pc:spChg chg="mod">
          <ac:chgData name="Jack Calabro" userId="a5e4c56e-bed5-4176-b121-8d1f4d862d45" providerId="ADAL" clId="{911023D5-A7B5-49D2-881F-DCF086D3BA3E}" dt="2025-11-12T03:30:12.920" v="843" actId="20577"/>
          <ac:spMkLst>
            <pc:docMk/>
            <pc:sldMk cId="1203341914" sldId="272"/>
            <ac:spMk id="3" creationId="{8393F42A-E126-8815-DC1B-BC393CB8F897}"/>
          </ac:spMkLst>
        </pc:spChg>
        <pc:spChg chg="mod">
          <ac:chgData name="Jack Calabro" userId="a5e4c56e-bed5-4176-b121-8d1f4d862d45" providerId="ADAL" clId="{911023D5-A7B5-49D2-881F-DCF086D3BA3E}" dt="2025-11-12T03:31:33.883" v="912" actId="20577"/>
          <ac:spMkLst>
            <pc:docMk/>
            <pc:sldMk cId="1203341914" sldId="272"/>
            <ac:spMk id="11" creationId="{922FC233-7216-F6F0-7292-8051A92889BF}"/>
          </ac:spMkLst>
        </pc:spChg>
        <pc:spChg chg="mod">
          <ac:chgData name="Jack Calabro" userId="a5e4c56e-bed5-4176-b121-8d1f4d862d45" providerId="ADAL" clId="{911023D5-A7B5-49D2-881F-DCF086D3BA3E}" dt="2025-11-12T03:29:24.741" v="821" actId="6549"/>
          <ac:spMkLst>
            <pc:docMk/>
            <pc:sldMk cId="1203341914" sldId="272"/>
            <ac:spMk id="15" creationId="{FE2A9F5B-F82C-30F2-A338-5118422B992B}"/>
          </ac:spMkLst>
        </pc:spChg>
        <pc:spChg chg="mod">
          <ac:chgData name="Jack Calabro" userId="a5e4c56e-bed5-4176-b121-8d1f4d862d45" providerId="ADAL" clId="{911023D5-A7B5-49D2-881F-DCF086D3BA3E}" dt="2025-11-12T03:29:30.001" v="826" actId="6549"/>
          <ac:spMkLst>
            <pc:docMk/>
            <pc:sldMk cId="1203341914" sldId="272"/>
            <ac:spMk id="26" creationId="{BAF5A041-BCB6-7A3A-9BE7-562B0052244D}"/>
          </ac:spMkLst>
        </pc:spChg>
      </pc:sldChg>
      <pc:sldChg chg="modSp mod">
        <pc:chgData name="Jack Calabro" userId="a5e4c56e-bed5-4176-b121-8d1f4d862d45" providerId="ADAL" clId="{911023D5-A7B5-49D2-881F-DCF086D3BA3E}" dt="2025-11-12T03:39:02.240" v="1467" actId="20577"/>
        <pc:sldMkLst>
          <pc:docMk/>
          <pc:sldMk cId="25272150" sldId="273"/>
        </pc:sldMkLst>
        <pc:spChg chg="mod">
          <ac:chgData name="Jack Calabro" userId="a5e4c56e-bed5-4176-b121-8d1f4d862d45" providerId="ADAL" clId="{911023D5-A7B5-49D2-881F-DCF086D3BA3E}" dt="2025-11-12T03:38:45.154" v="1466" actId="20577"/>
          <ac:spMkLst>
            <pc:docMk/>
            <pc:sldMk cId="25272150" sldId="273"/>
            <ac:spMk id="3" creationId="{24BF4DBE-A2D3-85CE-71CD-4987E5EADA33}"/>
          </ac:spMkLst>
        </pc:spChg>
        <pc:spChg chg="mod">
          <ac:chgData name="Jack Calabro" userId="a5e4c56e-bed5-4176-b121-8d1f4d862d45" providerId="ADAL" clId="{911023D5-A7B5-49D2-881F-DCF086D3BA3E}" dt="2025-11-12T03:33:28.477" v="1013" actId="6549"/>
          <ac:spMkLst>
            <pc:docMk/>
            <pc:sldMk cId="25272150" sldId="273"/>
            <ac:spMk id="7" creationId="{FAEAA63A-A8FE-82A1-6D9F-414FC99D0E4E}"/>
          </ac:spMkLst>
        </pc:spChg>
        <pc:spChg chg="mod">
          <ac:chgData name="Jack Calabro" userId="a5e4c56e-bed5-4176-b121-8d1f4d862d45" providerId="ADAL" clId="{911023D5-A7B5-49D2-881F-DCF086D3BA3E}" dt="2025-11-12T03:33:49.666" v="1100" actId="20577"/>
          <ac:spMkLst>
            <pc:docMk/>
            <pc:sldMk cId="25272150" sldId="273"/>
            <ac:spMk id="9" creationId="{1DE879FB-1D59-8672-65AB-B823FF89AED3}"/>
          </ac:spMkLst>
        </pc:spChg>
        <pc:spChg chg="mod">
          <ac:chgData name="Jack Calabro" userId="a5e4c56e-bed5-4176-b121-8d1f4d862d45" providerId="ADAL" clId="{911023D5-A7B5-49D2-881F-DCF086D3BA3E}" dt="2025-11-12T03:39:02.240" v="1467" actId="20577"/>
          <ac:spMkLst>
            <pc:docMk/>
            <pc:sldMk cId="25272150" sldId="273"/>
            <ac:spMk id="11" creationId="{E90C5F38-A758-2E12-D1F3-245853EB96C6}"/>
          </ac:spMkLst>
        </pc:spChg>
        <pc:spChg chg="mod">
          <ac:chgData name="Jack Calabro" userId="a5e4c56e-bed5-4176-b121-8d1f4d862d45" providerId="ADAL" clId="{911023D5-A7B5-49D2-881F-DCF086D3BA3E}" dt="2025-11-12T03:34:43.941" v="1212" actId="6549"/>
          <ac:spMkLst>
            <pc:docMk/>
            <pc:sldMk cId="25272150" sldId="273"/>
            <ac:spMk id="13" creationId="{26B3403E-D9CF-1888-B884-9194C70C763A}"/>
          </ac:spMkLst>
        </pc:spChg>
        <pc:spChg chg="mod">
          <ac:chgData name="Jack Calabro" userId="a5e4c56e-bed5-4176-b121-8d1f4d862d45" providerId="ADAL" clId="{911023D5-A7B5-49D2-881F-DCF086D3BA3E}" dt="2025-11-12T03:35:31.891" v="1289" actId="20577"/>
          <ac:spMkLst>
            <pc:docMk/>
            <pc:sldMk cId="25272150" sldId="273"/>
            <ac:spMk id="15" creationId="{E3087C51-F94E-0BE8-D48B-7D21A701BB5A}"/>
          </ac:spMkLst>
        </pc:spChg>
        <pc:spChg chg="mod">
          <ac:chgData name="Jack Calabro" userId="a5e4c56e-bed5-4176-b121-8d1f4d862d45" providerId="ADAL" clId="{911023D5-A7B5-49D2-881F-DCF086D3BA3E}" dt="2025-11-12T03:35:36.843" v="1291" actId="20577"/>
          <ac:spMkLst>
            <pc:docMk/>
            <pc:sldMk cId="25272150" sldId="273"/>
            <ac:spMk id="17" creationId="{74D1B514-A2A0-8743-9FC1-975F88EBDB91}"/>
          </ac:spMkLst>
        </pc:spChg>
      </pc:sldChg>
      <pc:sldChg chg="modSp mod">
        <pc:chgData name="Jack Calabro" userId="a5e4c56e-bed5-4176-b121-8d1f4d862d45" providerId="ADAL" clId="{911023D5-A7B5-49D2-881F-DCF086D3BA3E}" dt="2025-11-12T03:41:15.186" v="1570" actId="6549"/>
        <pc:sldMkLst>
          <pc:docMk/>
          <pc:sldMk cId="2530408587" sldId="274"/>
        </pc:sldMkLst>
        <pc:spChg chg="mod">
          <ac:chgData name="Jack Calabro" userId="a5e4c56e-bed5-4176-b121-8d1f4d862d45" providerId="ADAL" clId="{911023D5-A7B5-49D2-881F-DCF086D3BA3E}" dt="2025-11-12T03:41:15.186" v="1570" actId="6549"/>
          <ac:spMkLst>
            <pc:docMk/>
            <pc:sldMk cId="2530408587" sldId="274"/>
            <ac:spMk id="13" creationId="{D93F1C94-0FF6-985A-CB68-1E182CE99029}"/>
          </ac:spMkLst>
        </pc:spChg>
        <pc:spChg chg="mod">
          <ac:chgData name="Jack Calabro" userId="a5e4c56e-bed5-4176-b121-8d1f4d862d45" providerId="ADAL" clId="{911023D5-A7B5-49D2-881F-DCF086D3BA3E}" dt="2025-11-12T03:39:24.803" v="1468" actId="6549"/>
          <ac:spMkLst>
            <pc:docMk/>
            <pc:sldMk cId="2530408587" sldId="274"/>
            <ac:spMk id="16" creationId="{BE4A820F-17D7-3CEE-F4A6-4FBDA83F5A17}"/>
          </ac:spMkLst>
        </pc:spChg>
      </pc:sldChg>
      <pc:sldChg chg="delSp modSp mod modCm">
        <pc:chgData name="Jack Calabro" userId="a5e4c56e-bed5-4176-b121-8d1f4d862d45" providerId="ADAL" clId="{911023D5-A7B5-49D2-881F-DCF086D3BA3E}" dt="2025-11-12T03:27:34.988" v="747" actId="478"/>
        <pc:sldMkLst>
          <pc:docMk/>
          <pc:sldMk cId="805616719" sldId="275"/>
        </pc:sldMkLst>
        <pc:spChg chg="mod">
          <ac:chgData name="Jack Calabro" userId="a5e4c56e-bed5-4176-b121-8d1f4d862d45" providerId="ADAL" clId="{911023D5-A7B5-49D2-881F-DCF086D3BA3E}" dt="2025-11-12T03:27:06.760" v="746" actId="20577"/>
          <ac:spMkLst>
            <pc:docMk/>
            <pc:sldMk cId="805616719" sldId="275"/>
            <ac:spMk id="6" creationId="{F005719A-8864-11C9-02E8-C9C8F4A8C9B3}"/>
          </ac:spMkLst>
        </pc:spChg>
        <pc:spChg chg="del">
          <ac:chgData name="Jack Calabro" userId="a5e4c56e-bed5-4176-b121-8d1f4d862d45" providerId="ADAL" clId="{911023D5-A7B5-49D2-881F-DCF086D3BA3E}" dt="2025-11-12T03:27:34.988" v="747" actId="478"/>
          <ac:spMkLst>
            <pc:docMk/>
            <pc:sldMk cId="805616719" sldId="275"/>
            <ac:spMk id="15" creationId="{71B8A4F6-585B-551E-6406-E887496323F1}"/>
          </ac:spMkLst>
        </pc:spChg>
        <pc:extLst>
          <p:ext xmlns:p="http://schemas.openxmlformats.org/presentationml/2006/main" uri="{D6D511B9-2390-475A-947B-AFAB55BFBCF1}">
            <pc226:cmChg xmlns:pc226="http://schemas.microsoft.com/office/powerpoint/2022/06/main/command" chg="mod">
              <pc226:chgData name="Jack Calabro" userId="a5e4c56e-bed5-4176-b121-8d1f4d862d45" providerId="ADAL" clId="{911023D5-A7B5-49D2-881F-DCF086D3BA3E}" dt="2025-11-12T03:27:06.760" v="746" actId="20577"/>
              <pc2:cmMkLst xmlns:pc2="http://schemas.microsoft.com/office/powerpoint/2019/9/main/command">
                <pc:docMk/>
                <pc:sldMk cId="805616719" sldId="275"/>
                <pc2:cmMk id="{49992BC1-D5E0-4F35-A21A-503EC2FEE597}"/>
              </pc2:cmMkLst>
            </pc226:cmChg>
          </p:ext>
        </pc:extLst>
      </pc:sldChg>
      <pc:sldChg chg="addSp delSp modSp mod modCm modNotesTx">
        <pc:chgData name="Jack Calabro" userId="a5e4c56e-bed5-4176-b121-8d1f4d862d45" providerId="ADAL" clId="{911023D5-A7B5-49D2-881F-DCF086D3BA3E}" dt="2025-11-12T03:45:03.627" v="1700" actId="12"/>
        <pc:sldMkLst>
          <pc:docMk/>
          <pc:sldMk cId="4259707756" sldId="283"/>
        </pc:sldMkLst>
        <pc:graphicFrameChg chg="add del mod modGraphic">
          <ac:chgData name="Jack Calabro" userId="a5e4c56e-bed5-4176-b121-8d1f4d862d45" providerId="ADAL" clId="{911023D5-A7B5-49D2-881F-DCF086D3BA3E}" dt="2025-11-12T02:28:09.257" v="365" actId="478"/>
          <ac:graphicFrameMkLst>
            <pc:docMk/>
            <pc:sldMk cId="4259707756" sldId="283"/>
            <ac:graphicFrameMk id="2" creationId="{1CEE6BBE-F498-F1C4-E28B-9CF37CD97EEB}"/>
          </ac:graphicFrameMkLst>
        </pc:graphicFrameChg>
        <pc:graphicFrameChg chg="mod modGraphic">
          <ac:chgData name="Jack Calabro" userId="a5e4c56e-bed5-4176-b121-8d1f4d862d45" providerId="ADAL" clId="{911023D5-A7B5-49D2-881F-DCF086D3BA3E}" dt="2025-11-12T02:29:19.190" v="369" actId="20577"/>
          <ac:graphicFrameMkLst>
            <pc:docMk/>
            <pc:sldMk cId="4259707756" sldId="283"/>
            <ac:graphicFrameMk id="3" creationId="{6F2127F9-3468-FEDA-FA99-DC4578B5DEC0}"/>
          </ac:graphicFrameMkLst>
        </pc:graphicFrameChg>
        <pc:graphicFrameChg chg="add del mod modGraphic">
          <ac:chgData name="Jack Calabro" userId="a5e4c56e-bed5-4176-b121-8d1f4d862d45" providerId="ADAL" clId="{911023D5-A7B5-49D2-881F-DCF086D3BA3E}" dt="2025-11-12T02:40:57.464" v="404" actId="21"/>
          <ac:graphicFrameMkLst>
            <pc:docMk/>
            <pc:sldMk cId="4259707756" sldId="283"/>
            <ac:graphicFrameMk id="4" creationId="{1CBDC752-4A16-11CD-86D3-DF454224E47B}"/>
          </ac:graphicFrameMkLst>
        </pc:graphicFrameChg>
        <pc:extLst>
          <p:ext xmlns:p="http://schemas.openxmlformats.org/presentationml/2006/main" uri="{D6D511B9-2390-475A-947B-AFAB55BFBCF1}">
            <pc226:cmChg xmlns:pc226="http://schemas.microsoft.com/office/powerpoint/2022/06/main/command" chg="mod">
              <pc226:chgData name="Jack Calabro" userId="a5e4c56e-bed5-4176-b121-8d1f4d862d45" providerId="ADAL" clId="{911023D5-A7B5-49D2-881F-DCF086D3BA3E}" dt="2025-11-12T02:29:19.190" v="369" actId="20577"/>
              <pc2:cmMkLst xmlns:pc2="http://schemas.microsoft.com/office/powerpoint/2019/9/main/command">
                <pc:docMk/>
                <pc:sldMk cId="4259707756" sldId="283"/>
                <pc2:cmMk id="{9476E4A2-CED7-4DB5-8F1F-0BB2EB87D548}"/>
              </pc2:cmMkLst>
            </pc226:cmChg>
          </p:ext>
        </pc:extLst>
      </pc:sldChg>
      <pc:sldChg chg="addSp delSp modSp new mod modClrScheme chgLayout">
        <pc:chgData name="Jack Calabro" userId="a5e4c56e-bed5-4176-b121-8d1f4d862d45" providerId="ADAL" clId="{911023D5-A7B5-49D2-881F-DCF086D3BA3E}" dt="2025-11-12T03:23:17.223" v="727" actId="700"/>
        <pc:sldMkLst>
          <pc:docMk/>
          <pc:sldMk cId="234666474" sldId="284"/>
        </pc:sldMkLst>
        <pc:spChg chg="del mod">
          <ac:chgData name="Jack Calabro" userId="a5e4c56e-bed5-4176-b121-8d1f4d862d45" providerId="ADAL" clId="{911023D5-A7B5-49D2-881F-DCF086D3BA3E}" dt="2025-11-12T02:41:05.707" v="405" actId="478"/>
          <ac:spMkLst>
            <pc:docMk/>
            <pc:sldMk cId="234666474" sldId="284"/>
            <ac:spMk id="2" creationId="{6B55664F-12F3-D6BC-3A83-EFA7AA3BBF8C}"/>
          </ac:spMkLst>
        </pc:spChg>
        <pc:spChg chg="add del mod ord">
          <ac:chgData name="Jack Calabro" userId="a5e4c56e-bed5-4176-b121-8d1f4d862d45" providerId="ADAL" clId="{911023D5-A7B5-49D2-881F-DCF086D3BA3E}" dt="2025-11-12T03:20:57.964" v="698" actId="700"/>
          <ac:spMkLst>
            <pc:docMk/>
            <pc:sldMk cId="234666474" sldId="284"/>
            <ac:spMk id="3" creationId="{58B9A8BD-B9D6-5C42-FC83-6ACA447D2314}"/>
          </ac:spMkLst>
        </pc:spChg>
        <pc:spChg chg="add del mod ord">
          <ac:chgData name="Jack Calabro" userId="a5e4c56e-bed5-4176-b121-8d1f4d862d45" providerId="ADAL" clId="{911023D5-A7B5-49D2-881F-DCF086D3BA3E}" dt="2025-11-12T03:20:57.964" v="698" actId="700"/>
          <ac:spMkLst>
            <pc:docMk/>
            <pc:sldMk cId="234666474" sldId="284"/>
            <ac:spMk id="5" creationId="{DAD1F59C-FF09-3188-C405-57FFF4D15C38}"/>
          </ac:spMkLst>
        </pc:spChg>
        <pc:spChg chg="add del mod ord">
          <ac:chgData name="Jack Calabro" userId="a5e4c56e-bed5-4176-b121-8d1f4d862d45" providerId="ADAL" clId="{911023D5-A7B5-49D2-881F-DCF086D3BA3E}" dt="2025-11-12T03:20:57.964" v="698" actId="700"/>
          <ac:spMkLst>
            <pc:docMk/>
            <pc:sldMk cId="234666474" sldId="284"/>
            <ac:spMk id="6" creationId="{07934EEB-6C30-805A-482E-6CCE5BB24F7F}"/>
          </ac:spMkLst>
        </pc:spChg>
        <pc:spChg chg="add del mod ord">
          <ac:chgData name="Jack Calabro" userId="a5e4c56e-bed5-4176-b121-8d1f4d862d45" providerId="ADAL" clId="{911023D5-A7B5-49D2-881F-DCF086D3BA3E}" dt="2025-11-12T03:20:57.964" v="698" actId="700"/>
          <ac:spMkLst>
            <pc:docMk/>
            <pc:sldMk cId="234666474" sldId="284"/>
            <ac:spMk id="7" creationId="{C15679A7-2F50-67BC-621A-8B52F81BFDCF}"/>
          </ac:spMkLst>
        </pc:spChg>
        <pc:spChg chg="add del mod ord">
          <ac:chgData name="Jack Calabro" userId="a5e4c56e-bed5-4176-b121-8d1f4d862d45" providerId="ADAL" clId="{911023D5-A7B5-49D2-881F-DCF086D3BA3E}" dt="2025-11-12T03:20:57.964" v="698" actId="700"/>
          <ac:spMkLst>
            <pc:docMk/>
            <pc:sldMk cId="234666474" sldId="284"/>
            <ac:spMk id="8" creationId="{229B6ADB-8BD1-32E2-2A0D-B8F4E108F46D}"/>
          </ac:spMkLst>
        </pc:spChg>
        <pc:spChg chg="add del mod ord">
          <ac:chgData name="Jack Calabro" userId="a5e4c56e-bed5-4176-b121-8d1f4d862d45" providerId="ADAL" clId="{911023D5-A7B5-49D2-881F-DCF086D3BA3E}" dt="2025-11-12T03:20:57.964" v="698" actId="700"/>
          <ac:spMkLst>
            <pc:docMk/>
            <pc:sldMk cId="234666474" sldId="284"/>
            <ac:spMk id="9" creationId="{D252B0F1-D6BE-69A0-B765-AE78244F60FC}"/>
          </ac:spMkLst>
        </pc:spChg>
        <pc:spChg chg="add del mod ord">
          <ac:chgData name="Jack Calabro" userId="a5e4c56e-bed5-4176-b121-8d1f4d862d45" providerId="ADAL" clId="{911023D5-A7B5-49D2-881F-DCF086D3BA3E}" dt="2025-11-12T03:20:57.964" v="698" actId="700"/>
          <ac:spMkLst>
            <pc:docMk/>
            <pc:sldMk cId="234666474" sldId="284"/>
            <ac:spMk id="10" creationId="{F45DA068-1874-4BE5-B32C-EF8A7190EF3F}"/>
          </ac:spMkLst>
        </pc:spChg>
        <pc:spChg chg="add del mod ord">
          <ac:chgData name="Jack Calabro" userId="a5e4c56e-bed5-4176-b121-8d1f4d862d45" providerId="ADAL" clId="{911023D5-A7B5-49D2-881F-DCF086D3BA3E}" dt="2025-11-12T03:20:57.964" v="698" actId="700"/>
          <ac:spMkLst>
            <pc:docMk/>
            <pc:sldMk cId="234666474" sldId="284"/>
            <ac:spMk id="11" creationId="{56D780F9-2CD3-D98D-1657-436DCE21B8F0}"/>
          </ac:spMkLst>
        </pc:spChg>
        <pc:graphicFrameChg chg="add mod modGraphic">
          <ac:chgData name="Jack Calabro" userId="a5e4c56e-bed5-4176-b121-8d1f4d862d45" providerId="ADAL" clId="{911023D5-A7B5-49D2-881F-DCF086D3BA3E}" dt="2025-11-12T03:23:04.607" v="726" actId="1076"/>
          <ac:graphicFrameMkLst>
            <pc:docMk/>
            <pc:sldMk cId="234666474" sldId="284"/>
            <ac:graphicFrameMk id="4" creationId="{1CBDC752-4A16-11CD-86D3-DF454224E47B}"/>
          </ac:graphicFrameMkLst>
        </pc:graphicFrameChg>
      </pc:sldChg>
      <pc:sldChg chg="new del">
        <pc:chgData name="Jack Calabro" userId="a5e4c56e-bed5-4176-b121-8d1f4d862d45" providerId="ADAL" clId="{911023D5-A7B5-49D2-881F-DCF086D3BA3E}" dt="2025-11-12T02:24:37.413" v="282" actId="2696"/>
        <pc:sldMkLst>
          <pc:docMk/>
          <pc:sldMk cId="3406814286" sldId="284"/>
        </pc:sldMkLst>
      </pc:sldChg>
      <pc:sldChg chg="new del">
        <pc:chgData name="Jack Calabro" userId="a5e4c56e-bed5-4176-b121-8d1f4d862d45" providerId="ADAL" clId="{911023D5-A7B5-49D2-881F-DCF086D3BA3E}" dt="2025-11-12T02:28:30.679" v="367" actId="2696"/>
        <pc:sldMkLst>
          <pc:docMk/>
          <pc:sldMk cId="3644914982" sldId="284"/>
        </pc:sldMkLst>
      </pc:sldChg>
      <pc:sldChg chg="addSp delSp modSp new add del mod modClrScheme chgLayout">
        <pc:chgData name="Jack Calabro" userId="a5e4c56e-bed5-4176-b121-8d1f4d862d45" providerId="ADAL" clId="{911023D5-A7B5-49D2-881F-DCF086D3BA3E}" dt="2025-11-12T03:23:19.024" v="729" actId="2696"/>
        <pc:sldMkLst>
          <pc:docMk/>
          <pc:sldMk cId="2811812074" sldId="285"/>
        </pc:sldMkLst>
        <pc:spChg chg="del mod ord">
          <ac:chgData name="Jack Calabro" userId="a5e4c56e-bed5-4176-b121-8d1f4d862d45" providerId="ADAL" clId="{911023D5-A7B5-49D2-881F-DCF086D3BA3E}" dt="2025-11-12T03:21:11.291" v="700" actId="700"/>
          <ac:spMkLst>
            <pc:docMk/>
            <pc:sldMk cId="2811812074" sldId="285"/>
            <ac:spMk id="2" creationId="{18F9B568-D48E-01B5-E913-F54A361AE107}"/>
          </ac:spMkLst>
        </pc:spChg>
        <pc:spChg chg="add del mod ord">
          <ac:chgData name="Jack Calabro" userId="a5e4c56e-bed5-4176-b121-8d1f4d862d45" providerId="ADAL" clId="{911023D5-A7B5-49D2-881F-DCF086D3BA3E}" dt="2025-11-12T03:21:21.108" v="701" actId="700"/>
          <ac:spMkLst>
            <pc:docMk/>
            <pc:sldMk cId="2811812074" sldId="285"/>
            <ac:spMk id="3" creationId="{AECF9219-4B28-4112-A608-A645EAB5C505}"/>
          </ac:spMkLst>
        </pc:spChg>
        <pc:spChg chg="add del mod ord">
          <ac:chgData name="Jack Calabro" userId="a5e4c56e-bed5-4176-b121-8d1f4d862d45" providerId="ADAL" clId="{911023D5-A7B5-49D2-881F-DCF086D3BA3E}" dt="2025-11-12T03:21:47.441" v="702" actId="700"/>
          <ac:spMkLst>
            <pc:docMk/>
            <pc:sldMk cId="2811812074" sldId="285"/>
            <ac:spMk id="4" creationId="{AEB91FA6-9BA2-E923-EA03-FC34E77C804D}"/>
          </ac:spMkLst>
        </pc:spChg>
        <pc:spChg chg="add mod">
          <ac:chgData name="Jack Calabro" userId="a5e4c56e-bed5-4176-b121-8d1f4d862d45" providerId="ADAL" clId="{911023D5-A7B5-49D2-881F-DCF086D3BA3E}" dt="2025-11-12T03:22:00.661" v="720" actId="20577"/>
          <ac:spMkLst>
            <pc:docMk/>
            <pc:sldMk cId="2811812074" sldId="285"/>
            <ac:spMk id="5" creationId="{A7AD9A76-2FBB-B9DD-201B-7611E27DE525}"/>
          </ac:spMkLst>
        </pc:spChg>
        <pc:spChg chg="add mod">
          <ac:chgData name="Jack Calabro" userId="a5e4c56e-bed5-4176-b121-8d1f4d862d45" providerId="ADAL" clId="{911023D5-A7B5-49D2-881F-DCF086D3BA3E}" dt="2025-11-12T03:21:47.441" v="702" actId="700"/>
          <ac:spMkLst>
            <pc:docMk/>
            <pc:sldMk cId="2811812074" sldId="285"/>
            <ac:spMk id="6" creationId="{2B6BDA95-1984-5029-26F5-814FA7B9C826}"/>
          </ac:spMkLst>
        </pc:spChg>
        <pc:spChg chg="add mod">
          <ac:chgData name="Jack Calabro" userId="a5e4c56e-bed5-4176-b121-8d1f4d862d45" providerId="ADAL" clId="{911023D5-A7B5-49D2-881F-DCF086D3BA3E}" dt="2025-11-12T03:21:47.441" v="702" actId="700"/>
          <ac:spMkLst>
            <pc:docMk/>
            <pc:sldMk cId="2811812074" sldId="285"/>
            <ac:spMk id="7" creationId="{239C7240-6A53-7343-8DDE-5C3B879CA6FD}"/>
          </ac:spMkLst>
        </pc:spChg>
        <pc:spChg chg="add mod">
          <ac:chgData name="Jack Calabro" userId="a5e4c56e-bed5-4176-b121-8d1f4d862d45" providerId="ADAL" clId="{911023D5-A7B5-49D2-881F-DCF086D3BA3E}" dt="2025-11-12T03:21:47.441" v="702" actId="700"/>
          <ac:spMkLst>
            <pc:docMk/>
            <pc:sldMk cId="2811812074" sldId="285"/>
            <ac:spMk id="8" creationId="{32298E47-A4CB-E8EF-5C63-566678FB3ED2}"/>
          </ac:spMkLst>
        </pc:spChg>
        <pc:spChg chg="add mod">
          <ac:chgData name="Jack Calabro" userId="a5e4c56e-bed5-4176-b121-8d1f4d862d45" providerId="ADAL" clId="{911023D5-A7B5-49D2-881F-DCF086D3BA3E}" dt="2025-11-12T03:21:47.441" v="702" actId="700"/>
          <ac:spMkLst>
            <pc:docMk/>
            <pc:sldMk cId="2811812074" sldId="285"/>
            <ac:spMk id="9" creationId="{78C53752-45E5-5EC5-D53F-26374839566C}"/>
          </ac:spMkLst>
        </pc:spChg>
        <pc:spChg chg="add mod">
          <ac:chgData name="Jack Calabro" userId="a5e4c56e-bed5-4176-b121-8d1f4d862d45" providerId="ADAL" clId="{911023D5-A7B5-49D2-881F-DCF086D3BA3E}" dt="2025-11-12T03:21:47.441" v="702" actId="700"/>
          <ac:spMkLst>
            <pc:docMk/>
            <pc:sldMk cId="2811812074" sldId="285"/>
            <ac:spMk id="10" creationId="{38FE6391-FE1B-37F7-F85D-7B8C72488AC1}"/>
          </ac:spMkLst>
        </pc:spChg>
        <pc:spChg chg="add mod">
          <ac:chgData name="Jack Calabro" userId="a5e4c56e-bed5-4176-b121-8d1f4d862d45" providerId="ADAL" clId="{911023D5-A7B5-49D2-881F-DCF086D3BA3E}" dt="2025-11-12T03:21:47.441" v="702" actId="700"/>
          <ac:spMkLst>
            <pc:docMk/>
            <pc:sldMk cId="2811812074" sldId="285"/>
            <ac:spMk id="11" creationId="{BB9E531A-DFEE-7541-D0C5-18F9F1081989}"/>
          </ac:spMkLst>
        </pc:spChg>
        <pc:spChg chg="add del mod">
          <ac:chgData name="Jack Calabro" userId="a5e4c56e-bed5-4176-b121-8d1f4d862d45" providerId="ADAL" clId="{911023D5-A7B5-49D2-881F-DCF086D3BA3E}" dt="2025-11-12T03:22:11.569" v="722" actId="478"/>
          <ac:spMkLst>
            <pc:docMk/>
            <pc:sldMk cId="2811812074" sldId="285"/>
            <ac:spMk id="12" creationId="{92C0A2B1-873E-69D5-AEC9-EEA7FFE891BE}"/>
          </ac:spMkLst>
        </pc:spChg>
      </pc:sldChg>
      <pc:sldChg chg="addSp delSp modSp new mod">
        <pc:chgData name="Jack Calabro" userId="a5e4c56e-bed5-4176-b121-8d1f4d862d45" providerId="ADAL" clId="{911023D5-A7B5-49D2-881F-DCF086D3BA3E}" dt="2025-11-12T04:12:09.582" v="1790" actId="20577"/>
        <pc:sldMkLst>
          <pc:docMk/>
          <pc:sldMk cId="3345795199" sldId="285"/>
        </pc:sldMkLst>
        <pc:spChg chg="del">
          <ac:chgData name="Jack Calabro" userId="a5e4c56e-bed5-4176-b121-8d1f4d862d45" providerId="ADAL" clId="{911023D5-A7B5-49D2-881F-DCF086D3BA3E}" dt="2025-11-12T03:51:56.329" v="1701"/>
          <ac:spMkLst>
            <pc:docMk/>
            <pc:sldMk cId="3345795199" sldId="285"/>
            <ac:spMk id="2" creationId="{24C27DCA-CB2A-9ACE-AA0B-E0FBE85F3142}"/>
          </ac:spMkLst>
        </pc:spChg>
        <pc:spChg chg="del">
          <ac:chgData name="Jack Calabro" userId="a5e4c56e-bed5-4176-b121-8d1f4d862d45" providerId="ADAL" clId="{911023D5-A7B5-49D2-881F-DCF086D3BA3E}" dt="2025-11-12T03:59:22.091" v="1717"/>
          <ac:spMkLst>
            <pc:docMk/>
            <pc:sldMk cId="3345795199" sldId="285"/>
            <ac:spMk id="3" creationId="{AE37CCDD-0A34-A339-CA70-7C56B773C559}"/>
          </ac:spMkLst>
        </pc:spChg>
        <pc:spChg chg="del">
          <ac:chgData name="Jack Calabro" userId="a5e4c56e-bed5-4176-b121-8d1f4d862d45" providerId="ADAL" clId="{911023D5-A7B5-49D2-881F-DCF086D3BA3E}" dt="2025-11-12T04:11:30.543" v="1735"/>
          <ac:spMkLst>
            <pc:docMk/>
            <pc:sldMk cId="3345795199" sldId="285"/>
            <ac:spMk id="7" creationId="{6D1BEE64-90CA-E7F3-4950-C981DBE31A04}"/>
          </ac:spMkLst>
        </pc:spChg>
        <pc:spChg chg="del">
          <ac:chgData name="Jack Calabro" userId="a5e4c56e-bed5-4176-b121-8d1f4d862d45" providerId="ADAL" clId="{911023D5-A7B5-49D2-881F-DCF086D3BA3E}" dt="2025-11-12T04:11:45.633" v="1736"/>
          <ac:spMkLst>
            <pc:docMk/>
            <pc:sldMk cId="3345795199" sldId="285"/>
            <ac:spMk id="8" creationId="{3EC779CD-A956-5FBB-8616-AF308141B6DC}"/>
          </ac:spMkLst>
        </pc:spChg>
        <pc:spChg chg="del">
          <ac:chgData name="Jack Calabro" userId="a5e4c56e-bed5-4176-b121-8d1f4d862d45" providerId="ADAL" clId="{911023D5-A7B5-49D2-881F-DCF086D3BA3E}" dt="2025-11-12T04:11:51.921" v="1737"/>
          <ac:spMkLst>
            <pc:docMk/>
            <pc:sldMk cId="3345795199" sldId="285"/>
            <ac:spMk id="9" creationId="{C520D22D-3942-452D-873D-376F5F819FE0}"/>
          </ac:spMkLst>
        </pc:spChg>
        <pc:spChg chg="mod">
          <ac:chgData name="Jack Calabro" userId="a5e4c56e-bed5-4176-b121-8d1f4d862d45" providerId="ADAL" clId="{911023D5-A7B5-49D2-881F-DCF086D3BA3E}" dt="2025-11-12T03:52:01.972" v="1716" actId="20577"/>
          <ac:spMkLst>
            <pc:docMk/>
            <pc:sldMk cId="3345795199" sldId="285"/>
            <ac:spMk id="12" creationId="{FE4688D9-9F25-74D2-D9C5-BD1E9608B0BC}"/>
          </ac:spMkLst>
        </pc:spChg>
        <pc:spChg chg="mod">
          <ac:chgData name="Jack Calabro" userId="a5e4c56e-bed5-4176-b121-8d1f4d862d45" providerId="ADAL" clId="{911023D5-A7B5-49D2-881F-DCF086D3BA3E}" dt="2025-11-12T03:59:28.352" v="1734" actId="20577"/>
          <ac:spMkLst>
            <pc:docMk/>
            <pc:sldMk cId="3345795199" sldId="285"/>
            <ac:spMk id="13" creationId="{E616A689-BA8F-F623-2A3F-3DF184257D1F}"/>
          </ac:spMkLst>
        </pc:spChg>
        <pc:spChg chg="mod">
          <ac:chgData name="Jack Calabro" userId="a5e4c56e-bed5-4176-b121-8d1f4d862d45" providerId="ADAL" clId="{911023D5-A7B5-49D2-881F-DCF086D3BA3E}" dt="2025-11-12T04:11:58.998" v="1753" actId="20577"/>
          <ac:spMkLst>
            <pc:docMk/>
            <pc:sldMk cId="3345795199" sldId="285"/>
            <ac:spMk id="17" creationId="{9586ACF3-1F11-5C3F-B974-ADD6F421F824}"/>
          </ac:spMkLst>
        </pc:spChg>
        <pc:spChg chg="mod">
          <ac:chgData name="Jack Calabro" userId="a5e4c56e-bed5-4176-b121-8d1f4d862d45" providerId="ADAL" clId="{911023D5-A7B5-49D2-881F-DCF086D3BA3E}" dt="2025-11-12T04:12:05.244" v="1775" actId="313"/>
          <ac:spMkLst>
            <pc:docMk/>
            <pc:sldMk cId="3345795199" sldId="285"/>
            <ac:spMk id="18" creationId="{CE247F16-E136-2AA9-C6FF-953A87494CB7}"/>
          </ac:spMkLst>
        </pc:spChg>
        <pc:spChg chg="mod">
          <ac:chgData name="Jack Calabro" userId="a5e4c56e-bed5-4176-b121-8d1f4d862d45" providerId="ADAL" clId="{911023D5-A7B5-49D2-881F-DCF086D3BA3E}" dt="2025-11-12T04:12:09.582" v="1790" actId="20577"/>
          <ac:spMkLst>
            <pc:docMk/>
            <pc:sldMk cId="3345795199" sldId="285"/>
            <ac:spMk id="19" creationId="{53BB4C87-4BEF-AE2E-B978-D7352221B204}"/>
          </ac:spMkLst>
        </pc:spChg>
        <pc:picChg chg="add mod">
          <ac:chgData name="Jack Calabro" userId="a5e4c56e-bed5-4176-b121-8d1f4d862d45" providerId="ADAL" clId="{911023D5-A7B5-49D2-881F-DCF086D3BA3E}" dt="2025-11-12T03:51:56.329" v="1701"/>
          <ac:picMkLst>
            <pc:docMk/>
            <pc:sldMk cId="3345795199" sldId="285"/>
            <ac:picMk id="22" creationId="{14F066D5-1247-6640-96DF-7C24934A1805}"/>
          </ac:picMkLst>
        </pc:picChg>
        <pc:picChg chg="add mod">
          <ac:chgData name="Jack Calabro" userId="a5e4c56e-bed5-4176-b121-8d1f4d862d45" providerId="ADAL" clId="{911023D5-A7B5-49D2-881F-DCF086D3BA3E}" dt="2025-11-12T03:59:22.091" v="1717"/>
          <ac:picMkLst>
            <pc:docMk/>
            <pc:sldMk cId="3345795199" sldId="285"/>
            <ac:picMk id="23" creationId="{40FFE280-727B-446B-ABF0-C10B264A1647}"/>
          </ac:picMkLst>
        </pc:picChg>
        <pc:picChg chg="add mod">
          <ac:chgData name="Jack Calabro" userId="a5e4c56e-bed5-4176-b121-8d1f4d862d45" providerId="ADAL" clId="{911023D5-A7B5-49D2-881F-DCF086D3BA3E}" dt="2025-11-12T04:11:30.543" v="1735"/>
          <ac:picMkLst>
            <pc:docMk/>
            <pc:sldMk cId="3345795199" sldId="285"/>
            <ac:picMk id="24" creationId="{719DF529-C48F-FE82-E72E-28FB1663BBC3}"/>
          </ac:picMkLst>
        </pc:picChg>
        <pc:picChg chg="add mod">
          <ac:chgData name="Jack Calabro" userId="a5e4c56e-bed5-4176-b121-8d1f4d862d45" providerId="ADAL" clId="{911023D5-A7B5-49D2-881F-DCF086D3BA3E}" dt="2025-11-12T04:11:45.633" v="1736"/>
          <ac:picMkLst>
            <pc:docMk/>
            <pc:sldMk cId="3345795199" sldId="285"/>
            <ac:picMk id="25" creationId="{A5F257BD-6AB4-14CC-DBE8-51A8D014B1BD}"/>
          </ac:picMkLst>
        </pc:picChg>
        <pc:picChg chg="add mod">
          <ac:chgData name="Jack Calabro" userId="a5e4c56e-bed5-4176-b121-8d1f4d862d45" providerId="ADAL" clId="{911023D5-A7B5-49D2-881F-DCF086D3BA3E}" dt="2025-11-12T04:11:51.921" v="1737"/>
          <ac:picMkLst>
            <pc:docMk/>
            <pc:sldMk cId="3345795199" sldId="285"/>
            <ac:picMk id="26" creationId="{595C0554-DF80-FED3-3F7A-193C065EA32D}"/>
          </ac:picMkLst>
        </pc:picChg>
      </pc:sldChg>
    </pc:docChg>
  </pc:docChgLst>
</pc:chgInfo>
</file>

<file path=ppt/comments/modernComment_10C_78C108FF.xml><?xml version="1.0" encoding="utf-8"?>
<p188:cmLst xmlns:a="http://schemas.openxmlformats.org/drawingml/2006/main" xmlns:r="http://schemas.openxmlformats.org/officeDocument/2006/relationships" xmlns:p188="http://schemas.microsoft.com/office/powerpoint/2018/8/main">
  <p188:cm id="{0653DFD6-92C3-4B35-A0E8-E80B1E600D4D}" authorId="{466152FA-834A-CFE0-D701-11DF849FF06E}" created="2025-07-14T04:16:09.591">
    <ac:deMkLst xmlns:ac="http://schemas.microsoft.com/office/drawing/2013/main/command">
      <pc:docMk xmlns:pc="http://schemas.microsoft.com/office/powerpoint/2013/main/command"/>
      <pc:sldMk xmlns:pc="http://schemas.microsoft.com/office/powerpoint/2013/main/command" cId="2025916671" sldId="268"/>
      <ac:spMk id="5" creationId="{0DFD59C3-DDFE-88A1-1A77-B3D3D8D36065}"/>
    </ac:deMkLst>
    <p188:replyLst>
      <p188:reply id="{11B49D71-E619-48F7-8595-589313021DA6}" authorId="{D115CC97-C67C-3484-A6BB-15AD92D334A8}" created="2025-11-12T02:23:55.419">
        <p188:txBody>
          <a:bodyPr/>
          <a:lstStyle/>
          <a:p>
            <a:r>
              <a:rPr lang="en-AU"/>
              <a:t>Does this align better?</a:t>
            </a:r>
          </a:p>
        </p188:txBody>
      </p188:reply>
    </p188:replyLst>
    <p188:txBody>
      <a:bodyPr/>
      <a:lstStyle/>
      <a:p>
        <a:r>
          <a:rPr lang="en-AU"/>
          <a:t>What is this? Are you referring to the Horse and Greyhound Award [MA000008]</a:t>
        </a:r>
      </a:p>
    </p188:txBody>
  </p188:cm>
  <p188:cm id="{9EFF9BC6-E5C4-4180-9A7B-8AFC7D03D44D}" authorId="{466152FA-834A-CFE0-D701-11DF849FF06E}" status="resolved" created="2025-07-14T04:18:09.689" complete="100000">
    <ac:deMkLst xmlns:ac="http://schemas.microsoft.com/office/drawing/2013/main/command">
      <pc:docMk xmlns:pc="http://schemas.microsoft.com/office/powerpoint/2013/main/command"/>
      <pc:sldMk xmlns:pc="http://schemas.microsoft.com/office/powerpoint/2013/main/command" cId="2025916671" sldId="268"/>
      <ac:spMk id="2" creationId="{FD16EE76-1775-7AC7-DC41-D59087DECB26}"/>
    </ac:deMkLst>
    <p188:txBody>
      <a:bodyPr/>
      <a:lstStyle/>
      <a:p>
        <a:r>
          <a:rPr lang="en-AU"/>
          <a:t>Suggest change- Trainers are responsible for the core aspects of running a racing stable. Depending on the induvial business requirements, this may include- </a:t>
        </a:r>
      </a:p>
    </p188:txBody>
  </p188:cm>
</p188:cmLst>
</file>

<file path=ppt/comments/modernComment_113_3004BC4F.xml><?xml version="1.0" encoding="utf-8"?>
<p188:cmLst xmlns:a="http://schemas.openxmlformats.org/drawingml/2006/main" xmlns:r="http://schemas.openxmlformats.org/officeDocument/2006/relationships" xmlns:p188="http://schemas.microsoft.com/office/powerpoint/2018/8/main">
  <p188:cm id="{49992BC1-D5E0-4F35-A21A-503EC2FEE597}" authorId="{466152FA-834A-CFE0-D701-11DF849FF06E}" status="resolved" created="2025-07-14T04:30:55.147" complete="100000">
    <ac:txMkLst xmlns:ac="http://schemas.microsoft.com/office/drawing/2013/main/command">
      <pc:docMk xmlns:pc="http://schemas.microsoft.com/office/powerpoint/2013/main/command"/>
      <pc:sldMk xmlns:pc="http://schemas.microsoft.com/office/powerpoint/2013/main/command" cId="805616719" sldId="275"/>
      <ac:spMk id="6" creationId="{F005719A-8864-11C9-02E8-C9C8F4A8C9B3}"/>
      <ac:txMk cp="0">
        <ac:context len="9" hash="2116489687"/>
      </ac:txMk>
    </ac:txMkLst>
    <p188:pos x="700346" y="345888"/>
    <p188:txBody>
      <a:bodyPr/>
      <a:lstStyle/>
      <a:p>
        <a:r>
          <a:rPr lang="en-AU"/>
          <a:t>Suggest frequent. </a:t>
        </a:r>
      </a:p>
    </p188:txBody>
  </p188:cm>
</p188:cmLst>
</file>

<file path=ppt/comments/modernComment_11B_FDE5FB6C.xml><?xml version="1.0" encoding="utf-8"?>
<p188:cmLst xmlns:a="http://schemas.openxmlformats.org/drawingml/2006/main" xmlns:r="http://schemas.openxmlformats.org/officeDocument/2006/relationships" xmlns:p188="http://schemas.microsoft.com/office/powerpoint/2018/8/main">
  <p188:cm id="{9476E4A2-CED7-4DB5-8F1F-0BB2EB87D548}" authorId="{466152FA-834A-CFE0-D701-11DF849FF06E}" status="resolved" created="2025-07-14T04:26:39.848" complete="100000">
    <ac:txMkLst xmlns:ac="http://schemas.microsoft.com/office/drawing/2013/main/command">
      <pc:docMk xmlns:pc="http://schemas.microsoft.com/office/powerpoint/2013/main/command"/>
      <pc:sldMk xmlns:pc="http://schemas.microsoft.com/office/powerpoint/2013/main/command" cId="4259707756" sldId="283"/>
      <ac:graphicFrameMk id="3" creationId="{6F2127F9-3468-FEDA-FA99-DC4578B5DEC0}"/>
      <ac:tblMk/>
      <ac:tcMk rowId="689146792" colId="447137027"/>
      <ac:txMk cp="397">
        <ac:context len="484" hash="1072740477"/>
      </ac:txMk>
    </ac:txMkLst>
    <p188:pos x="5792787" y="1819275"/>
    <p188:txBody>
      <a:bodyPr/>
      <a:lstStyle/>
      <a:p>
        <a:r>
          <a:rPr lang="en-AU"/>
          <a:t>Suggest removing.</a:t>
        </a:r>
      </a:p>
    </p188:txBody>
  </p188:cm>
  <p188:cm id="{600706E5-E842-48AB-B3EA-22E50B933B8D}" authorId="{466152FA-834A-CFE0-D701-11DF849FF06E}" created="2025-07-14T04:28:58.521">
    <ac:deMkLst xmlns:ac="http://schemas.microsoft.com/office/drawing/2013/main/command">
      <pc:docMk xmlns:pc="http://schemas.microsoft.com/office/powerpoint/2013/main/command"/>
      <pc:sldMk xmlns:pc="http://schemas.microsoft.com/office/powerpoint/2013/main/command" cId="4259707756" sldId="283"/>
      <ac:graphicFrameMk id="3" creationId="{6F2127F9-3468-FEDA-FA99-DC4578B5DEC0}"/>
    </ac:deMkLst>
    <p188:replyLst>
      <p188:reply id="{FDDABAC7-BED2-4BA0-9A0F-945661DD91A5}" authorId="{D115CC97-C67C-3484-A6BB-15AD92D334A8}" created="2025-11-12T02:44:58.118">
        <p188:txBody>
          <a:bodyPr/>
          <a:lstStyle/>
          <a:p>
            <a:r>
              <a:rPr lang="en-AU"/>
              <a:t>Additional slide added with possible job task - riding</a:t>
            </a:r>
          </a:p>
        </p188:txBody>
      </p188:reply>
    </p188:replyLst>
    <p188:txBody>
      <a:bodyPr/>
      <a:lstStyle/>
      <a:p>
        <a:r>
          <a:rPr lang="en-AU"/>
          <a:t>Is it possible to add another heading similar to- ‘Possible job tasks’ and then have a sub heading for riding. As some trainers/foreman's will riding trackwork?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27B8F-950F-49A0-BA89-4036FC6AD4DB}" type="datetimeFigureOut">
              <a:rPr lang="en-AU" smtClean="0"/>
              <a:t>12/11/2025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AF364-4BC6-4978-BB7B-8F77C026438A}" type="slidenum">
              <a:rPr lang="en-AU" smtClean="0"/>
              <a:t>‹#›</a:t>
            </a:fld>
            <a:endParaRPr lang="en-AU"/>
          </a:p>
        </p:txBody>
      </p:sp>
    </p:spTree>
    <p:extLst>
      <p:ext uri="{BB962C8B-B14F-4D97-AF65-F5344CB8AC3E}">
        <p14:creationId xmlns:p14="http://schemas.microsoft.com/office/powerpoint/2010/main" val="44148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AF364-4BC6-4978-BB7B-8F77C026438A}" type="slidenum">
              <a:rPr lang="en-AU" smtClean="0"/>
              <a:t>1</a:t>
            </a:fld>
            <a:endParaRPr lang="en-AU"/>
          </a:p>
        </p:txBody>
      </p:sp>
    </p:spTree>
    <p:extLst>
      <p:ext uri="{BB962C8B-B14F-4D97-AF65-F5344CB8AC3E}">
        <p14:creationId xmlns:p14="http://schemas.microsoft.com/office/powerpoint/2010/main" val="248604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3</a:t>
            </a:fld>
            <a:endParaRPr lang="en-AU"/>
          </a:p>
        </p:txBody>
      </p:sp>
    </p:spTree>
    <p:extLst>
      <p:ext uri="{BB962C8B-B14F-4D97-AF65-F5344CB8AC3E}">
        <p14:creationId xmlns:p14="http://schemas.microsoft.com/office/powerpoint/2010/main" val="3274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Removed as per Nathan’s comment:</a:t>
            </a:r>
          </a:p>
          <a:p>
            <a:pPr marL="171450" indent="-171450">
              <a:buFont typeface="Arial" panose="020B0604020202020204" pitchFamily="34" charset="0"/>
              <a:buChar char="•"/>
            </a:pPr>
            <a:r>
              <a:rPr lang="en-US" sz="1200" dirty="0"/>
              <a:t>Prepare horses for training or racing by ensuring correct saddling and tack placement.</a:t>
            </a:r>
          </a:p>
          <a:p>
            <a:pPr marL="171450" indent="-171450">
              <a:buFont typeface="Arial" panose="020B0604020202020204" pitchFamily="34" charset="0"/>
              <a:buChar char="•"/>
            </a:pPr>
            <a:r>
              <a:rPr lang="en-US" sz="1200" dirty="0"/>
              <a:t>Inspect saddles, bridles, and other equipment to ensure they are in good condition and properly fitted.</a:t>
            </a:r>
          </a:p>
          <a:p>
            <a:pPr marL="171450" indent="-171450">
              <a:buFont typeface="Arial" panose="020B0604020202020204" pitchFamily="34" charset="0"/>
              <a:buChar char="•"/>
            </a:pPr>
            <a:r>
              <a:rPr lang="en-US" sz="1200" dirty="0"/>
              <a:t>Assist or directly perform the saddling process, adjusting equipment as necessary for comfort and safety.</a:t>
            </a:r>
          </a:p>
          <a:p>
            <a:pPr marL="171450" indent="-171450">
              <a:buFont typeface="Arial" panose="020B0604020202020204" pitchFamily="34" charset="0"/>
              <a:buChar char="•"/>
            </a:pPr>
            <a:r>
              <a:rPr lang="en-US" sz="1200" dirty="0"/>
              <a:t>Carefully remove saddles and tack after training sessions or races to prevent discomfort or injury.</a:t>
            </a:r>
          </a:p>
          <a:p>
            <a:pPr marL="171450" indent="-171450">
              <a:buFont typeface="Arial" panose="020B0604020202020204" pitchFamily="34" charset="0"/>
              <a:buChar char="•"/>
            </a:pPr>
            <a:r>
              <a:rPr lang="en-US" sz="1200" dirty="0"/>
              <a:t>Inspect equipment post-use for wear or damage and arrange for cleaning or repairs.</a:t>
            </a:r>
          </a:p>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4</a:t>
            </a:fld>
            <a:endParaRPr lang="en-AU"/>
          </a:p>
        </p:txBody>
      </p:sp>
    </p:spTree>
    <p:extLst>
      <p:ext uri="{BB962C8B-B14F-4D97-AF65-F5344CB8AC3E}">
        <p14:creationId xmlns:p14="http://schemas.microsoft.com/office/powerpoint/2010/main" val="341907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VISUAL DEMANDS</a:t>
            </a:r>
          </a:p>
          <a:p>
            <a:r>
              <a:rPr lang="en-US" b="1" dirty="0"/>
              <a:t>Visual Acuity</a:t>
            </a:r>
            <a:endParaRPr lang="en-US" dirty="0"/>
          </a:p>
          <a:p>
            <a:pPr>
              <a:buFont typeface="Arial" panose="020B0604020202020204" pitchFamily="34" charset="0"/>
              <a:buChar char="•"/>
            </a:pPr>
            <a:r>
              <a:rPr lang="en-US" dirty="0"/>
              <a:t>Reading fine print or digital screens</a:t>
            </a:r>
          </a:p>
          <a:p>
            <a:pPr>
              <a:buFont typeface="Arial" panose="020B0604020202020204" pitchFamily="34" charset="0"/>
              <a:buChar char="•"/>
            </a:pPr>
            <a:r>
              <a:rPr lang="en-US" dirty="0"/>
              <a:t>Detecting subtle differences or changes</a:t>
            </a:r>
          </a:p>
          <a:p>
            <a:pPr>
              <a:buFont typeface="Arial" panose="020B0604020202020204" pitchFamily="34" charset="0"/>
              <a:buChar char="•"/>
            </a:pPr>
            <a:r>
              <a:rPr lang="en-US" dirty="0"/>
              <a:t>Recognizing objects and details at varying distances</a:t>
            </a:r>
          </a:p>
          <a:p>
            <a:r>
              <a:rPr lang="en-US" b="1" dirty="0"/>
              <a:t>Color Discrimination</a:t>
            </a:r>
            <a:endParaRPr lang="en-US" dirty="0"/>
          </a:p>
          <a:p>
            <a:pPr>
              <a:buFont typeface="Arial" panose="020B0604020202020204" pitchFamily="34" charset="0"/>
              <a:buChar char="•"/>
            </a:pPr>
            <a:r>
              <a:rPr lang="en-US" dirty="0"/>
              <a:t>Differentiating between colors and shades</a:t>
            </a:r>
          </a:p>
          <a:p>
            <a:pPr>
              <a:buFont typeface="Arial" panose="020B0604020202020204" pitchFamily="34" charset="0"/>
              <a:buChar char="•"/>
            </a:pPr>
            <a:r>
              <a:rPr lang="en-US" dirty="0"/>
              <a:t>Identifying color-coded information</a:t>
            </a:r>
          </a:p>
          <a:p>
            <a:pPr>
              <a:buFont typeface="Arial" panose="020B0604020202020204" pitchFamily="34" charset="0"/>
              <a:buChar char="•"/>
            </a:pPr>
            <a:r>
              <a:rPr lang="en-US" dirty="0"/>
              <a:t>Performing tasks that require accurate color perception</a:t>
            </a:r>
          </a:p>
          <a:p>
            <a:r>
              <a:rPr lang="en-US" b="1" dirty="0"/>
              <a:t>Visual Coordination</a:t>
            </a:r>
            <a:endParaRPr lang="en-US" dirty="0"/>
          </a:p>
          <a:p>
            <a:pPr>
              <a:buFont typeface="Arial" panose="020B0604020202020204" pitchFamily="34" charset="0"/>
              <a:buChar char="•"/>
            </a:pPr>
            <a:r>
              <a:rPr lang="en-US" dirty="0"/>
              <a:t>Coordinating hand-eye movements</a:t>
            </a:r>
          </a:p>
          <a:p>
            <a:pPr>
              <a:buFont typeface="Arial" panose="020B0604020202020204" pitchFamily="34" charset="0"/>
              <a:buChar char="•"/>
            </a:pPr>
            <a:r>
              <a:rPr lang="en-US" dirty="0"/>
              <a:t>Tracking moving objects</a:t>
            </a:r>
          </a:p>
          <a:p>
            <a:pPr>
              <a:buFont typeface="Arial" panose="020B0604020202020204" pitchFamily="34" charset="0"/>
              <a:buChar char="•"/>
            </a:pPr>
            <a:r>
              <a:rPr lang="en-US" dirty="0"/>
              <a:t>Performing tasks requiring precise visual alignment</a:t>
            </a:r>
          </a:p>
          <a:p>
            <a:r>
              <a:rPr lang="en-US" b="1" dirty="0"/>
              <a:t>Light Sensitivity</a:t>
            </a:r>
            <a:endParaRPr lang="en-US" dirty="0"/>
          </a:p>
          <a:p>
            <a:pPr>
              <a:buFont typeface="Arial" panose="020B0604020202020204" pitchFamily="34" charset="0"/>
              <a:buChar char="•"/>
            </a:pPr>
            <a:r>
              <a:rPr lang="en-US" dirty="0"/>
              <a:t>Adapting to different lighting conditions</a:t>
            </a:r>
          </a:p>
          <a:p>
            <a:pPr>
              <a:buFont typeface="Arial" panose="020B0604020202020204" pitchFamily="34" charset="0"/>
              <a:buChar char="•"/>
            </a:pPr>
            <a:r>
              <a:rPr lang="en-US" dirty="0"/>
              <a:t>Working under bright or dim lighting</a:t>
            </a:r>
          </a:p>
          <a:p>
            <a:pPr>
              <a:buFont typeface="Arial" panose="020B0604020202020204" pitchFamily="34" charset="0"/>
              <a:buChar char="•"/>
            </a:pPr>
            <a:r>
              <a:rPr lang="en-US" dirty="0"/>
              <a:t>Managing glare or reflections</a:t>
            </a:r>
          </a:p>
          <a:p>
            <a:r>
              <a:rPr lang="en-AU" dirty="0"/>
              <a:t>---------------------------------------------------------------------</a:t>
            </a:r>
          </a:p>
          <a:p>
            <a:r>
              <a:rPr lang="en-US" b="1" u="sng" dirty="0"/>
              <a:t>AUDIOMETRY DEMANDS</a:t>
            </a:r>
          </a:p>
          <a:p>
            <a:r>
              <a:rPr lang="en-US" b="1" dirty="0"/>
              <a:t>Hearing Acuity</a:t>
            </a:r>
            <a:endParaRPr lang="en-US" dirty="0"/>
          </a:p>
          <a:p>
            <a:pPr>
              <a:buFont typeface="Arial" panose="020B0604020202020204" pitchFamily="34" charset="0"/>
              <a:buChar char="•"/>
            </a:pPr>
            <a:r>
              <a:rPr lang="en-US" dirty="0"/>
              <a:t>Understanding spoken communication</a:t>
            </a:r>
          </a:p>
          <a:p>
            <a:pPr>
              <a:buFont typeface="Arial" panose="020B0604020202020204" pitchFamily="34" charset="0"/>
              <a:buChar char="•"/>
            </a:pPr>
            <a:r>
              <a:rPr lang="en-US" dirty="0"/>
              <a:t>Detecting alarms, signals, or machinery sounds</a:t>
            </a:r>
          </a:p>
          <a:p>
            <a:pPr>
              <a:buFont typeface="Arial" panose="020B0604020202020204" pitchFamily="34" charset="0"/>
              <a:buChar char="•"/>
            </a:pPr>
            <a:r>
              <a:rPr lang="en-US" dirty="0"/>
              <a:t>Discriminating between different sounds or tones</a:t>
            </a:r>
          </a:p>
          <a:p>
            <a:r>
              <a:rPr lang="en-US" b="1" dirty="0"/>
              <a:t>Listening Skills</a:t>
            </a:r>
            <a:endParaRPr lang="en-US" dirty="0"/>
          </a:p>
          <a:p>
            <a:pPr>
              <a:buFont typeface="Arial" panose="020B0604020202020204" pitchFamily="34" charset="0"/>
              <a:buChar char="•"/>
            </a:pPr>
            <a:r>
              <a:rPr lang="en-US" dirty="0"/>
              <a:t>Following verbal instructions</a:t>
            </a:r>
          </a:p>
          <a:p>
            <a:pPr>
              <a:buFont typeface="Arial" panose="020B0604020202020204" pitchFamily="34" charset="0"/>
              <a:buChar char="•"/>
            </a:pPr>
            <a:r>
              <a:rPr lang="en-US" dirty="0"/>
              <a:t>Engaging in conversations in noisy environments</a:t>
            </a:r>
          </a:p>
          <a:p>
            <a:pPr>
              <a:buFont typeface="Arial" panose="020B0604020202020204" pitchFamily="34" charset="0"/>
              <a:buChar char="•"/>
            </a:pPr>
            <a:r>
              <a:rPr lang="en-US" dirty="0"/>
              <a:t>Detecting subtle changes in sound for quality control</a:t>
            </a:r>
          </a:p>
          <a:p>
            <a:r>
              <a:rPr lang="en-US" b="1" dirty="0"/>
              <a:t>Sound Localization</a:t>
            </a:r>
            <a:endParaRPr lang="en-US" dirty="0"/>
          </a:p>
          <a:p>
            <a:pPr>
              <a:buFont typeface="Arial" panose="020B0604020202020204" pitchFamily="34" charset="0"/>
              <a:buChar char="•"/>
            </a:pPr>
            <a:r>
              <a:rPr lang="en-US" dirty="0"/>
              <a:t>Identifying the direction of sounds</a:t>
            </a:r>
          </a:p>
          <a:p>
            <a:pPr>
              <a:buFont typeface="Arial" panose="020B0604020202020204" pitchFamily="34" charset="0"/>
              <a:buChar char="•"/>
            </a:pPr>
            <a:r>
              <a:rPr lang="en-US" dirty="0"/>
              <a:t>Responding to spatial audio cues</a:t>
            </a:r>
          </a:p>
          <a:p>
            <a:pPr>
              <a:buFont typeface="Arial" panose="020B0604020202020204" pitchFamily="34" charset="0"/>
              <a:buChar char="•"/>
            </a:pPr>
            <a:r>
              <a:rPr lang="en-US" dirty="0"/>
              <a:t>Working in environments with complex soundscapes</a:t>
            </a:r>
          </a:p>
          <a:p>
            <a:pPr>
              <a:buFont typeface="Arial" panose="020B0604020202020204" pitchFamily="34" charset="0"/>
              <a:buNone/>
            </a:pPr>
            <a:r>
              <a:rPr lang="en-US" dirty="0"/>
              <a:t>---------------------------------------------------------------------</a:t>
            </a:r>
          </a:p>
          <a:p>
            <a:pPr>
              <a:buFont typeface="Arial" panose="020B0604020202020204" pitchFamily="34" charset="0"/>
              <a:buNone/>
            </a:pPr>
            <a:r>
              <a:rPr lang="en-US" b="1" u="sng" dirty="0"/>
              <a:t>ATTENTION AND CONCENTRATION</a:t>
            </a:r>
          </a:p>
          <a:p>
            <a:r>
              <a:rPr lang="en-US" b="1" dirty="0"/>
              <a:t>Sustained Attention</a:t>
            </a:r>
            <a:endParaRPr lang="en-US" dirty="0"/>
          </a:p>
          <a:p>
            <a:pPr>
              <a:buFont typeface="Arial" panose="020B0604020202020204" pitchFamily="34" charset="0"/>
              <a:buChar char="•"/>
            </a:pPr>
            <a:r>
              <a:rPr lang="en-US" dirty="0"/>
              <a:t>Maintaining focus on a task over a long period</a:t>
            </a:r>
          </a:p>
          <a:p>
            <a:pPr>
              <a:buFont typeface="Arial" panose="020B0604020202020204" pitchFamily="34" charset="0"/>
              <a:buChar char="•"/>
            </a:pPr>
            <a:r>
              <a:rPr lang="en-US" dirty="0"/>
              <a:t>Avoiding distractions</a:t>
            </a:r>
          </a:p>
          <a:p>
            <a:pPr>
              <a:buFont typeface="Arial" panose="020B0604020202020204" pitchFamily="34" charset="0"/>
              <a:buChar char="•"/>
            </a:pPr>
            <a:r>
              <a:rPr lang="en-US" dirty="0"/>
              <a:t>Staying alert during repetitive tasks</a:t>
            </a:r>
          </a:p>
          <a:p>
            <a:r>
              <a:rPr lang="en-US" b="1" dirty="0"/>
              <a:t>Selective Attention</a:t>
            </a:r>
            <a:endParaRPr lang="en-US" dirty="0"/>
          </a:p>
          <a:p>
            <a:pPr>
              <a:buFont typeface="Arial" panose="020B0604020202020204" pitchFamily="34" charset="0"/>
              <a:buChar char="•"/>
            </a:pPr>
            <a:r>
              <a:rPr lang="en-US" dirty="0"/>
              <a:t>Focusing on relevant information while ignoring irrelevant information</a:t>
            </a:r>
          </a:p>
          <a:p>
            <a:pPr>
              <a:buFont typeface="Arial" panose="020B0604020202020204" pitchFamily="34" charset="0"/>
              <a:buChar char="•"/>
            </a:pPr>
            <a:r>
              <a:rPr lang="en-US" dirty="0"/>
              <a:t>Filtering out background noise</a:t>
            </a:r>
          </a:p>
          <a:p>
            <a:pPr>
              <a:buFont typeface="Arial" panose="020B0604020202020204" pitchFamily="34" charset="0"/>
              <a:buChar char="•"/>
            </a:pPr>
            <a:r>
              <a:rPr lang="en-US" dirty="0"/>
              <a:t>Prioritizing critical tasks</a:t>
            </a:r>
          </a:p>
          <a:p>
            <a:r>
              <a:rPr lang="en-US" b="1" dirty="0"/>
              <a:t>Divided Attention</a:t>
            </a:r>
            <a:endParaRPr lang="en-US" dirty="0"/>
          </a:p>
          <a:p>
            <a:pPr>
              <a:buFont typeface="Arial" panose="020B0604020202020204" pitchFamily="34" charset="0"/>
              <a:buChar char="•"/>
            </a:pPr>
            <a:r>
              <a:rPr lang="en-US" dirty="0"/>
              <a:t>Managing multiple tasks simultaneously</a:t>
            </a:r>
          </a:p>
          <a:p>
            <a:pPr>
              <a:buFont typeface="Arial" panose="020B0604020202020204" pitchFamily="34" charset="0"/>
              <a:buChar char="•"/>
            </a:pPr>
            <a:r>
              <a:rPr lang="en-US" dirty="0"/>
              <a:t>Switching attention between tasks</a:t>
            </a:r>
          </a:p>
          <a:p>
            <a:pPr>
              <a:buFont typeface="Arial" panose="020B0604020202020204" pitchFamily="34" charset="0"/>
              <a:buChar char="•"/>
            </a:pPr>
            <a:r>
              <a:rPr lang="en-US" dirty="0"/>
              <a:t>Balancing competing demands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b="1" u="sng" dirty="0"/>
              <a:t>MEMORY</a:t>
            </a:r>
          </a:p>
          <a:p>
            <a:r>
              <a:rPr lang="en-US" b="1" dirty="0"/>
              <a:t>Short-term Memory</a:t>
            </a:r>
            <a:endParaRPr lang="en-US" dirty="0"/>
          </a:p>
          <a:p>
            <a:pPr>
              <a:buFont typeface="Arial" panose="020B0604020202020204" pitchFamily="34" charset="0"/>
              <a:buChar char="•"/>
            </a:pPr>
            <a:r>
              <a:rPr lang="en-US" dirty="0"/>
              <a:t>Retaining information for immediate use</a:t>
            </a:r>
          </a:p>
          <a:p>
            <a:pPr>
              <a:buFont typeface="Arial" panose="020B0604020202020204" pitchFamily="34" charset="0"/>
              <a:buChar char="•"/>
            </a:pPr>
            <a:r>
              <a:rPr lang="en-US" dirty="0"/>
              <a:t>Recalling instructions or details</a:t>
            </a:r>
          </a:p>
          <a:p>
            <a:pPr>
              <a:buFont typeface="Arial" panose="020B0604020202020204" pitchFamily="34" charset="0"/>
              <a:buChar char="•"/>
            </a:pPr>
            <a:r>
              <a:rPr lang="en-US" dirty="0"/>
              <a:t>Remembering short lists or sequences</a:t>
            </a:r>
          </a:p>
          <a:p>
            <a:r>
              <a:rPr lang="en-US" b="1" dirty="0"/>
              <a:t>Long-term Memory</a:t>
            </a:r>
            <a:endParaRPr lang="en-US" dirty="0"/>
          </a:p>
          <a:p>
            <a:pPr>
              <a:buFont typeface="Arial" panose="020B0604020202020204" pitchFamily="34" charset="0"/>
              <a:buChar char="•"/>
            </a:pPr>
            <a:r>
              <a:rPr lang="en-US" dirty="0"/>
              <a:t>Storing and retrieving information over extended periods</a:t>
            </a:r>
          </a:p>
          <a:p>
            <a:pPr>
              <a:buFont typeface="Arial" panose="020B0604020202020204" pitchFamily="34" charset="0"/>
              <a:buChar char="•"/>
            </a:pPr>
            <a:r>
              <a:rPr lang="en-US" dirty="0"/>
              <a:t>Recalling procedures and protocols</a:t>
            </a:r>
          </a:p>
          <a:p>
            <a:pPr>
              <a:buFont typeface="Arial" panose="020B0604020202020204" pitchFamily="34" charset="0"/>
              <a:buChar char="•"/>
            </a:pPr>
            <a:r>
              <a:rPr lang="en-US" dirty="0"/>
              <a:t>Retaining knowledge of systems and processes</a:t>
            </a:r>
          </a:p>
          <a:p>
            <a:r>
              <a:rPr lang="en-US" b="1" dirty="0"/>
              <a:t>Working Memory</a:t>
            </a:r>
            <a:endParaRPr lang="en-US" dirty="0"/>
          </a:p>
          <a:p>
            <a:pPr>
              <a:buFont typeface="Arial" panose="020B0604020202020204" pitchFamily="34" charset="0"/>
              <a:buChar char="•"/>
            </a:pPr>
            <a:r>
              <a:rPr lang="en-US" dirty="0"/>
              <a:t>Holding and manipulating information temporarily</a:t>
            </a:r>
          </a:p>
          <a:p>
            <a:pPr>
              <a:buFont typeface="Arial" panose="020B0604020202020204" pitchFamily="34" charset="0"/>
              <a:buChar char="•"/>
            </a:pPr>
            <a:r>
              <a:rPr lang="en-US" dirty="0"/>
              <a:t>Performing mental calculations</a:t>
            </a:r>
          </a:p>
          <a:p>
            <a:pPr>
              <a:buFont typeface="Arial" panose="020B0604020202020204" pitchFamily="34" charset="0"/>
              <a:buChar char="•"/>
            </a:pPr>
            <a:r>
              <a:rPr lang="en-US" dirty="0"/>
              <a:t>Integrating new information with existing knowledge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PROBLEM SOLVING</a:t>
            </a:r>
          </a:p>
          <a:p>
            <a:r>
              <a:rPr lang="en-US" b="1" dirty="0"/>
              <a:t>Analytical Thinking</a:t>
            </a:r>
            <a:endParaRPr lang="en-US" dirty="0"/>
          </a:p>
          <a:p>
            <a:pPr>
              <a:buFont typeface="Arial" panose="020B0604020202020204" pitchFamily="34" charset="0"/>
              <a:buChar char="•"/>
            </a:pPr>
            <a:r>
              <a:rPr lang="en-US" dirty="0"/>
              <a:t>Breaking down complex problems into manageable parts</a:t>
            </a:r>
          </a:p>
          <a:p>
            <a:pPr>
              <a:buFont typeface="Arial" panose="020B0604020202020204" pitchFamily="34" charset="0"/>
              <a:buChar char="•"/>
            </a:pPr>
            <a:r>
              <a:rPr lang="en-US" dirty="0"/>
              <a:t>Identifying patterns and relationships</a:t>
            </a:r>
          </a:p>
          <a:p>
            <a:pPr>
              <a:buFont typeface="Arial" panose="020B0604020202020204" pitchFamily="34" charset="0"/>
              <a:buChar char="•"/>
            </a:pPr>
            <a:r>
              <a:rPr lang="en-US" dirty="0"/>
              <a:t>Evaluating data and evidence</a:t>
            </a:r>
          </a:p>
          <a:p>
            <a:r>
              <a:rPr lang="en-US" b="1" dirty="0"/>
              <a:t>Critical Thinking</a:t>
            </a:r>
            <a:endParaRPr lang="en-US" dirty="0"/>
          </a:p>
          <a:p>
            <a:pPr>
              <a:buFont typeface="Arial" panose="020B0604020202020204" pitchFamily="34" charset="0"/>
              <a:buChar char="•"/>
            </a:pPr>
            <a:r>
              <a:rPr lang="en-US" dirty="0"/>
              <a:t>Assessing the validity of arguments and claims</a:t>
            </a:r>
          </a:p>
          <a:p>
            <a:pPr>
              <a:buFont typeface="Arial" panose="020B0604020202020204" pitchFamily="34" charset="0"/>
              <a:buChar char="•"/>
            </a:pPr>
            <a:r>
              <a:rPr lang="en-US" dirty="0"/>
              <a:t>Making informed judgments</a:t>
            </a:r>
          </a:p>
          <a:p>
            <a:pPr>
              <a:buFont typeface="Arial" panose="020B0604020202020204" pitchFamily="34" charset="0"/>
              <a:buChar char="•"/>
            </a:pPr>
            <a:r>
              <a:rPr lang="en-US" dirty="0"/>
              <a:t>Identifying biases and assumptions</a:t>
            </a:r>
          </a:p>
          <a:p>
            <a:r>
              <a:rPr lang="en-US" b="1" dirty="0"/>
              <a:t>Decision-Making</a:t>
            </a:r>
            <a:endParaRPr lang="en-US" dirty="0"/>
          </a:p>
          <a:p>
            <a:pPr>
              <a:buFont typeface="Arial" panose="020B0604020202020204" pitchFamily="34" charset="0"/>
              <a:buChar char="•"/>
            </a:pPr>
            <a:r>
              <a:rPr lang="en-US" dirty="0"/>
              <a:t>Weighing options and consequences</a:t>
            </a:r>
          </a:p>
          <a:p>
            <a:pPr>
              <a:buFont typeface="Arial" panose="020B0604020202020204" pitchFamily="34" charset="0"/>
              <a:buChar char="•"/>
            </a:pPr>
            <a:r>
              <a:rPr lang="en-US" dirty="0"/>
              <a:t>Making timely decisions</a:t>
            </a:r>
          </a:p>
          <a:p>
            <a:pPr>
              <a:buFont typeface="Arial" panose="020B0604020202020204" pitchFamily="34" charset="0"/>
              <a:buChar char="•"/>
            </a:pPr>
            <a:r>
              <a:rPr lang="en-US" dirty="0"/>
              <a:t>Balancing risks and benefits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LEARNING AND ADAPTATION</a:t>
            </a:r>
          </a:p>
          <a:p>
            <a:r>
              <a:rPr lang="en-US" b="1" dirty="0"/>
              <a:t>Learning Ability</a:t>
            </a:r>
            <a:endParaRPr lang="en-US" dirty="0"/>
          </a:p>
          <a:p>
            <a:pPr>
              <a:buFont typeface="Arial" panose="020B0604020202020204" pitchFamily="34" charset="0"/>
              <a:buChar char="•"/>
            </a:pPr>
            <a:r>
              <a:rPr lang="en-US" dirty="0"/>
              <a:t>Acquiring new skills and knowledge</a:t>
            </a:r>
          </a:p>
          <a:p>
            <a:pPr>
              <a:buFont typeface="Arial" panose="020B0604020202020204" pitchFamily="34" charset="0"/>
              <a:buChar char="•"/>
            </a:pPr>
            <a:r>
              <a:rPr lang="en-US" dirty="0"/>
              <a:t>Adapting to new methods and technologies</a:t>
            </a:r>
          </a:p>
          <a:p>
            <a:pPr>
              <a:buFont typeface="Arial" panose="020B0604020202020204" pitchFamily="34" charset="0"/>
              <a:buChar char="•"/>
            </a:pPr>
            <a:r>
              <a:rPr lang="en-US" dirty="0"/>
              <a:t>Implementing training and development</a:t>
            </a:r>
          </a:p>
          <a:p>
            <a:r>
              <a:rPr lang="en-US" b="1" dirty="0"/>
              <a:t>Flexibility</a:t>
            </a:r>
            <a:endParaRPr lang="en-US" dirty="0"/>
          </a:p>
          <a:p>
            <a:pPr>
              <a:buFont typeface="Arial" panose="020B0604020202020204" pitchFamily="34" charset="0"/>
              <a:buChar char="•"/>
            </a:pPr>
            <a:r>
              <a:rPr lang="en-US" dirty="0"/>
              <a:t>Adapting to changing demands and conditions</a:t>
            </a:r>
          </a:p>
          <a:p>
            <a:pPr>
              <a:buFont typeface="Arial" panose="020B0604020202020204" pitchFamily="34" charset="0"/>
              <a:buChar char="•"/>
            </a:pPr>
            <a:r>
              <a:rPr lang="en-US" dirty="0"/>
              <a:t>Modifying approaches based on feedback</a:t>
            </a:r>
          </a:p>
          <a:p>
            <a:pPr>
              <a:buFont typeface="Arial" panose="020B0604020202020204" pitchFamily="34" charset="0"/>
              <a:buChar char="•"/>
            </a:pPr>
            <a:r>
              <a:rPr lang="en-US" dirty="0"/>
              <a:t>Embracing innovation and change</a:t>
            </a:r>
          </a:p>
          <a:p>
            <a:r>
              <a:rPr lang="en-US" b="1" dirty="0"/>
              <a:t>Knowledge Application</a:t>
            </a:r>
            <a:endParaRPr lang="en-US" dirty="0"/>
          </a:p>
          <a:p>
            <a:pPr>
              <a:buFont typeface="Arial" panose="020B0604020202020204" pitchFamily="34" charset="0"/>
              <a:buChar char="•"/>
            </a:pPr>
            <a:r>
              <a:rPr lang="en-US" dirty="0"/>
              <a:t>Applying theoretical knowledge to practical situations</a:t>
            </a:r>
          </a:p>
          <a:p>
            <a:pPr>
              <a:buFont typeface="Arial" panose="020B0604020202020204" pitchFamily="34" charset="0"/>
              <a:buChar char="•"/>
            </a:pPr>
            <a:r>
              <a:rPr lang="en-US" dirty="0"/>
              <a:t>Integrating new information into existing frameworks</a:t>
            </a:r>
          </a:p>
          <a:p>
            <a:pPr>
              <a:buFont typeface="Arial" panose="020B0604020202020204" pitchFamily="34" charset="0"/>
              <a:buChar char="•"/>
            </a:pPr>
            <a:r>
              <a:rPr lang="en-US" dirty="0"/>
              <a:t>Updating skills and knowledge continuously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JUDGEMENT AND REASONING</a:t>
            </a:r>
          </a:p>
          <a:p>
            <a:r>
              <a:rPr lang="en-US" b="1" dirty="0"/>
              <a:t>Logical Reasoning</a:t>
            </a:r>
            <a:endParaRPr lang="en-US" dirty="0"/>
          </a:p>
          <a:p>
            <a:pPr>
              <a:buFont typeface="Arial" panose="020B0604020202020204" pitchFamily="34" charset="0"/>
              <a:buChar char="•"/>
            </a:pPr>
            <a:r>
              <a:rPr lang="en-US" dirty="0"/>
              <a:t>Drawing logical conclusions from available information</a:t>
            </a:r>
          </a:p>
          <a:p>
            <a:pPr>
              <a:buFont typeface="Arial" panose="020B0604020202020204" pitchFamily="34" charset="0"/>
              <a:buChar char="•"/>
            </a:pPr>
            <a:r>
              <a:rPr lang="en-US" dirty="0"/>
              <a:t>Applying principles of logic to problem-solving</a:t>
            </a:r>
          </a:p>
          <a:p>
            <a:pPr>
              <a:buFont typeface="Arial" panose="020B0604020202020204" pitchFamily="34" charset="0"/>
              <a:buChar char="•"/>
            </a:pPr>
            <a:r>
              <a:rPr lang="en-US" dirty="0"/>
              <a:t>Recognizing logical fallacies</a:t>
            </a:r>
          </a:p>
          <a:p>
            <a:r>
              <a:rPr lang="en-US" b="1" dirty="0"/>
              <a:t>Abstract Thinking</a:t>
            </a:r>
            <a:endParaRPr lang="en-US" dirty="0"/>
          </a:p>
          <a:p>
            <a:pPr>
              <a:buFont typeface="Arial" panose="020B0604020202020204" pitchFamily="34" charset="0"/>
              <a:buChar char="•"/>
            </a:pPr>
            <a:r>
              <a:rPr lang="en-US" dirty="0"/>
              <a:t>Understanding complex concepts and ideas</a:t>
            </a:r>
          </a:p>
          <a:p>
            <a:pPr>
              <a:buFont typeface="Arial" panose="020B0604020202020204" pitchFamily="34" charset="0"/>
              <a:buChar char="•"/>
            </a:pPr>
            <a:r>
              <a:rPr lang="en-US" dirty="0"/>
              <a:t>Thinking creatively and innovatively</a:t>
            </a:r>
          </a:p>
          <a:p>
            <a:pPr>
              <a:buFont typeface="Arial" panose="020B0604020202020204" pitchFamily="34" charset="0"/>
              <a:buChar char="•"/>
            </a:pPr>
            <a:r>
              <a:rPr lang="en-US" dirty="0"/>
              <a:t>Grasping the big picture while focusing on details</a:t>
            </a:r>
          </a:p>
          <a:p>
            <a:r>
              <a:rPr lang="en-US" b="1" dirty="0"/>
              <a:t>Pattern Recognition</a:t>
            </a:r>
            <a:endParaRPr lang="en-US" dirty="0"/>
          </a:p>
          <a:p>
            <a:pPr>
              <a:buFont typeface="Arial" panose="020B0604020202020204" pitchFamily="34" charset="0"/>
              <a:buChar char="•"/>
            </a:pPr>
            <a:r>
              <a:rPr lang="en-US" dirty="0"/>
              <a:t>Identifying trends and patterns in data</a:t>
            </a:r>
          </a:p>
          <a:p>
            <a:pPr>
              <a:buFont typeface="Arial" panose="020B0604020202020204" pitchFamily="34" charset="0"/>
              <a:buChar char="•"/>
            </a:pPr>
            <a:r>
              <a:rPr lang="en-US" dirty="0"/>
              <a:t>Making predictions based on observed patterns</a:t>
            </a:r>
          </a:p>
          <a:p>
            <a:pPr>
              <a:buFont typeface="Arial" panose="020B0604020202020204" pitchFamily="34" charset="0"/>
              <a:buChar char="•"/>
            </a:pPr>
            <a:r>
              <a:rPr lang="en-US" dirty="0"/>
              <a:t>Detecting anomalies or irregularities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INFORMATION PROCESSING</a:t>
            </a:r>
          </a:p>
          <a:p>
            <a:r>
              <a:rPr lang="en-US" b="1" dirty="0"/>
              <a:t>Speed of Processing</a:t>
            </a:r>
            <a:endParaRPr lang="en-US" dirty="0"/>
          </a:p>
          <a:p>
            <a:pPr>
              <a:buFont typeface="Arial" panose="020B0604020202020204" pitchFamily="34" charset="0"/>
              <a:buChar char="•"/>
            </a:pPr>
            <a:r>
              <a:rPr lang="en-US" dirty="0"/>
              <a:t>Quickly understanding and responding to information</a:t>
            </a:r>
          </a:p>
          <a:p>
            <a:pPr>
              <a:buFont typeface="Arial" panose="020B0604020202020204" pitchFamily="34" charset="0"/>
              <a:buChar char="•"/>
            </a:pPr>
            <a:r>
              <a:rPr lang="en-US" dirty="0"/>
              <a:t>Keeping up with fast-paced environments</a:t>
            </a:r>
          </a:p>
          <a:p>
            <a:pPr>
              <a:buFont typeface="Arial" panose="020B0604020202020204" pitchFamily="34" charset="0"/>
              <a:buChar char="•"/>
            </a:pPr>
            <a:r>
              <a:rPr lang="en-US" dirty="0"/>
              <a:t>Managing time-sensitive tasks</a:t>
            </a:r>
          </a:p>
          <a:p>
            <a:r>
              <a:rPr lang="en-US" b="1" dirty="0"/>
              <a:t>Accuracy of Processing</a:t>
            </a:r>
            <a:endParaRPr lang="en-US" dirty="0"/>
          </a:p>
          <a:p>
            <a:pPr>
              <a:buFont typeface="Arial" panose="020B0604020202020204" pitchFamily="34" charset="0"/>
              <a:buChar char="•"/>
            </a:pPr>
            <a:r>
              <a:rPr lang="en-US" dirty="0"/>
              <a:t>Ensuring precision in handling information</a:t>
            </a:r>
          </a:p>
          <a:p>
            <a:pPr>
              <a:buFont typeface="Arial" panose="020B0604020202020204" pitchFamily="34" charset="0"/>
              <a:buChar char="•"/>
            </a:pPr>
            <a:r>
              <a:rPr lang="en-US" dirty="0"/>
              <a:t>Avoiding errors and mistakes</a:t>
            </a:r>
          </a:p>
          <a:p>
            <a:pPr>
              <a:buFont typeface="Arial" panose="020B0604020202020204" pitchFamily="34" charset="0"/>
              <a:buChar char="•"/>
            </a:pPr>
            <a:r>
              <a:rPr lang="en-US" dirty="0"/>
              <a:t>Maintaining attention to detail</a:t>
            </a:r>
          </a:p>
          <a:p>
            <a:r>
              <a:rPr lang="en-US" b="1" dirty="0"/>
              <a:t>Complexity Handling</a:t>
            </a:r>
            <a:endParaRPr lang="en-US" dirty="0"/>
          </a:p>
          <a:p>
            <a:pPr>
              <a:buFont typeface="Arial" panose="020B0604020202020204" pitchFamily="34" charset="0"/>
              <a:buChar char="•"/>
            </a:pPr>
            <a:r>
              <a:rPr lang="en-US" dirty="0"/>
              <a:t>Managing and processing complex information</a:t>
            </a:r>
          </a:p>
          <a:p>
            <a:pPr>
              <a:buFont typeface="Arial" panose="020B0604020202020204" pitchFamily="34" charset="0"/>
              <a:buChar char="•"/>
            </a:pPr>
            <a:r>
              <a:rPr lang="en-US" dirty="0"/>
              <a:t>Dealing with ambiguity and uncertainty</a:t>
            </a:r>
          </a:p>
          <a:p>
            <a:pPr>
              <a:buFont typeface="Arial" panose="020B0604020202020204" pitchFamily="34" charset="0"/>
              <a:buChar char="•"/>
            </a:pPr>
            <a:r>
              <a:rPr lang="en-US" dirty="0"/>
              <a:t>Synthesizing information from multiple 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INTERPERSONAL COGNITIVE SKILLS</a:t>
            </a:r>
          </a:p>
          <a:p>
            <a:r>
              <a:rPr lang="en-AU" b="1" dirty="0"/>
              <a:t>Social Cognition</a:t>
            </a:r>
            <a:endParaRPr lang="en-AU" dirty="0"/>
          </a:p>
          <a:p>
            <a:pPr>
              <a:buFont typeface="Arial" panose="020B0604020202020204" pitchFamily="34" charset="0"/>
              <a:buChar char="•"/>
            </a:pPr>
            <a:r>
              <a:rPr lang="en-AU" dirty="0"/>
              <a:t>Understanding and interpreting social cues</a:t>
            </a:r>
          </a:p>
          <a:p>
            <a:pPr>
              <a:buFont typeface="Arial" panose="020B0604020202020204" pitchFamily="34" charset="0"/>
              <a:buChar char="•"/>
            </a:pPr>
            <a:r>
              <a:rPr lang="en-AU" dirty="0"/>
              <a:t>Recognizing emotions in others</a:t>
            </a:r>
          </a:p>
          <a:p>
            <a:pPr>
              <a:buFont typeface="Arial" panose="020B0604020202020204" pitchFamily="34" charset="0"/>
              <a:buChar char="•"/>
            </a:pPr>
            <a:r>
              <a:rPr lang="en-AU" dirty="0"/>
              <a:t>Navigating social interactions and relationships</a:t>
            </a:r>
          </a:p>
          <a:p>
            <a:r>
              <a:rPr lang="en-AU" b="1" dirty="0"/>
              <a:t>Empathy and Perspective-Taking</a:t>
            </a:r>
            <a:endParaRPr lang="en-AU" dirty="0"/>
          </a:p>
          <a:p>
            <a:pPr>
              <a:buFont typeface="Arial" panose="020B0604020202020204" pitchFamily="34" charset="0"/>
              <a:buChar char="•"/>
            </a:pPr>
            <a:r>
              <a:rPr lang="en-AU" dirty="0"/>
              <a:t>Understanding others' viewpoints</a:t>
            </a:r>
          </a:p>
          <a:p>
            <a:pPr>
              <a:buFont typeface="Arial" panose="020B0604020202020204" pitchFamily="34" charset="0"/>
              <a:buChar char="•"/>
            </a:pPr>
            <a:r>
              <a:rPr lang="en-AU" dirty="0"/>
              <a:t>Demonstrating empathy in communication</a:t>
            </a:r>
          </a:p>
          <a:p>
            <a:pPr>
              <a:buFont typeface="Arial" panose="020B0604020202020204" pitchFamily="34" charset="0"/>
              <a:buChar char="•"/>
            </a:pPr>
            <a:r>
              <a:rPr lang="en-AU" dirty="0"/>
              <a:t>Managing interpersonal conflicts</a:t>
            </a:r>
          </a:p>
          <a:p>
            <a:pPr>
              <a:buFont typeface="Arial" panose="020B0604020202020204" pitchFamily="34" charset="0"/>
              <a:buNone/>
            </a:pPr>
            <a:endParaRPr lang="en-US" b="1" i="0" u="sng" dirty="0"/>
          </a:p>
          <a:p>
            <a:endParaRPr lang="en-AU" dirty="0"/>
          </a:p>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10</a:t>
            </a:fld>
            <a:endParaRPr lang="en-AU"/>
          </a:p>
        </p:txBody>
      </p:sp>
    </p:spTree>
    <p:extLst>
      <p:ext uri="{BB962C8B-B14F-4D97-AF65-F5344CB8AC3E}">
        <p14:creationId xmlns:p14="http://schemas.microsoft.com/office/powerpoint/2010/main" val="127127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11</a:t>
            </a:fld>
            <a:endParaRPr lang="en-AU"/>
          </a:p>
        </p:txBody>
      </p:sp>
    </p:spTree>
    <p:extLst>
      <p:ext uri="{BB962C8B-B14F-4D97-AF65-F5344CB8AC3E}">
        <p14:creationId xmlns:p14="http://schemas.microsoft.com/office/powerpoint/2010/main" val="202897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TA Title">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6AF6FA-34B0-7435-4A3A-25CAFC4E51DA}"/>
              </a:ext>
            </a:extLst>
          </p:cNvPr>
          <p:cNvGraphicFramePr>
            <a:graphicFrameLocks noGrp="1"/>
          </p:cNvGraphicFramePr>
          <p:nvPr userDrawn="1">
            <p:extLst>
              <p:ext uri="{D42A27DB-BD31-4B8C-83A1-F6EECF244321}">
                <p14:modId xmlns:p14="http://schemas.microsoft.com/office/powerpoint/2010/main" val="1319429908"/>
              </p:ext>
            </p:extLst>
          </p:nvPr>
        </p:nvGraphicFramePr>
        <p:xfrm>
          <a:off x="9107096" y="356382"/>
          <a:ext cx="2747300" cy="656429"/>
        </p:xfrm>
        <a:graphic>
          <a:graphicData uri="http://schemas.openxmlformats.org/drawingml/2006/table">
            <a:tbl>
              <a:tblPr firstRow="1" bandRow="1">
                <a:tableStyleId>{5C22544A-7EE6-4342-B048-85BDC9FD1C3A}</a:tableStyleId>
              </a:tblPr>
              <a:tblGrid>
                <a:gridCol w="1385952">
                  <a:extLst>
                    <a:ext uri="{9D8B030D-6E8A-4147-A177-3AD203B41FA5}">
                      <a16:colId xmlns:a16="http://schemas.microsoft.com/office/drawing/2014/main" val="2815490933"/>
                    </a:ext>
                  </a:extLst>
                </a:gridCol>
                <a:gridCol w="1361348">
                  <a:extLst>
                    <a:ext uri="{9D8B030D-6E8A-4147-A177-3AD203B41FA5}">
                      <a16:colId xmlns:a16="http://schemas.microsoft.com/office/drawing/2014/main" val="120333159"/>
                    </a:ext>
                  </a:extLst>
                </a:gridCol>
              </a:tblGrid>
              <a:tr h="656429">
                <a:tc>
                  <a:txBody>
                    <a:bodyPr/>
                    <a:lstStyle/>
                    <a:p>
                      <a:pPr algn="l"/>
                      <a:r>
                        <a:rPr lang="en-US" sz="1000" dirty="0">
                          <a:solidFill>
                            <a:schemeClr val="bg1"/>
                          </a:solidFill>
                          <a:latin typeface="Aptos Display" panose="020B0004020202020204" pitchFamily="34" charset="0"/>
                        </a:rPr>
                        <a:t>Functional Rating</a:t>
                      </a:r>
                      <a:endParaRPr lang="en-AU" sz="1000" dirty="0">
                        <a:solidFill>
                          <a:schemeClr val="bg1"/>
                        </a:solidFill>
                        <a:latin typeface="Aptos Display" panose="020B0004020202020204" pitchFamily="34" charset="0"/>
                      </a:endParaRPr>
                    </a:p>
                  </a:txBody>
                  <a:tcPr anchor="ctr">
                    <a:solidFill>
                      <a:srgbClr val="23408B"/>
                    </a:solidFill>
                  </a:tcPr>
                </a:tc>
                <a:tc>
                  <a:txBody>
                    <a:bodyPr/>
                    <a:lstStyle/>
                    <a:p>
                      <a:pPr algn="ctr"/>
                      <a:endParaRPr lang="en-AU" sz="1000" b="0" dirty="0">
                        <a:solidFill>
                          <a:schemeClr val="bg2">
                            <a:lumMod val="10000"/>
                          </a:schemeClr>
                        </a:solidFill>
                        <a:latin typeface="+mj-lt"/>
                      </a:endParaRPr>
                    </a:p>
                  </a:txBody>
                  <a:tcPr anchor="ctr">
                    <a:solidFill>
                      <a:srgbClr val="24A8C0">
                        <a:alpha val="5098"/>
                      </a:srgbClr>
                    </a:solidFill>
                  </a:tcPr>
                </a:tc>
                <a:extLst>
                  <a:ext uri="{0D108BD9-81ED-4DB2-BD59-A6C34878D82A}">
                    <a16:rowId xmlns:a16="http://schemas.microsoft.com/office/drawing/2014/main" val="949373586"/>
                  </a:ext>
                </a:extLst>
              </a:tr>
            </a:tbl>
          </a:graphicData>
        </a:graphic>
      </p:graphicFrame>
      <p:graphicFrame>
        <p:nvGraphicFramePr>
          <p:cNvPr id="6" name="Table 5">
            <a:extLst>
              <a:ext uri="{FF2B5EF4-FFF2-40B4-BE49-F238E27FC236}">
                <a16:creationId xmlns:a16="http://schemas.microsoft.com/office/drawing/2014/main" id="{B5E0D494-5A37-6B54-5277-0ADA05675B65}"/>
              </a:ext>
            </a:extLst>
          </p:cNvPr>
          <p:cNvGraphicFramePr>
            <a:graphicFrameLocks noGrp="1"/>
          </p:cNvGraphicFramePr>
          <p:nvPr userDrawn="1">
            <p:extLst>
              <p:ext uri="{D42A27DB-BD31-4B8C-83A1-F6EECF244321}">
                <p14:modId xmlns:p14="http://schemas.microsoft.com/office/powerpoint/2010/main" val="2032636972"/>
              </p:ext>
            </p:extLst>
          </p:nvPr>
        </p:nvGraphicFramePr>
        <p:xfrm>
          <a:off x="766654" y="1374472"/>
          <a:ext cx="11077251" cy="4308890"/>
        </p:xfrm>
        <a:graphic>
          <a:graphicData uri="http://schemas.openxmlformats.org/drawingml/2006/table">
            <a:tbl>
              <a:tblPr firstCol="1" bandRow="1">
                <a:tableStyleId>{5C22544A-7EE6-4342-B048-85BDC9FD1C3A}</a:tableStyleId>
              </a:tblPr>
              <a:tblGrid>
                <a:gridCol w="3062829">
                  <a:extLst>
                    <a:ext uri="{9D8B030D-6E8A-4147-A177-3AD203B41FA5}">
                      <a16:colId xmlns:a16="http://schemas.microsoft.com/office/drawing/2014/main" val="2507919556"/>
                    </a:ext>
                  </a:extLst>
                </a:gridCol>
                <a:gridCol w="8014422">
                  <a:extLst>
                    <a:ext uri="{9D8B030D-6E8A-4147-A177-3AD203B41FA5}">
                      <a16:colId xmlns:a16="http://schemas.microsoft.com/office/drawing/2014/main" val="3144847521"/>
                    </a:ext>
                  </a:extLst>
                </a:gridCol>
              </a:tblGrid>
              <a:tr h="108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General Job Description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08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General Work Environment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563348">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Standard working hours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57754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Standard breaks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468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Uniform / Personal Protective Equipment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54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Equipment need to complete task / role: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bl>
          </a:graphicData>
        </a:graphic>
      </p:graphicFrame>
      <p:sp>
        <p:nvSpPr>
          <p:cNvPr id="5" name="Text Placeholder 4">
            <a:extLst>
              <a:ext uri="{FF2B5EF4-FFF2-40B4-BE49-F238E27FC236}">
                <a16:creationId xmlns:a16="http://schemas.microsoft.com/office/drawing/2014/main" id="{C8BABEE6-7A8F-D098-159B-5822FE2DE21A}"/>
              </a:ext>
            </a:extLst>
          </p:cNvPr>
          <p:cNvSpPr>
            <a:spLocks noGrp="1"/>
          </p:cNvSpPr>
          <p:nvPr>
            <p:ph type="body" sz="quarter" idx="17"/>
          </p:nvPr>
        </p:nvSpPr>
        <p:spPr>
          <a:xfrm>
            <a:off x="3855445" y="1393326"/>
            <a:ext cx="8012672" cy="1046830"/>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7" name="Text Placeholder 4">
            <a:extLst>
              <a:ext uri="{FF2B5EF4-FFF2-40B4-BE49-F238E27FC236}">
                <a16:creationId xmlns:a16="http://schemas.microsoft.com/office/drawing/2014/main" id="{52E2DA80-3AF2-D38E-97F8-F77BCA6E7CE9}"/>
              </a:ext>
            </a:extLst>
          </p:cNvPr>
          <p:cNvSpPr>
            <a:spLocks noGrp="1"/>
          </p:cNvSpPr>
          <p:nvPr>
            <p:ph type="body" sz="quarter" idx="18"/>
          </p:nvPr>
        </p:nvSpPr>
        <p:spPr>
          <a:xfrm>
            <a:off x="3850750" y="2475155"/>
            <a:ext cx="8020050" cy="1010514"/>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8" name="Text Placeholder 4">
            <a:extLst>
              <a:ext uri="{FF2B5EF4-FFF2-40B4-BE49-F238E27FC236}">
                <a16:creationId xmlns:a16="http://schemas.microsoft.com/office/drawing/2014/main" id="{47F3B4E3-D76E-08B9-8075-CBE8F3FE9AD3}"/>
              </a:ext>
            </a:extLst>
          </p:cNvPr>
          <p:cNvSpPr>
            <a:spLocks noGrp="1"/>
          </p:cNvSpPr>
          <p:nvPr>
            <p:ph type="body" sz="quarter" idx="19"/>
          </p:nvPr>
        </p:nvSpPr>
        <p:spPr>
          <a:xfrm>
            <a:off x="3850750" y="5140395"/>
            <a:ext cx="8020050" cy="530455"/>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6" name="Text Placeholder 4">
            <a:extLst>
              <a:ext uri="{FF2B5EF4-FFF2-40B4-BE49-F238E27FC236}">
                <a16:creationId xmlns:a16="http://schemas.microsoft.com/office/drawing/2014/main" id="{A61B246B-5CB4-60A1-107C-31A05AEDAFEC}"/>
              </a:ext>
            </a:extLst>
          </p:cNvPr>
          <p:cNvSpPr>
            <a:spLocks noGrp="1"/>
          </p:cNvSpPr>
          <p:nvPr>
            <p:ph type="body" sz="quarter" idx="20"/>
          </p:nvPr>
        </p:nvSpPr>
        <p:spPr>
          <a:xfrm>
            <a:off x="3850750" y="3528917"/>
            <a:ext cx="8020050" cy="55771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7" name="Text Placeholder 4">
            <a:extLst>
              <a:ext uri="{FF2B5EF4-FFF2-40B4-BE49-F238E27FC236}">
                <a16:creationId xmlns:a16="http://schemas.microsoft.com/office/drawing/2014/main" id="{542B916A-CFEF-AF0D-8228-FC27F1AF4163}"/>
              </a:ext>
            </a:extLst>
          </p:cNvPr>
          <p:cNvSpPr>
            <a:spLocks noGrp="1"/>
          </p:cNvSpPr>
          <p:nvPr>
            <p:ph type="body" sz="quarter" idx="21"/>
          </p:nvPr>
        </p:nvSpPr>
        <p:spPr>
          <a:xfrm>
            <a:off x="3860980" y="4115582"/>
            <a:ext cx="8025406" cy="529392"/>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4">
            <a:extLst>
              <a:ext uri="{FF2B5EF4-FFF2-40B4-BE49-F238E27FC236}">
                <a16:creationId xmlns:a16="http://schemas.microsoft.com/office/drawing/2014/main" id="{93DA3C28-D831-8CD8-5EB7-39B42F0515D4}"/>
              </a:ext>
            </a:extLst>
          </p:cNvPr>
          <p:cNvSpPr>
            <a:spLocks noGrp="1"/>
          </p:cNvSpPr>
          <p:nvPr>
            <p:ph type="body" sz="quarter" idx="22"/>
          </p:nvPr>
        </p:nvSpPr>
        <p:spPr>
          <a:xfrm>
            <a:off x="3856788" y="4686737"/>
            <a:ext cx="8014012" cy="440720"/>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0" name="Text Placeholder 19">
            <a:extLst>
              <a:ext uri="{FF2B5EF4-FFF2-40B4-BE49-F238E27FC236}">
                <a16:creationId xmlns:a16="http://schemas.microsoft.com/office/drawing/2014/main" id="{8B384193-BE5D-242E-41C7-2271E87505AB}"/>
              </a:ext>
            </a:extLst>
          </p:cNvPr>
          <p:cNvSpPr>
            <a:spLocks noGrp="1"/>
          </p:cNvSpPr>
          <p:nvPr>
            <p:ph type="body" sz="quarter" idx="23"/>
          </p:nvPr>
        </p:nvSpPr>
        <p:spPr>
          <a:xfrm>
            <a:off x="10480746" y="375852"/>
            <a:ext cx="1409615" cy="617488"/>
          </a:xfrm>
          <a:noFill/>
        </p:spPr>
        <p:txBody>
          <a:bodyPr anchor="ctr">
            <a:normAutofit/>
          </a:bodyPr>
          <a:lstStyle>
            <a:lvl1pPr marL="0" indent="0" algn="ctr">
              <a:buNone/>
              <a:defRPr sz="1000">
                <a:latin typeface="Aptos Display" panose="020B0004020202020204" pitchFamily="34" charset="0"/>
              </a:defRPr>
            </a:lvl1pPr>
          </a:lstStyle>
          <a:p>
            <a:pPr lvl="0"/>
            <a:endParaRPr lang="en-AU" dirty="0"/>
          </a:p>
        </p:txBody>
      </p:sp>
      <p:sp>
        <p:nvSpPr>
          <p:cNvPr id="21" name="Title 20">
            <a:extLst>
              <a:ext uri="{FF2B5EF4-FFF2-40B4-BE49-F238E27FC236}">
                <a16:creationId xmlns:a16="http://schemas.microsoft.com/office/drawing/2014/main" id="{33C8C586-A264-EE46-A28E-530F6D426915}"/>
              </a:ext>
            </a:extLst>
          </p:cNvPr>
          <p:cNvSpPr>
            <a:spLocks noGrp="1"/>
          </p:cNvSpPr>
          <p:nvPr>
            <p:ph type="title"/>
          </p:nvPr>
        </p:nvSpPr>
        <p:spPr>
          <a:xfrm>
            <a:off x="777144" y="281705"/>
            <a:ext cx="8040296" cy="713130"/>
          </a:xfrm>
        </p:spPr>
        <p:txBody>
          <a:bodyPr/>
          <a:lstStyle>
            <a:lvl1pPr>
              <a:defRPr>
                <a:latin typeface="Aptos Display" panose="020B000402020202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53879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B6920-3390-0794-ACC9-7B2716BDAD43}"/>
              </a:ext>
            </a:extLst>
          </p:cNvPr>
          <p:cNvSpPr txBox="1"/>
          <p:nvPr userDrawn="1"/>
        </p:nvSpPr>
        <p:spPr>
          <a:xfrm>
            <a:off x="840509" y="443345"/>
            <a:ext cx="8599055" cy="646331"/>
          </a:xfrm>
          <a:prstGeom prst="rect">
            <a:avLst/>
          </a:prstGeom>
          <a:noFill/>
        </p:spPr>
        <p:txBody>
          <a:bodyPr wrap="square" rtlCol="0">
            <a:spAutoFit/>
          </a:bodyPr>
          <a:lstStyle/>
          <a:p>
            <a:r>
              <a:rPr lang="en-US" sz="3600" b="0" dirty="0">
                <a:solidFill>
                  <a:srgbClr val="23408B"/>
                </a:solidFill>
                <a:latin typeface="Aptos Display" panose="020B0004020202020204" pitchFamily="34" charset="0"/>
              </a:rPr>
              <a:t>Visual Representation</a:t>
            </a:r>
            <a:endParaRPr lang="en-AU" sz="3600" b="0" dirty="0">
              <a:solidFill>
                <a:srgbClr val="23408B"/>
              </a:solidFill>
              <a:latin typeface="Aptos Display" panose="020B0004020202020204" pitchFamily="34" charset="0"/>
            </a:endParaRPr>
          </a:p>
        </p:txBody>
      </p:sp>
      <p:sp>
        <p:nvSpPr>
          <p:cNvPr id="5" name="Picture Placeholder 4">
            <a:extLst>
              <a:ext uri="{FF2B5EF4-FFF2-40B4-BE49-F238E27FC236}">
                <a16:creationId xmlns:a16="http://schemas.microsoft.com/office/drawing/2014/main" id="{1E4B09ED-0266-2F0B-0614-34D4160C9E8B}"/>
              </a:ext>
            </a:extLst>
          </p:cNvPr>
          <p:cNvSpPr>
            <a:spLocks noGrp="1"/>
          </p:cNvSpPr>
          <p:nvPr>
            <p:ph type="pic" sz="quarter" idx="10"/>
          </p:nvPr>
        </p:nvSpPr>
        <p:spPr>
          <a:xfrm>
            <a:off x="498042"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6" name="Picture Placeholder 4">
            <a:extLst>
              <a:ext uri="{FF2B5EF4-FFF2-40B4-BE49-F238E27FC236}">
                <a16:creationId xmlns:a16="http://schemas.microsoft.com/office/drawing/2014/main" id="{C6D70DE0-FC62-759D-C62B-AEDEC6BB8DDA}"/>
              </a:ext>
            </a:extLst>
          </p:cNvPr>
          <p:cNvSpPr>
            <a:spLocks noGrp="1"/>
          </p:cNvSpPr>
          <p:nvPr>
            <p:ph type="pic" sz="quarter" idx="11"/>
          </p:nvPr>
        </p:nvSpPr>
        <p:spPr>
          <a:xfrm>
            <a:off x="2766579"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7" name="Picture Placeholder 4">
            <a:extLst>
              <a:ext uri="{FF2B5EF4-FFF2-40B4-BE49-F238E27FC236}">
                <a16:creationId xmlns:a16="http://schemas.microsoft.com/office/drawing/2014/main" id="{241C7738-1793-B1FE-117C-3273E3CB4B57}"/>
              </a:ext>
            </a:extLst>
          </p:cNvPr>
          <p:cNvSpPr>
            <a:spLocks noGrp="1"/>
          </p:cNvSpPr>
          <p:nvPr>
            <p:ph type="pic" sz="quarter" idx="12"/>
          </p:nvPr>
        </p:nvSpPr>
        <p:spPr>
          <a:xfrm>
            <a:off x="5035116"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8" name="Picture Placeholder 4">
            <a:extLst>
              <a:ext uri="{FF2B5EF4-FFF2-40B4-BE49-F238E27FC236}">
                <a16:creationId xmlns:a16="http://schemas.microsoft.com/office/drawing/2014/main" id="{1A544C80-70F2-3D46-10E7-BE1A6BC551B5}"/>
              </a:ext>
            </a:extLst>
          </p:cNvPr>
          <p:cNvSpPr>
            <a:spLocks noGrp="1"/>
          </p:cNvSpPr>
          <p:nvPr>
            <p:ph type="pic" sz="quarter" idx="13"/>
          </p:nvPr>
        </p:nvSpPr>
        <p:spPr>
          <a:xfrm>
            <a:off x="7303653" y="1228222"/>
            <a:ext cx="2116137" cy="1995487"/>
          </a:xfrm>
        </p:spPr>
        <p:txBody>
          <a:bodyPr/>
          <a:lstStyle>
            <a:lvl1pPr marL="0" indent="0">
              <a:buNone/>
              <a:defRPr>
                <a:latin typeface="Aptos Display" panose="020B0004020202020204" pitchFamily="34" charset="0"/>
              </a:defRPr>
            </a:lvl1pPr>
          </a:lstStyle>
          <a:p>
            <a:endParaRPr lang="en-AU" dirty="0"/>
          </a:p>
        </p:txBody>
      </p:sp>
      <p:sp>
        <p:nvSpPr>
          <p:cNvPr id="9" name="Picture Placeholder 4">
            <a:extLst>
              <a:ext uri="{FF2B5EF4-FFF2-40B4-BE49-F238E27FC236}">
                <a16:creationId xmlns:a16="http://schemas.microsoft.com/office/drawing/2014/main" id="{34F54530-0A6D-25C4-2798-722E6A85187C}"/>
              </a:ext>
            </a:extLst>
          </p:cNvPr>
          <p:cNvSpPr>
            <a:spLocks noGrp="1"/>
          </p:cNvSpPr>
          <p:nvPr>
            <p:ph type="pic" sz="quarter" idx="14"/>
          </p:nvPr>
        </p:nvSpPr>
        <p:spPr>
          <a:xfrm>
            <a:off x="9572190" y="1228221"/>
            <a:ext cx="2116137" cy="1995487"/>
          </a:xfrm>
        </p:spPr>
        <p:txBody>
          <a:bodyPr/>
          <a:lstStyle>
            <a:lvl1pPr marL="0" indent="0">
              <a:buNone/>
              <a:defRPr>
                <a:latin typeface="Aptos Display" panose="020B0004020202020204" pitchFamily="34" charset="0"/>
              </a:defRPr>
            </a:lvl1pPr>
          </a:lstStyle>
          <a:p>
            <a:endParaRPr lang="en-AU" dirty="0"/>
          </a:p>
        </p:txBody>
      </p:sp>
      <p:sp>
        <p:nvSpPr>
          <p:cNvPr id="10" name="Picture Placeholder 4">
            <a:extLst>
              <a:ext uri="{FF2B5EF4-FFF2-40B4-BE49-F238E27FC236}">
                <a16:creationId xmlns:a16="http://schemas.microsoft.com/office/drawing/2014/main" id="{77416A13-80E2-0192-393F-B3EE40CE73E0}"/>
              </a:ext>
            </a:extLst>
          </p:cNvPr>
          <p:cNvSpPr>
            <a:spLocks noGrp="1"/>
          </p:cNvSpPr>
          <p:nvPr>
            <p:ph type="pic" sz="quarter" idx="15"/>
          </p:nvPr>
        </p:nvSpPr>
        <p:spPr>
          <a:xfrm>
            <a:off x="498042"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1" name="Picture Placeholder 4">
            <a:extLst>
              <a:ext uri="{FF2B5EF4-FFF2-40B4-BE49-F238E27FC236}">
                <a16:creationId xmlns:a16="http://schemas.microsoft.com/office/drawing/2014/main" id="{5BAF4779-FBE0-3DFC-AF1C-F86A31F98677}"/>
              </a:ext>
            </a:extLst>
          </p:cNvPr>
          <p:cNvSpPr>
            <a:spLocks noGrp="1"/>
          </p:cNvSpPr>
          <p:nvPr>
            <p:ph type="pic" sz="quarter" idx="16"/>
          </p:nvPr>
        </p:nvSpPr>
        <p:spPr>
          <a:xfrm>
            <a:off x="2766579"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2" name="Picture Placeholder 4">
            <a:extLst>
              <a:ext uri="{FF2B5EF4-FFF2-40B4-BE49-F238E27FC236}">
                <a16:creationId xmlns:a16="http://schemas.microsoft.com/office/drawing/2014/main" id="{6AE0DAB2-1985-08A3-6029-B1ED0D492FDB}"/>
              </a:ext>
            </a:extLst>
          </p:cNvPr>
          <p:cNvSpPr>
            <a:spLocks noGrp="1"/>
          </p:cNvSpPr>
          <p:nvPr>
            <p:ph type="pic" sz="quarter" idx="17"/>
          </p:nvPr>
        </p:nvSpPr>
        <p:spPr>
          <a:xfrm>
            <a:off x="5035116"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3" name="Picture Placeholder 4">
            <a:extLst>
              <a:ext uri="{FF2B5EF4-FFF2-40B4-BE49-F238E27FC236}">
                <a16:creationId xmlns:a16="http://schemas.microsoft.com/office/drawing/2014/main" id="{C9F2A12A-C59E-CB62-D58C-FE55D872365B}"/>
              </a:ext>
            </a:extLst>
          </p:cNvPr>
          <p:cNvSpPr>
            <a:spLocks noGrp="1"/>
          </p:cNvSpPr>
          <p:nvPr>
            <p:ph type="pic" sz="quarter" idx="18"/>
          </p:nvPr>
        </p:nvSpPr>
        <p:spPr>
          <a:xfrm>
            <a:off x="7303653" y="3671241"/>
            <a:ext cx="2116137" cy="1995487"/>
          </a:xfrm>
        </p:spPr>
        <p:txBody>
          <a:bodyPr/>
          <a:lstStyle>
            <a:lvl1pPr marL="0" indent="0">
              <a:buNone/>
              <a:defRPr>
                <a:latin typeface="Aptos Display" panose="020B0004020202020204" pitchFamily="34" charset="0"/>
              </a:defRPr>
            </a:lvl1pPr>
          </a:lstStyle>
          <a:p>
            <a:endParaRPr lang="en-AU" dirty="0"/>
          </a:p>
        </p:txBody>
      </p:sp>
      <p:sp>
        <p:nvSpPr>
          <p:cNvPr id="14" name="Picture Placeholder 4">
            <a:extLst>
              <a:ext uri="{FF2B5EF4-FFF2-40B4-BE49-F238E27FC236}">
                <a16:creationId xmlns:a16="http://schemas.microsoft.com/office/drawing/2014/main" id="{61D34D11-B477-8A5A-DBFD-FD8D87599802}"/>
              </a:ext>
            </a:extLst>
          </p:cNvPr>
          <p:cNvSpPr>
            <a:spLocks noGrp="1"/>
          </p:cNvSpPr>
          <p:nvPr>
            <p:ph type="pic" sz="quarter" idx="19"/>
          </p:nvPr>
        </p:nvSpPr>
        <p:spPr>
          <a:xfrm>
            <a:off x="9572190" y="3671240"/>
            <a:ext cx="2116137" cy="1995487"/>
          </a:xfrm>
        </p:spPr>
        <p:txBody>
          <a:bodyPr/>
          <a:lstStyle>
            <a:lvl1pPr marL="0" indent="0">
              <a:buNone/>
              <a:defRPr>
                <a:latin typeface="Aptos Display" panose="020B0004020202020204" pitchFamily="34" charset="0"/>
              </a:defRPr>
            </a:lvl1pPr>
          </a:lstStyle>
          <a:p>
            <a:endParaRPr lang="en-AU" dirty="0"/>
          </a:p>
        </p:txBody>
      </p:sp>
      <p:sp>
        <p:nvSpPr>
          <p:cNvPr id="16" name="Text Placeholder 15">
            <a:extLst>
              <a:ext uri="{FF2B5EF4-FFF2-40B4-BE49-F238E27FC236}">
                <a16:creationId xmlns:a16="http://schemas.microsoft.com/office/drawing/2014/main" id="{A89D47BB-3D83-9062-A482-D890C9BA22E7}"/>
              </a:ext>
            </a:extLst>
          </p:cNvPr>
          <p:cNvSpPr>
            <a:spLocks noGrp="1"/>
          </p:cNvSpPr>
          <p:nvPr>
            <p:ph type="body" sz="quarter" idx="20"/>
          </p:nvPr>
        </p:nvSpPr>
        <p:spPr>
          <a:xfrm>
            <a:off x="498475" y="3223058"/>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7" name="Text Placeholder 15">
            <a:extLst>
              <a:ext uri="{FF2B5EF4-FFF2-40B4-BE49-F238E27FC236}">
                <a16:creationId xmlns:a16="http://schemas.microsoft.com/office/drawing/2014/main" id="{83854B88-7896-4ED7-D28E-3FBBC3725EC5}"/>
              </a:ext>
            </a:extLst>
          </p:cNvPr>
          <p:cNvSpPr>
            <a:spLocks noGrp="1"/>
          </p:cNvSpPr>
          <p:nvPr>
            <p:ph type="body" sz="quarter" idx="21"/>
          </p:nvPr>
        </p:nvSpPr>
        <p:spPr>
          <a:xfrm>
            <a:off x="2776465" y="3223057"/>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15">
            <a:extLst>
              <a:ext uri="{FF2B5EF4-FFF2-40B4-BE49-F238E27FC236}">
                <a16:creationId xmlns:a16="http://schemas.microsoft.com/office/drawing/2014/main" id="{4B083A0F-77CB-4E10-26E8-D8EF2CE57C7A}"/>
              </a:ext>
            </a:extLst>
          </p:cNvPr>
          <p:cNvSpPr>
            <a:spLocks noGrp="1"/>
          </p:cNvSpPr>
          <p:nvPr>
            <p:ph type="body" sz="quarter" idx="22"/>
          </p:nvPr>
        </p:nvSpPr>
        <p:spPr>
          <a:xfrm>
            <a:off x="5044568" y="3240010"/>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9" name="Text Placeholder 15">
            <a:extLst>
              <a:ext uri="{FF2B5EF4-FFF2-40B4-BE49-F238E27FC236}">
                <a16:creationId xmlns:a16="http://schemas.microsoft.com/office/drawing/2014/main" id="{3321DB3F-F32D-3EC7-D609-84A39F639AEA}"/>
              </a:ext>
            </a:extLst>
          </p:cNvPr>
          <p:cNvSpPr>
            <a:spLocks noGrp="1"/>
          </p:cNvSpPr>
          <p:nvPr>
            <p:ph type="body" sz="quarter" idx="23"/>
          </p:nvPr>
        </p:nvSpPr>
        <p:spPr>
          <a:xfrm>
            <a:off x="7299397" y="324000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0" name="Text Placeholder 15">
            <a:extLst>
              <a:ext uri="{FF2B5EF4-FFF2-40B4-BE49-F238E27FC236}">
                <a16:creationId xmlns:a16="http://schemas.microsoft.com/office/drawing/2014/main" id="{76CC359A-6588-A724-A4AE-69CF700EB477}"/>
              </a:ext>
            </a:extLst>
          </p:cNvPr>
          <p:cNvSpPr>
            <a:spLocks noGrp="1"/>
          </p:cNvSpPr>
          <p:nvPr>
            <p:ph type="body" sz="quarter" idx="24"/>
          </p:nvPr>
        </p:nvSpPr>
        <p:spPr>
          <a:xfrm>
            <a:off x="9572189" y="324000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1" name="Text Placeholder 15">
            <a:extLst>
              <a:ext uri="{FF2B5EF4-FFF2-40B4-BE49-F238E27FC236}">
                <a16:creationId xmlns:a16="http://schemas.microsoft.com/office/drawing/2014/main" id="{D602C883-47B8-95E3-CF5D-DD02756369EE}"/>
              </a:ext>
            </a:extLst>
          </p:cNvPr>
          <p:cNvSpPr>
            <a:spLocks noGrp="1"/>
          </p:cNvSpPr>
          <p:nvPr>
            <p:ph type="body" sz="quarter" idx="25"/>
          </p:nvPr>
        </p:nvSpPr>
        <p:spPr>
          <a:xfrm>
            <a:off x="489022" y="5693990"/>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2" name="Text Placeholder 15">
            <a:extLst>
              <a:ext uri="{FF2B5EF4-FFF2-40B4-BE49-F238E27FC236}">
                <a16:creationId xmlns:a16="http://schemas.microsoft.com/office/drawing/2014/main" id="{63112855-473F-7CB2-073B-A898FD99891C}"/>
              </a:ext>
            </a:extLst>
          </p:cNvPr>
          <p:cNvSpPr>
            <a:spLocks noGrp="1"/>
          </p:cNvSpPr>
          <p:nvPr>
            <p:ph type="body" sz="quarter" idx="26"/>
          </p:nvPr>
        </p:nvSpPr>
        <p:spPr>
          <a:xfrm>
            <a:off x="2767012" y="569398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3" name="Text Placeholder 15">
            <a:extLst>
              <a:ext uri="{FF2B5EF4-FFF2-40B4-BE49-F238E27FC236}">
                <a16:creationId xmlns:a16="http://schemas.microsoft.com/office/drawing/2014/main" id="{0102C880-3FFC-ECA7-A400-EEC17C81D83E}"/>
              </a:ext>
            </a:extLst>
          </p:cNvPr>
          <p:cNvSpPr>
            <a:spLocks noGrp="1"/>
          </p:cNvSpPr>
          <p:nvPr>
            <p:ph type="body" sz="quarter" idx="27"/>
          </p:nvPr>
        </p:nvSpPr>
        <p:spPr>
          <a:xfrm>
            <a:off x="5035115" y="5710942"/>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4" name="Text Placeholder 15">
            <a:extLst>
              <a:ext uri="{FF2B5EF4-FFF2-40B4-BE49-F238E27FC236}">
                <a16:creationId xmlns:a16="http://schemas.microsoft.com/office/drawing/2014/main" id="{FE8437DF-15A5-5CE2-7103-60975AE60235}"/>
              </a:ext>
            </a:extLst>
          </p:cNvPr>
          <p:cNvSpPr>
            <a:spLocks noGrp="1"/>
          </p:cNvSpPr>
          <p:nvPr>
            <p:ph type="body" sz="quarter" idx="28"/>
          </p:nvPr>
        </p:nvSpPr>
        <p:spPr>
          <a:xfrm>
            <a:off x="7289944" y="5710941"/>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5" name="Text Placeholder 15">
            <a:extLst>
              <a:ext uri="{FF2B5EF4-FFF2-40B4-BE49-F238E27FC236}">
                <a16:creationId xmlns:a16="http://schemas.microsoft.com/office/drawing/2014/main" id="{B3199316-EE05-E8CB-F4E9-0985845FEFC9}"/>
              </a:ext>
            </a:extLst>
          </p:cNvPr>
          <p:cNvSpPr>
            <a:spLocks noGrp="1"/>
          </p:cNvSpPr>
          <p:nvPr>
            <p:ph type="body" sz="quarter" idx="29"/>
          </p:nvPr>
        </p:nvSpPr>
        <p:spPr>
          <a:xfrm>
            <a:off x="9562736" y="5710941"/>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Tree>
    <p:extLst>
      <p:ext uri="{BB962C8B-B14F-4D97-AF65-F5344CB8AC3E}">
        <p14:creationId xmlns:p14="http://schemas.microsoft.com/office/powerpoint/2010/main" val="12137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JTA - Key">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821849-7DB7-FA4E-73A8-B9EE85683D13}"/>
              </a:ext>
            </a:extLst>
          </p:cNvPr>
          <p:cNvGraphicFramePr>
            <a:graphicFrameLocks noGrp="1"/>
          </p:cNvGraphicFramePr>
          <p:nvPr userDrawn="1">
            <p:extLst>
              <p:ext uri="{D42A27DB-BD31-4B8C-83A1-F6EECF244321}">
                <p14:modId xmlns:p14="http://schemas.microsoft.com/office/powerpoint/2010/main" val="2663447286"/>
              </p:ext>
            </p:extLst>
          </p:nvPr>
        </p:nvGraphicFramePr>
        <p:xfrm>
          <a:off x="838201" y="1247462"/>
          <a:ext cx="10515599" cy="1440000"/>
        </p:xfrm>
        <a:graphic>
          <a:graphicData uri="http://schemas.openxmlformats.org/drawingml/2006/table">
            <a:tbl>
              <a:tblPr firstRow="1" bandRow="1">
                <a:tableStyleId>{5C22544A-7EE6-4342-B048-85BDC9FD1C3A}</a:tableStyleId>
              </a:tblPr>
              <a:tblGrid>
                <a:gridCol w="613358">
                  <a:extLst>
                    <a:ext uri="{9D8B030D-6E8A-4147-A177-3AD203B41FA5}">
                      <a16:colId xmlns:a16="http://schemas.microsoft.com/office/drawing/2014/main" val="3100774766"/>
                    </a:ext>
                  </a:extLst>
                </a:gridCol>
                <a:gridCol w="1258837">
                  <a:extLst>
                    <a:ext uri="{9D8B030D-6E8A-4147-A177-3AD203B41FA5}">
                      <a16:colId xmlns:a16="http://schemas.microsoft.com/office/drawing/2014/main" val="2541382255"/>
                    </a:ext>
                  </a:extLst>
                </a:gridCol>
                <a:gridCol w="8643404">
                  <a:extLst>
                    <a:ext uri="{9D8B030D-6E8A-4147-A177-3AD203B41FA5}">
                      <a16:colId xmlns:a16="http://schemas.microsoft.com/office/drawing/2014/main" val="2966900169"/>
                    </a:ext>
                  </a:extLst>
                </a:gridCol>
              </a:tblGrid>
              <a:tr h="360000">
                <a:tc gridSpan="3">
                  <a:txBody>
                    <a:bodyPr/>
                    <a:lstStyle/>
                    <a:p>
                      <a:pPr algn="l"/>
                      <a:r>
                        <a:rPr lang="en-US" sz="1400" b="0" i="0" dirty="0">
                          <a:latin typeface="Aptos Display" panose="020B0004020202020204" pitchFamily="34" charset="0"/>
                          <a:cs typeface="DIN Pro Regular" panose="020B0504020101020102" pitchFamily="34" charset="0"/>
                        </a:rPr>
                        <a:t>Job Task Analysis Frequency Key</a:t>
                      </a:r>
                      <a:endParaRPr lang="en-US" sz="1400" b="0" i="0" dirty="0">
                        <a:latin typeface="Aptos Display" panose="020B00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hMerge="1">
                  <a:txBody>
                    <a:bodyPr/>
                    <a:lstStyle/>
                    <a:p>
                      <a:pPr algn="ctr"/>
                      <a:r>
                        <a:rPr lang="en-US" sz="1400" b="0" i="0" dirty="0">
                          <a:latin typeface="News Gothic MT" panose="020B0503020103020203"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tc hMerge="1">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extLst>
                  <a:ext uri="{0D108BD9-81ED-4DB2-BD59-A6C34878D82A}">
                    <a16:rowId xmlns:a16="http://schemas.microsoft.com/office/drawing/2014/main" val="301255725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I</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 Infrequent</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algn="l"/>
                      <a:r>
                        <a:rPr lang="en-US" sz="1000" dirty="0">
                          <a:latin typeface="Aptos Display" panose="020B0004020202020204" pitchFamily="34" charset="0"/>
                        </a:rPr>
                        <a:t>Intermittent activity exists for a short time or less than 20% of the time when performing the job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0061421"/>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F</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ptos Display" panose="020B0004020202020204" pitchFamily="34" charset="0"/>
                        </a:rPr>
                        <a:t>= Frequent</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Activity exists between 20% and 60% of the time when performing the job</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81974"/>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C</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ptos Display" panose="020B0004020202020204" pitchFamily="34" charset="0"/>
                        </a:rPr>
                        <a:t>= Constant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Activity exists for more than 60% or the time when performing the job</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00929"/>
                  </a:ext>
                </a:extLst>
              </a:tr>
            </a:tbl>
          </a:graphicData>
        </a:graphic>
      </p:graphicFrame>
      <p:graphicFrame>
        <p:nvGraphicFramePr>
          <p:cNvPr id="4" name="Table 3">
            <a:extLst>
              <a:ext uri="{FF2B5EF4-FFF2-40B4-BE49-F238E27FC236}">
                <a16:creationId xmlns:a16="http://schemas.microsoft.com/office/drawing/2014/main" id="{FA5D29F0-F16B-7DE9-CB56-374BDAB6A7C4}"/>
              </a:ext>
            </a:extLst>
          </p:cNvPr>
          <p:cNvGraphicFramePr>
            <a:graphicFrameLocks noGrp="1"/>
          </p:cNvGraphicFramePr>
          <p:nvPr userDrawn="1">
            <p:extLst>
              <p:ext uri="{D42A27DB-BD31-4B8C-83A1-F6EECF244321}">
                <p14:modId xmlns:p14="http://schemas.microsoft.com/office/powerpoint/2010/main" val="4026762682"/>
              </p:ext>
            </p:extLst>
          </p:nvPr>
        </p:nvGraphicFramePr>
        <p:xfrm>
          <a:off x="838200" y="3008471"/>
          <a:ext cx="10515599" cy="2590800"/>
        </p:xfrm>
        <a:graphic>
          <a:graphicData uri="http://schemas.openxmlformats.org/drawingml/2006/table">
            <a:tbl>
              <a:tblPr firstRow="1" bandRow="1">
                <a:tableStyleId>{5C22544A-7EE6-4342-B048-85BDC9FD1C3A}</a:tableStyleId>
              </a:tblPr>
              <a:tblGrid>
                <a:gridCol w="1872195">
                  <a:extLst>
                    <a:ext uri="{9D8B030D-6E8A-4147-A177-3AD203B41FA5}">
                      <a16:colId xmlns:a16="http://schemas.microsoft.com/office/drawing/2014/main" val="3100774766"/>
                    </a:ext>
                  </a:extLst>
                </a:gridCol>
                <a:gridCol w="8643404">
                  <a:extLst>
                    <a:ext uri="{9D8B030D-6E8A-4147-A177-3AD203B41FA5}">
                      <a16:colId xmlns:a16="http://schemas.microsoft.com/office/drawing/2014/main" val="2966900169"/>
                    </a:ext>
                  </a:extLst>
                </a:gridCol>
              </a:tblGrid>
              <a:tr h="0">
                <a:tc gridSpan="2">
                  <a:txBody>
                    <a:bodyPr/>
                    <a:lstStyle/>
                    <a:p>
                      <a:pPr algn="l"/>
                      <a:r>
                        <a:rPr lang="en-US" sz="1400" b="0" i="0" dirty="0">
                          <a:latin typeface="Aptos Display" panose="020B0004020202020204" pitchFamily="34" charset="0"/>
                          <a:cs typeface="DIN Pro Regular" panose="020B0504020101020102" pitchFamily="34" charset="0"/>
                        </a:rPr>
                        <a:t>Job Task Analysis Demands Classification</a:t>
                      </a:r>
                      <a:endParaRPr lang="en-US" sz="1400" b="0" i="0" dirty="0">
                        <a:latin typeface="Aptos Display" panose="020B00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hMerge="1">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extLst>
                  <a:ext uri="{0D108BD9-81ED-4DB2-BD59-A6C34878D82A}">
                    <a16:rowId xmlns:a16="http://schemas.microsoft.com/office/drawing/2014/main" val="301255725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Sedentary</a:t>
                      </a:r>
                      <a:endParaRPr lang="en-US" sz="1000" b="0" i="0" dirty="0">
                        <a:solidFill>
                          <a:schemeClr val="tx1"/>
                        </a:solidFill>
                        <a:latin typeface="Aptos Display" panose="020B0004020202020204"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algn="just"/>
                      <a:r>
                        <a:rPr lang="en-US" sz="1000" dirty="0">
                          <a:latin typeface="Aptos Display" panose="020B0004020202020204" pitchFamily="34" charset="0"/>
                        </a:rPr>
                        <a:t>Exerting up to 4.5kg of force occasionally or a negligible amount of force frequently to lift carry, push, pull or otherwise move objects, including the human body. Sedentary work involves sitting most of the time but may involve walking or standing for brief periods of time.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0061421"/>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Light work</a:t>
                      </a:r>
                      <a:endParaRPr lang="en-US" sz="1000" b="0" i="0" dirty="0">
                        <a:solidFill>
                          <a:schemeClr val="tx1"/>
                        </a:solidFill>
                        <a:latin typeface="Aptos Display" panose="020B0004020202020204"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Exerting up to 9kgs or force occasionally, or up to 4.5kgs of force frequently, or a negligible amount of force constantly to move objects. Physical demand requirements are in excess of those for Sedentary Work. Even though the weight lifted may only be negligible amount, a job should be rated as light work when it requires walking or standing to a significant degree, it requires sitting most of the time but entails pushing or arm or leg controls or when it requires working at a production rate pace entailing the constant pushing or pulling of materials even though the weight of those material is negligible.</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81974"/>
                  </a:ext>
                </a:extLst>
              </a:tr>
              <a:tr h="360000">
                <a:tc>
                  <a:txBody>
                    <a:bodyPr/>
                    <a:lstStyle/>
                    <a:p>
                      <a:r>
                        <a:rPr lang="en-US" sz="1000" b="0" i="0" dirty="0">
                          <a:solidFill>
                            <a:schemeClr val="tx1"/>
                          </a:solidFill>
                          <a:latin typeface="Aptos Display" panose="020B0004020202020204" pitchFamily="34" charset="0"/>
                        </a:rPr>
                        <a:t>Medium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Exerting 9kgs to 23kgs or force occasionally, or 4.5kgs – 11kgs or force frequently, or greater than negligible up to 4.5kgs or force constantly to move objects. Physical demands requirements are in excess of those for Light Work.</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00929"/>
                  </a:ext>
                </a:extLst>
              </a:tr>
              <a:tr h="360000">
                <a:tc>
                  <a:txBody>
                    <a:bodyPr/>
                    <a:lstStyle/>
                    <a:p>
                      <a:r>
                        <a:rPr lang="en-US" sz="1000" b="0" i="0" dirty="0">
                          <a:solidFill>
                            <a:schemeClr val="tx1"/>
                          </a:solidFill>
                          <a:latin typeface="Aptos Display" panose="020B0004020202020204" pitchFamily="34" charset="0"/>
                        </a:rPr>
                        <a:t>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Exerting 23kgs to 45kgs or force occasionally, or 11kgs – 23kgs of force frequently, or 4.5kgs to 9kgs of force constantly to move objects. Physical demands requirements are in excess of those for Medium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1270235"/>
                  </a:ext>
                </a:extLst>
              </a:tr>
              <a:tr h="360000">
                <a:tc>
                  <a:txBody>
                    <a:bodyPr/>
                    <a:lstStyle/>
                    <a:p>
                      <a:r>
                        <a:rPr lang="en-US" sz="1000" b="0" i="0" dirty="0">
                          <a:solidFill>
                            <a:schemeClr val="tx1"/>
                          </a:solidFill>
                          <a:latin typeface="Aptos Display" panose="020B0004020202020204" pitchFamily="34" charset="0"/>
                        </a:rPr>
                        <a:t>Very 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Exerting in excess of 45kgs of force occasionally, or in excess of 23kgs of force frequently, or in excess of 9kgs of force constantly to move objects. Physical demand requirements are in excess of those for 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3604944"/>
                  </a:ext>
                </a:extLst>
              </a:tr>
            </a:tbl>
          </a:graphicData>
        </a:graphic>
      </p:graphicFrame>
      <p:sp>
        <p:nvSpPr>
          <p:cNvPr id="5" name="TextBox 4">
            <a:extLst>
              <a:ext uri="{FF2B5EF4-FFF2-40B4-BE49-F238E27FC236}">
                <a16:creationId xmlns:a16="http://schemas.microsoft.com/office/drawing/2014/main" id="{074F8369-BC19-ABC2-0E0D-C62D9A2B5E22}"/>
              </a:ext>
            </a:extLst>
          </p:cNvPr>
          <p:cNvSpPr txBox="1"/>
          <p:nvPr userDrawn="1"/>
        </p:nvSpPr>
        <p:spPr>
          <a:xfrm>
            <a:off x="800099" y="444753"/>
            <a:ext cx="6095316" cy="646331"/>
          </a:xfrm>
          <a:prstGeom prst="rect">
            <a:avLst/>
          </a:prstGeom>
          <a:noFill/>
        </p:spPr>
        <p:txBody>
          <a:bodyPr wrap="square">
            <a:spAutoFit/>
          </a:bodyPr>
          <a:lstStyle/>
          <a:p>
            <a:r>
              <a:rPr lang="en-US" sz="3600" b="0">
                <a:solidFill>
                  <a:srgbClr val="23408B"/>
                </a:solidFill>
                <a:latin typeface="Univia Pro Book" panose="00000500000000000000" charset="0"/>
              </a:rPr>
              <a:t>Key</a:t>
            </a:r>
            <a:endParaRPr lang="en-AU" sz="3600" b="0" dirty="0">
              <a:solidFill>
                <a:srgbClr val="23408B"/>
              </a:solidFill>
              <a:latin typeface="Univia Pro Book" panose="00000500000000000000" charset="0"/>
            </a:endParaRPr>
          </a:p>
        </p:txBody>
      </p:sp>
    </p:spTree>
    <p:extLst>
      <p:ext uri="{BB962C8B-B14F-4D97-AF65-F5344CB8AC3E}">
        <p14:creationId xmlns:p14="http://schemas.microsoft.com/office/powerpoint/2010/main" val="19621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C4298-1346-1F07-CAB7-6DB3EF93E6E5}"/>
              </a:ext>
            </a:extLst>
          </p:cNvPr>
          <p:cNvSpPr txBox="1"/>
          <p:nvPr userDrawn="1"/>
        </p:nvSpPr>
        <p:spPr>
          <a:xfrm>
            <a:off x="838200" y="2034988"/>
            <a:ext cx="10515600" cy="1200329"/>
          </a:xfrm>
          <a:prstGeom prst="rect">
            <a:avLst/>
          </a:prstGeom>
          <a:noFill/>
        </p:spPr>
        <p:txBody>
          <a:bodyPr wrap="square" rtlCol="0">
            <a:spAutoFit/>
          </a:bodyPr>
          <a:lstStyle/>
          <a:p>
            <a:r>
              <a:rPr lang="en-US" dirty="0">
                <a:latin typeface="Aptos Display" panose="020B0004020202020204" pitchFamily="34" charset="0"/>
              </a:rPr>
              <a:t>The Suitable Duties Manual identifies suitable duties available to those who have sustained a workplace injury and further summarises the physical demands of those duties. </a:t>
            </a:r>
          </a:p>
          <a:p>
            <a:endParaRPr lang="en-US" dirty="0">
              <a:latin typeface="Aptos Display" panose="020B0004020202020204" pitchFamily="34" charset="0"/>
            </a:endParaRPr>
          </a:p>
          <a:p>
            <a:r>
              <a:rPr lang="en-US" dirty="0">
                <a:latin typeface="Aptos Display" panose="020B0004020202020204" pitchFamily="34" charset="0"/>
              </a:rPr>
              <a:t>The suitable duties manual is designed to support developing appropriate and detailed Return to Work Plans.</a:t>
            </a:r>
            <a:endParaRPr lang="en-AU" dirty="0">
              <a:latin typeface="Aptos Display" panose="020B0004020202020204" pitchFamily="34" charset="0"/>
            </a:endParaRPr>
          </a:p>
        </p:txBody>
      </p:sp>
      <p:sp>
        <p:nvSpPr>
          <p:cNvPr id="5" name="TextBox 4">
            <a:extLst>
              <a:ext uri="{FF2B5EF4-FFF2-40B4-BE49-F238E27FC236}">
                <a16:creationId xmlns:a16="http://schemas.microsoft.com/office/drawing/2014/main" id="{9504318E-23FE-D0FB-C57C-E61AF9E52FC0}"/>
              </a:ext>
            </a:extLst>
          </p:cNvPr>
          <p:cNvSpPr txBox="1"/>
          <p:nvPr userDrawn="1"/>
        </p:nvSpPr>
        <p:spPr>
          <a:xfrm>
            <a:off x="923365" y="932329"/>
            <a:ext cx="9995647" cy="707886"/>
          </a:xfrm>
          <a:prstGeom prst="rect">
            <a:avLst/>
          </a:prstGeom>
          <a:noFill/>
        </p:spPr>
        <p:txBody>
          <a:bodyPr wrap="square" rtlCol="0">
            <a:spAutoFit/>
          </a:bodyPr>
          <a:lstStyle/>
          <a:p>
            <a:r>
              <a:rPr lang="en-US" sz="4000" dirty="0">
                <a:solidFill>
                  <a:srgbClr val="23408B"/>
                </a:solidFill>
              </a:rPr>
              <a:t>Suitable Duties Manual</a:t>
            </a:r>
            <a:endParaRPr lang="en-AU" sz="4000" dirty="0">
              <a:solidFill>
                <a:srgbClr val="23408B"/>
              </a:solidFill>
            </a:endParaRPr>
          </a:p>
        </p:txBody>
      </p:sp>
    </p:spTree>
    <p:extLst>
      <p:ext uri="{BB962C8B-B14F-4D97-AF65-F5344CB8AC3E}">
        <p14:creationId xmlns:p14="http://schemas.microsoft.com/office/powerpoint/2010/main" val="174323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C4298-1346-1F07-CAB7-6DB3EF93E6E5}"/>
              </a:ext>
            </a:extLst>
          </p:cNvPr>
          <p:cNvSpPr txBox="1"/>
          <p:nvPr userDrawn="1"/>
        </p:nvSpPr>
        <p:spPr>
          <a:xfrm>
            <a:off x="838200" y="2034988"/>
            <a:ext cx="10515600" cy="1200329"/>
          </a:xfrm>
          <a:prstGeom prst="rect">
            <a:avLst/>
          </a:prstGeom>
          <a:noFill/>
        </p:spPr>
        <p:txBody>
          <a:bodyPr wrap="square" rtlCol="0">
            <a:spAutoFit/>
          </a:bodyPr>
          <a:lstStyle/>
          <a:p>
            <a:r>
              <a:rPr lang="en-US" dirty="0">
                <a:latin typeface="Aptos Display" panose="020B0004020202020204" pitchFamily="34" charset="0"/>
              </a:rPr>
              <a:t>The Suitable Duties Dictionary identifies suitable duties available to those who have sustained a workplace injury and further summarises the physical demands of those duties. </a:t>
            </a:r>
          </a:p>
          <a:p>
            <a:endParaRPr lang="en-US" dirty="0">
              <a:latin typeface="Aptos Display" panose="020B0004020202020204" pitchFamily="34" charset="0"/>
            </a:endParaRPr>
          </a:p>
          <a:p>
            <a:r>
              <a:rPr lang="en-US" dirty="0">
                <a:latin typeface="Aptos Display" panose="020B0004020202020204" pitchFamily="34" charset="0"/>
              </a:rPr>
              <a:t>The suitable duties manual is designed to support developing appropriate and detailed Return to Work Plans.</a:t>
            </a:r>
            <a:endParaRPr lang="en-AU" dirty="0">
              <a:latin typeface="Aptos Display" panose="020B0004020202020204" pitchFamily="34" charset="0"/>
            </a:endParaRPr>
          </a:p>
        </p:txBody>
      </p:sp>
      <p:sp>
        <p:nvSpPr>
          <p:cNvPr id="5" name="TextBox 4">
            <a:extLst>
              <a:ext uri="{FF2B5EF4-FFF2-40B4-BE49-F238E27FC236}">
                <a16:creationId xmlns:a16="http://schemas.microsoft.com/office/drawing/2014/main" id="{9504318E-23FE-D0FB-C57C-E61AF9E52FC0}"/>
              </a:ext>
            </a:extLst>
          </p:cNvPr>
          <p:cNvSpPr txBox="1"/>
          <p:nvPr userDrawn="1"/>
        </p:nvSpPr>
        <p:spPr>
          <a:xfrm>
            <a:off x="923365" y="932329"/>
            <a:ext cx="9995647" cy="707886"/>
          </a:xfrm>
          <a:prstGeom prst="rect">
            <a:avLst/>
          </a:prstGeom>
          <a:noFill/>
        </p:spPr>
        <p:txBody>
          <a:bodyPr wrap="square" rtlCol="0">
            <a:spAutoFit/>
          </a:bodyPr>
          <a:lstStyle/>
          <a:p>
            <a:r>
              <a:rPr lang="en-US" sz="4000" dirty="0">
                <a:solidFill>
                  <a:srgbClr val="23408B"/>
                </a:solidFill>
              </a:rPr>
              <a:t>Suitable Duties Dictionary</a:t>
            </a:r>
            <a:endParaRPr lang="en-AU" sz="4000" dirty="0">
              <a:solidFill>
                <a:srgbClr val="23408B"/>
              </a:solidFill>
            </a:endParaRPr>
          </a:p>
        </p:txBody>
      </p:sp>
    </p:spTree>
    <p:extLst>
      <p:ext uri="{BB962C8B-B14F-4D97-AF65-F5344CB8AC3E}">
        <p14:creationId xmlns:p14="http://schemas.microsoft.com/office/powerpoint/2010/main" val="190952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50DC3CD-BD5A-311E-9E88-177F895B6CDF}"/>
              </a:ext>
            </a:extLst>
          </p:cNvPr>
          <p:cNvGraphicFramePr>
            <a:graphicFrameLocks noGrp="1"/>
          </p:cNvGraphicFramePr>
          <p:nvPr userDrawn="1">
            <p:extLst>
              <p:ext uri="{D42A27DB-BD31-4B8C-83A1-F6EECF244321}">
                <p14:modId xmlns:p14="http://schemas.microsoft.com/office/powerpoint/2010/main" val="1650505846"/>
              </p:ext>
            </p:extLst>
          </p:nvPr>
        </p:nvGraphicFramePr>
        <p:xfrm>
          <a:off x="441244" y="379063"/>
          <a:ext cx="11266663" cy="2778634"/>
        </p:xfrm>
        <a:graphic>
          <a:graphicData uri="http://schemas.openxmlformats.org/drawingml/2006/table">
            <a:tbl>
              <a:tblPr firstCol="1" bandRow="1">
                <a:tableStyleId>{5C22544A-7EE6-4342-B048-85BDC9FD1C3A}</a:tableStyleId>
              </a:tblPr>
              <a:tblGrid>
                <a:gridCol w="3115201">
                  <a:extLst>
                    <a:ext uri="{9D8B030D-6E8A-4147-A177-3AD203B41FA5}">
                      <a16:colId xmlns:a16="http://schemas.microsoft.com/office/drawing/2014/main" val="2507919556"/>
                    </a:ext>
                  </a:extLst>
                </a:gridCol>
                <a:gridCol w="8151462">
                  <a:extLst>
                    <a:ext uri="{9D8B030D-6E8A-4147-A177-3AD203B41FA5}">
                      <a16:colId xmlns:a16="http://schemas.microsoft.com/office/drawing/2014/main" val="3144847521"/>
                    </a:ext>
                  </a:extLst>
                </a:gridCol>
              </a:tblGrid>
              <a:tr h="27503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Department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97223">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Task Name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2510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Activity Level</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2334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Availability &amp; Duration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63649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List of Tasks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645459">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Physical Demands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r h="540000">
                <a:tc>
                  <a:txBody>
                    <a:bodyPr/>
                    <a:lstStyle/>
                    <a:p>
                      <a:pPr algn="l">
                        <a:lnSpc>
                          <a:spcPct val="107000"/>
                        </a:lnSpc>
                        <a:spcAft>
                          <a:spcPts val="800"/>
                        </a:spcAft>
                      </a:pPr>
                      <a:r>
                        <a:rPr lang="en-AU" sz="1000" dirty="0">
                          <a:effectLst/>
                          <a:latin typeface="Aptos Display" panose="020B0004020202020204" pitchFamily="34" charset="0"/>
                          <a:ea typeface="Calibri" panose="020F0502020204030204" pitchFamily="34" charset="0"/>
                          <a:cs typeface="Times New Roman" panose="02020603050405020304" pitchFamily="18" charset="0"/>
                        </a:rPr>
                        <a:t>Sensory / Cognitive Demands</a:t>
                      </a: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6759942"/>
                  </a:ext>
                </a:extLst>
              </a:tr>
            </a:tbl>
          </a:graphicData>
        </a:graphic>
      </p:graphicFrame>
      <p:sp>
        <p:nvSpPr>
          <p:cNvPr id="7" name="Text Placeholder 4">
            <a:extLst>
              <a:ext uri="{FF2B5EF4-FFF2-40B4-BE49-F238E27FC236}">
                <a16:creationId xmlns:a16="http://schemas.microsoft.com/office/drawing/2014/main" id="{1347CE67-5F53-63A0-426B-22C65F2591E1}"/>
              </a:ext>
            </a:extLst>
          </p:cNvPr>
          <p:cNvSpPr>
            <a:spLocks noGrp="1"/>
          </p:cNvSpPr>
          <p:nvPr>
            <p:ph type="body" sz="quarter" idx="17" hasCustomPrompt="1"/>
          </p:nvPr>
        </p:nvSpPr>
        <p:spPr>
          <a:xfrm>
            <a:off x="3505823" y="398246"/>
            <a:ext cx="8185154" cy="271677"/>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8" name="Text Placeholder 4">
            <a:extLst>
              <a:ext uri="{FF2B5EF4-FFF2-40B4-BE49-F238E27FC236}">
                <a16:creationId xmlns:a16="http://schemas.microsoft.com/office/drawing/2014/main" id="{FD689E8B-0AA7-505B-EC54-F7FD7BFB9168}"/>
              </a:ext>
            </a:extLst>
          </p:cNvPr>
          <p:cNvSpPr>
            <a:spLocks noGrp="1"/>
          </p:cNvSpPr>
          <p:nvPr>
            <p:ph type="body" sz="quarter" idx="18"/>
          </p:nvPr>
        </p:nvSpPr>
        <p:spPr>
          <a:xfrm>
            <a:off x="3511358" y="655315"/>
            <a:ext cx="8185154" cy="232021"/>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9" name="Text Placeholder 4">
            <a:extLst>
              <a:ext uri="{FF2B5EF4-FFF2-40B4-BE49-F238E27FC236}">
                <a16:creationId xmlns:a16="http://schemas.microsoft.com/office/drawing/2014/main" id="{0C5F7903-70FE-C56C-D2C1-645AD64A71C0}"/>
              </a:ext>
            </a:extLst>
          </p:cNvPr>
          <p:cNvSpPr>
            <a:spLocks noGrp="1"/>
          </p:cNvSpPr>
          <p:nvPr>
            <p:ph type="body" sz="quarter" idx="19"/>
          </p:nvPr>
        </p:nvSpPr>
        <p:spPr>
          <a:xfrm>
            <a:off x="3519732" y="2631731"/>
            <a:ext cx="8188175" cy="50098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0" name="Text Placeholder 4">
            <a:extLst>
              <a:ext uri="{FF2B5EF4-FFF2-40B4-BE49-F238E27FC236}">
                <a16:creationId xmlns:a16="http://schemas.microsoft.com/office/drawing/2014/main" id="{AC7CAFA3-C414-48F1-C035-4E44AA21B9E8}"/>
              </a:ext>
            </a:extLst>
          </p:cNvPr>
          <p:cNvSpPr>
            <a:spLocks noGrp="1"/>
          </p:cNvSpPr>
          <p:nvPr>
            <p:ph type="body" sz="quarter" idx="20" hasCustomPrompt="1"/>
          </p:nvPr>
        </p:nvSpPr>
        <p:spPr>
          <a:xfrm>
            <a:off x="3511358" y="889320"/>
            <a:ext cx="8185154" cy="271676"/>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11" name="Text Placeholder 4">
            <a:extLst>
              <a:ext uri="{FF2B5EF4-FFF2-40B4-BE49-F238E27FC236}">
                <a16:creationId xmlns:a16="http://schemas.microsoft.com/office/drawing/2014/main" id="{0C67D42E-2E96-2F6A-98E6-1FC25FEA4DCA}"/>
              </a:ext>
            </a:extLst>
          </p:cNvPr>
          <p:cNvSpPr>
            <a:spLocks noGrp="1"/>
          </p:cNvSpPr>
          <p:nvPr>
            <p:ph type="body" sz="quarter" idx="21"/>
          </p:nvPr>
        </p:nvSpPr>
        <p:spPr>
          <a:xfrm>
            <a:off x="3511358" y="1120968"/>
            <a:ext cx="8185154" cy="27167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2" name="Text Placeholder 4">
            <a:extLst>
              <a:ext uri="{FF2B5EF4-FFF2-40B4-BE49-F238E27FC236}">
                <a16:creationId xmlns:a16="http://schemas.microsoft.com/office/drawing/2014/main" id="{CD283FB4-8979-89FD-5B5C-F1B5984A5D88}"/>
              </a:ext>
            </a:extLst>
          </p:cNvPr>
          <p:cNvSpPr>
            <a:spLocks noGrp="1"/>
          </p:cNvSpPr>
          <p:nvPr>
            <p:ph type="body" sz="quarter" idx="22" hasCustomPrompt="1"/>
          </p:nvPr>
        </p:nvSpPr>
        <p:spPr>
          <a:xfrm>
            <a:off x="3513617" y="1338382"/>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
        <p:nvSpPr>
          <p:cNvPr id="14" name="Text Placeholder 4">
            <a:extLst>
              <a:ext uri="{FF2B5EF4-FFF2-40B4-BE49-F238E27FC236}">
                <a16:creationId xmlns:a16="http://schemas.microsoft.com/office/drawing/2014/main" id="{E75C1332-CECA-5598-2947-5DC620058654}"/>
              </a:ext>
            </a:extLst>
          </p:cNvPr>
          <p:cNvSpPr>
            <a:spLocks noGrp="1"/>
          </p:cNvSpPr>
          <p:nvPr>
            <p:ph type="body" sz="quarter" idx="24" hasCustomPrompt="1"/>
          </p:nvPr>
        </p:nvSpPr>
        <p:spPr>
          <a:xfrm>
            <a:off x="3522751" y="1958361"/>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graphicFrame>
        <p:nvGraphicFramePr>
          <p:cNvPr id="15" name="Table 14">
            <a:extLst>
              <a:ext uri="{FF2B5EF4-FFF2-40B4-BE49-F238E27FC236}">
                <a16:creationId xmlns:a16="http://schemas.microsoft.com/office/drawing/2014/main" id="{CF48DB3E-0EDB-F608-BE9C-74B11E21EA8B}"/>
              </a:ext>
            </a:extLst>
          </p:cNvPr>
          <p:cNvGraphicFramePr>
            <a:graphicFrameLocks noGrp="1"/>
          </p:cNvGraphicFramePr>
          <p:nvPr userDrawn="1">
            <p:extLst>
              <p:ext uri="{D42A27DB-BD31-4B8C-83A1-F6EECF244321}">
                <p14:modId xmlns:p14="http://schemas.microsoft.com/office/powerpoint/2010/main" val="1592098221"/>
              </p:ext>
            </p:extLst>
          </p:nvPr>
        </p:nvGraphicFramePr>
        <p:xfrm>
          <a:off x="441244" y="3446603"/>
          <a:ext cx="11266663" cy="2778634"/>
        </p:xfrm>
        <a:graphic>
          <a:graphicData uri="http://schemas.openxmlformats.org/drawingml/2006/table">
            <a:tbl>
              <a:tblPr firstCol="1" bandRow="1">
                <a:tableStyleId>{5C22544A-7EE6-4342-B048-85BDC9FD1C3A}</a:tableStyleId>
              </a:tblPr>
              <a:tblGrid>
                <a:gridCol w="3115201">
                  <a:extLst>
                    <a:ext uri="{9D8B030D-6E8A-4147-A177-3AD203B41FA5}">
                      <a16:colId xmlns:a16="http://schemas.microsoft.com/office/drawing/2014/main" val="2507919556"/>
                    </a:ext>
                  </a:extLst>
                </a:gridCol>
                <a:gridCol w="8151462">
                  <a:extLst>
                    <a:ext uri="{9D8B030D-6E8A-4147-A177-3AD203B41FA5}">
                      <a16:colId xmlns:a16="http://schemas.microsoft.com/office/drawing/2014/main" val="3144847521"/>
                    </a:ext>
                  </a:extLst>
                </a:gridCol>
              </a:tblGrid>
              <a:tr h="27503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Department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97223">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Task Name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2510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Activity Level</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2334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Availability &amp; Duration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63649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List of Tasks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645459">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Physical Demands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r h="540000">
                <a:tc>
                  <a:txBody>
                    <a:bodyPr/>
                    <a:lstStyle/>
                    <a:p>
                      <a:pPr algn="l">
                        <a:lnSpc>
                          <a:spcPct val="107000"/>
                        </a:lnSpc>
                        <a:spcAft>
                          <a:spcPts val="800"/>
                        </a:spcAft>
                      </a:pPr>
                      <a:r>
                        <a:rPr lang="en-AU" sz="1000" dirty="0">
                          <a:effectLst/>
                          <a:latin typeface="Aptos Display" panose="020B0004020202020204" pitchFamily="34" charset="0"/>
                          <a:ea typeface="Calibri" panose="020F0502020204030204" pitchFamily="34" charset="0"/>
                          <a:cs typeface="Times New Roman" panose="02020603050405020304" pitchFamily="18" charset="0"/>
                        </a:rPr>
                        <a:t>Sensory / Cognitive Demands</a:t>
                      </a: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6759942"/>
                  </a:ext>
                </a:extLst>
              </a:tr>
            </a:tbl>
          </a:graphicData>
        </a:graphic>
      </p:graphicFrame>
      <p:sp>
        <p:nvSpPr>
          <p:cNvPr id="16" name="Text Placeholder 4">
            <a:extLst>
              <a:ext uri="{FF2B5EF4-FFF2-40B4-BE49-F238E27FC236}">
                <a16:creationId xmlns:a16="http://schemas.microsoft.com/office/drawing/2014/main" id="{AFCA5758-5BE7-6AE3-8C3F-F05F72016429}"/>
              </a:ext>
            </a:extLst>
          </p:cNvPr>
          <p:cNvSpPr>
            <a:spLocks noGrp="1"/>
          </p:cNvSpPr>
          <p:nvPr>
            <p:ph type="body" sz="quarter" idx="25" hasCustomPrompt="1"/>
          </p:nvPr>
        </p:nvSpPr>
        <p:spPr>
          <a:xfrm>
            <a:off x="3505823" y="3465786"/>
            <a:ext cx="8185154" cy="271677"/>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17" name="Text Placeholder 4">
            <a:extLst>
              <a:ext uri="{FF2B5EF4-FFF2-40B4-BE49-F238E27FC236}">
                <a16:creationId xmlns:a16="http://schemas.microsoft.com/office/drawing/2014/main" id="{2B206C49-7EE4-B098-2A5D-E058D7364E1E}"/>
              </a:ext>
            </a:extLst>
          </p:cNvPr>
          <p:cNvSpPr>
            <a:spLocks noGrp="1"/>
          </p:cNvSpPr>
          <p:nvPr>
            <p:ph type="body" sz="quarter" idx="26"/>
          </p:nvPr>
        </p:nvSpPr>
        <p:spPr>
          <a:xfrm>
            <a:off x="3511358" y="3722855"/>
            <a:ext cx="8185154" cy="232021"/>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4">
            <a:extLst>
              <a:ext uri="{FF2B5EF4-FFF2-40B4-BE49-F238E27FC236}">
                <a16:creationId xmlns:a16="http://schemas.microsoft.com/office/drawing/2014/main" id="{C2086870-CBFC-67CA-0576-66FC88BFD583}"/>
              </a:ext>
            </a:extLst>
          </p:cNvPr>
          <p:cNvSpPr>
            <a:spLocks noGrp="1"/>
          </p:cNvSpPr>
          <p:nvPr>
            <p:ph type="body" sz="quarter" idx="27"/>
          </p:nvPr>
        </p:nvSpPr>
        <p:spPr>
          <a:xfrm>
            <a:off x="3519732" y="5699271"/>
            <a:ext cx="8188175" cy="50098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9" name="Text Placeholder 4">
            <a:extLst>
              <a:ext uri="{FF2B5EF4-FFF2-40B4-BE49-F238E27FC236}">
                <a16:creationId xmlns:a16="http://schemas.microsoft.com/office/drawing/2014/main" id="{8505B956-428A-680F-98CC-C799818F3351}"/>
              </a:ext>
            </a:extLst>
          </p:cNvPr>
          <p:cNvSpPr>
            <a:spLocks noGrp="1"/>
          </p:cNvSpPr>
          <p:nvPr>
            <p:ph type="body" sz="quarter" idx="28" hasCustomPrompt="1"/>
          </p:nvPr>
        </p:nvSpPr>
        <p:spPr>
          <a:xfrm>
            <a:off x="3511358" y="3956860"/>
            <a:ext cx="8185154" cy="271676"/>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20" name="Text Placeholder 4">
            <a:extLst>
              <a:ext uri="{FF2B5EF4-FFF2-40B4-BE49-F238E27FC236}">
                <a16:creationId xmlns:a16="http://schemas.microsoft.com/office/drawing/2014/main" id="{956924E1-843D-48F0-3F1E-ACBBCB205AE5}"/>
              </a:ext>
            </a:extLst>
          </p:cNvPr>
          <p:cNvSpPr>
            <a:spLocks noGrp="1"/>
          </p:cNvSpPr>
          <p:nvPr>
            <p:ph type="body" sz="quarter" idx="29"/>
          </p:nvPr>
        </p:nvSpPr>
        <p:spPr>
          <a:xfrm>
            <a:off x="3511358" y="4188508"/>
            <a:ext cx="8185154" cy="27167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1" name="Text Placeholder 4">
            <a:extLst>
              <a:ext uri="{FF2B5EF4-FFF2-40B4-BE49-F238E27FC236}">
                <a16:creationId xmlns:a16="http://schemas.microsoft.com/office/drawing/2014/main" id="{E669F362-DB8A-B978-4627-0A7CFF16950C}"/>
              </a:ext>
            </a:extLst>
          </p:cNvPr>
          <p:cNvSpPr>
            <a:spLocks noGrp="1"/>
          </p:cNvSpPr>
          <p:nvPr>
            <p:ph type="body" sz="quarter" idx="30" hasCustomPrompt="1"/>
          </p:nvPr>
        </p:nvSpPr>
        <p:spPr>
          <a:xfrm>
            <a:off x="3513617" y="4405922"/>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
        <p:nvSpPr>
          <p:cNvPr id="22" name="Text Placeholder 4">
            <a:extLst>
              <a:ext uri="{FF2B5EF4-FFF2-40B4-BE49-F238E27FC236}">
                <a16:creationId xmlns:a16="http://schemas.microsoft.com/office/drawing/2014/main" id="{7528562A-A43A-12B0-D29C-6F30B4AE62CC}"/>
              </a:ext>
            </a:extLst>
          </p:cNvPr>
          <p:cNvSpPr>
            <a:spLocks noGrp="1"/>
          </p:cNvSpPr>
          <p:nvPr>
            <p:ph type="body" sz="quarter" idx="31" hasCustomPrompt="1"/>
          </p:nvPr>
        </p:nvSpPr>
        <p:spPr>
          <a:xfrm>
            <a:off x="3522751" y="5025901"/>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Tree>
    <p:extLst>
      <p:ext uri="{BB962C8B-B14F-4D97-AF65-F5344CB8AC3E}">
        <p14:creationId xmlns:p14="http://schemas.microsoft.com/office/powerpoint/2010/main" val="390919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JTA - Essential Job Tas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A6728-6295-CF78-3CBF-AAAC9A75314B}"/>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Essential Job Tasks</a:t>
            </a:r>
            <a:endParaRPr lang="en-AU" sz="3600" b="0" dirty="0">
              <a:solidFill>
                <a:srgbClr val="23408B"/>
              </a:solidFill>
              <a:latin typeface="Univia Pro Book" panose="00000500000000000000" charset="0"/>
            </a:endParaRPr>
          </a:p>
        </p:txBody>
      </p:sp>
      <p:sp>
        <p:nvSpPr>
          <p:cNvPr id="68" name="Table Placeholder 67">
            <a:extLst>
              <a:ext uri="{FF2B5EF4-FFF2-40B4-BE49-F238E27FC236}">
                <a16:creationId xmlns:a16="http://schemas.microsoft.com/office/drawing/2014/main" id="{CF1855A9-B865-6097-5E53-F9B7575F424A}"/>
              </a:ext>
            </a:extLst>
          </p:cNvPr>
          <p:cNvSpPr>
            <a:spLocks noGrp="1"/>
          </p:cNvSpPr>
          <p:nvPr>
            <p:ph type="tbl" sz="quarter" idx="10"/>
          </p:nvPr>
        </p:nvSpPr>
        <p:spPr>
          <a:xfrm>
            <a:off x="989013" y="1228725"/>
            <a:ext cx="10177462" cy="4349750"/>
          </a:xfrm>
        </p:spPr>
        <p:txBody>
          <a:bodyPr>
            <a:normAutofit/>
          </a:bodyPr>
          <a:lstStyle>
            <a:lvl1pPr marL="0" indent="0">
              <a:buNone/>
              <a:defRPr sz="1000">
                <a:latin typeface="Aptos Display" panose="020B0004020202020204" pitchFamily="34" charset="0"/>
              </a:defRPr>
            </a:lvl1pPr>
          </a:lstStyle>
          <a:p>
            <a:endParaRPr lang="en-AU" dirty="0"/>
          </a:p>
        </p:txBody>
      </p:sp>
    </p:spTree>
    <p:extLst>
      <p:ext uri="{BB962C8B-B14F-4D97-AF65-F5344CB8AC3E}">
        <p14:creationId xmlns:p14="http://schemas.microsoft.com/office/powerpoint/2010/main" val="20548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JTA - Essential Job Tas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A6728-6295-CF78-3CBF-AAAC9A75314B}"/>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Potential Suitable Duties</a:t>
            </a:r>
            <a:endParaRPr lang="en-AU" sz="3600" b="0" dirty="0">
              <a:solidFill>
                <a:srgbClr val="23408B"/>
              </a:solidFill>
              <a:latin typeface="Univia Pro Book" panose="00000500000000000000" charset="0"/>
            </a:endParaRPr>
          </a:p>
        </p:txBody>
      </p:sp>
      <p:sp>
        <p:nvSpPr>
          <p:cNvPr id="68" name="Table Placeholder 67">
            <a:extLst>
              <a:ext uri="{FF2B5EF4-FFF2-40B4-BE49-F238E27FC236}">
                <a16:creationId xmlns:a16="http://schemas.microsoft.com/office/drawing/2014/main" id="{CF1855A9-B865-6097-5E53-F9B7575F424A}"/>
              </a:ext>
            </a:extLst>
          </p:cNvPr>
          <p:cNvSpPr>
            <a:spLocks noGrp="1"/>
          </p:cNvSpPr>
          <p:nvPr>
            <p:ph type="tbl" sz="quarter" idx="10"/>
          </p:nvPr>
        </p:nvSpPr>
        <p:spPr>
          <a:xfrm>
            <a:off x="989013" y="1228725"/>
            <a:ext cx="10177462" cy="4349750"/>
          </a:xfrm>
        </p:spPr>
        <p:txBody>
          <a:bodyPr>
            <a:normAutofit/>
          </a:bodyPr>
          <a:lstStyle>
            <a:lvl1pPr marL="0" indent="0">
              <a:buNone/>
              <a:defRPr sz="1000">
                <a:latin typeface="Aptos Display" panose="020B0004020202020204" pitchFamily="34" charset="0"/>
              </a:defRPr>
            </a:lvl1pPr>
          </a:lstStyle>
          <a:p>
            <a:endParaRPr lang="en-AU" dirty="0"/>
          </a:p>
        </p:txBody>
      </p:sp>
    </p:spTree>
    <p:extLst>
      <p:ext uri="{BB962C8B-B14F-4D97-AF65-F5344CB8AC3E}">
        <p14:creationId xmlns:p14="http://schemas.microsoft.com/office/powerpoint/2010/main" val="326911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JTA - Essential Job Requireme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9DCE9-65E4-C8F7-67AC-F5397E730D6C}"/>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Essential Job Requirements</a:t>
            </a:r>
            <a:endParaRPr lang="en-AU" sz="3600" b="0" dirty="0">
              <a:solidFill>
                <a:srgbClr val="23408B"/>
              </a:solidFill>
              <a:latin typeface="Univia Pro Book" panose="00000500000000000000" charset="0"/>
            </a:endParaRPr>
          </a:p>
        </p:txBody>
      </p:sp>
      <p:sp>
        <p:nvSpPr>
          <p:cNvPr id="7" name="Table Placeholder 6">
            <a:extLst>
              <a:ext uri="{FF2B5EF4-FFF2-40B4-BE49-F238E27FC236}">
                <a16:creationId xmlns:a16="http://schemas.microsoft.com/office/drawing/2014/main" id="{C40A4764-0F27-1D7B-DBAD-B1959386B085}"/>
              </a:ext>
            </a:extLst>
          </p:cNvPr>
          <p:cNvSpPr>
            <a:spLocks noGrp="1"/>
          </p:cNvSpPr>
          <p:nvPr>
            <p:ph type="tbl" sz="quarter" idx="10"/>
          </p:nvPr>
        </p:nvSpPr>
        <p:spPr>
          <a:xfrm>
            <a:off x="800099" y="1228725"/>
            <a:ext cx="10394950" cy="4738688"/>
          </a:xfrm>
        </p:spPr>
        <p:txBody>
          <a:bodyPr>
            <a:normAutofit/>
          </a:bodyPr>
          <a:lstStyle>
            <a:lvl1pPr marL="0" indent="0">
              <a:buNone/>
              <a:defRPr sz="1050"/>
            </a:lvl1pPr>
          </a:lstStyle>
          <a:p>
            <a:endParaRPr lang="en-AU" dirty="0"/>
          </a:p>
        </p:txBody>
      </p:sp>
    </p:spTree>
    <p:extLst>
      <p:ext uri="{BB962C8B-B14F-4D97-AF65-F5344CB8AC3E}">
        <p14:creationId xmlns:p14="http://schemas.microsoft.com/office/powerpoint/2010/main" val="140812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JTA - Detailed Physical Demands">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726A4A5C-4370-FA28-AED5-793359BD322E}"/>
              </a:ext>
            </a:extLst>
          </p:cNvPr>
          <p:cNvGraphicFramePr>
            <a:graphicFrameLocks/>
          </p:cNvGraphicFramePr>
          <p:nvPr userDrawn="1">
            <p:extLst>
              <p:ext uri="{D42A27DB-BD31-4B8C-83A1-F6EECF244321}">
                <p14:modId xmlns:p14="http://schemas.microsoft.com/office/powerpoint/2010/main" val="1932012198"/>
              </p:ext>
            </p:extLst>
          </p:nvPr>
        </p:nvGraphicFramePr>
        <p:xfrm>
          <a:off x="667868" y="1294953"/>
          <a:ext cx="10647830" cy="4847051"/>
        </p:xfrm>
        <a:graphic>
          <a:graphicData uri="http://schemas.openxmlformats.org/drawingml/2006/table">
            <a:tbl>
              <a:tblPr firstRow="1" bandRow="1">
                <a:tableStyleId>{5C22544A-7EE6-4342-B048-85BDC9FD1C3A}</a:tableStyleId>
              </a:tblPr>
              <a:tblGrid>
                <a:gridCol w="2191743">
                  <a:extLst>
                    <a:ext uri="{9D8B030D-6E8A-4147-A177-3AD203B41FA5}">
                      <a16:colId xmlns:a16="http://schemas.microsoft.com/office/drawing/2014/main" val="157154589"/>
                    </a:ext>
                  </a:extLst>
                </a:gridCol>
                <a:gridCol w="2208870">
                  <a:extLst>
                    <a:ext uri="{9D8B030D-6E8A-4147-A177-3AD203B41FA5}">
                      <a16:colId xmlns:a16="http://schemas.microsoft.com/office/drawing/2014/main" val="4009441211"/>
                    </a:ext>
                  </a:extLst>
                </a:gridCol>
                <a:gridCol w="6247217">
                  <a:extLst>
                    <a:ext uri="{9D8B030D-6E8A-4147-A177-3AD203B41FA5}">
                      <a16:colId xmlns:a16="http://schemas.microsoft.com/office/drawing/2014/main" val="2297640755"/>
                    </a:ext>
                  </a:extLst>
                </a:gridCol>
              </a:tblGrid>
              <a:tr h="527051">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Sitting</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Standing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Walking / Running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Sustained Posture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Squatting / Crouching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Kneeling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Bending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87844021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Crawling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684495598"/>
                  </a:ext>
                </a:extLst>
              </a:tr>
            </a:tbl>
          </a:graphicData>
        </a:graphic>
      </p:graphicFrame>
      <p:sp>
        <p:nvSpPr>
          <p:cNvPr id="4" name="TextBox 3">
            <a:extLst>
              <a:ext uri="{FF2B5EF4-FFF2-40B4-BE49-F238E27FC236}">
                <a16:creationId xmlns:a16="http://schemas.microsoft.com/office/drawing/2014/main" id="{FCD28F01-E1DE-AE46-DBAF-21631B2337CD}"/>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Detailed Physical Demands</a:t>
            </a:r>
            <a:endParaRPr lang="en-AU" sz="3600" b="0" dirty="0">
              <a:solidFill>
                <a:srgbClr val="23408B"/>
              </a:solidFill>
              <a:latin typeface="Aptos Display" panose="020B0004020202020204" pitchFamily="34" charset="0"/>
            </a:endParaRPr>
          </a:p>
        </p:txBody>
      </p:sp>
      <p:sp>
        <p:nvSpPr>
          <p:cNvPr id="5" name="Text Placeholder 4">
            <a:extLst>
              <a:ext uri="{FF2B5EF4-FFF2-40B4-BE49-F238E27FC236}">
                <a16:creationId xmlns:a16="http://schemas.microsoft.com/office/drawing/2014/main" id="{E8058890-83F9-18FC-2012-E529CFAA0BCE}"/>
              </a:ext>
            </a:extLst>
          </p:cNvPr>
          <p:cNvSpPr>
            <a:spLocks noGrp="1"/>
          </p:cNvSpPr>
          <p:nvPr>
            <p:ph type="body" sz="quarter" idx="10"/>
          </p:nvPr>
        </p:nvSpPr>
        <p:spPr>
          <a:xfrm>
            <a:off x="2918692" y="1809750"/>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6" name="Text Placeholder 4">
            <a:extLst>
              <a:ext uri="{FF2B5EF4-FFF2-40B4-BE49-F238E27FC236}">
                <a16:creationId xmlns:a16="http://schemas.microsoft.com/office/drawing/2014/main" id="{11C3D954-4876-CBB3-5262-80E8DFC8FF20}"/>
              </a:ext>
            </a:extLst>
          </p:cNvPr>
          <p:cNvSpPr>
            <a:spLocks noGrp="1"/>
          </p:cNvSpPr>
          <p:nvPr>
            <p:ph type="body" sz="quarter" idx="21"/>
          </p:nvPr>
        </p:nvSpPr>
        <p:spPr>
          <a:xfrm>
            <a:off x="5204692" y="1809750"/>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 name="Text Placeholder 4">
            <a:extLst>
              <a:ext uri="{FF2B5EF4-FFF2-40B4-BE49-F238E27FC236}">
                <a16:creationId xmlns:a16="http://schemas.microsoft.com/office/drawing/2014/main" id="{775068E0-5EA5-1B99-EA1D-FB11FBF58577}"/>
              </a:ext>
            </a:extLst>
          </p:cNvPr>
          <p:cNvSpPr>
            <a:spLocks noGrp="1"/>
          </p:cNvSpPr>
          <p:nvPr>
            <p:ph type="body" sz="quarter" idx="22"/>
          </p:nvPr>
        </p:nvSpPr>
        <p:spPr>
          <a:xfrm>
            <a:off x="2918692" y="23398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4">
            <a:extLst>
              <a:ext uri="{FF2B5EF4-FFF2-40B4-BE49-F238E27FC236}">
                <a16:creationId xmlns:a16="http://schemas.microsoft.com/office/drawing/2014/main" id="{17C01649-97A1-9C2F-41C1-C4A748ED9870}"/>
              </a:ext>
            </a:extLst>
          </p:cNvPr>
          <p:cNvSpPr>
            <a:spLocks noGrp="1"/>
          </p:cNvSpPr>
          <p:nvPr>
            <p:ph type="body" sz="quarter" idx="23"/>
          </p:nvPr>
        </p:nvSpPr>
        <p:spPr>
          <a:xfrm>
            <a:off x="5204692" y="23398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4">
            <a:extLst>
              <a:ext uri="{FF2B5EF4-FFF2-40B4-BE49-F238E27FC236}">
                <a16:creationId xmlns:a16="http://schemas.microsoft.com/office/drawing/2014/main" id="{5B05E103-9F83-02D3-FB6A-152D3F312EAC}"/>
              </a:ext>
            </a:extLst>
          </p:cNvPr>
          <p:cNvSpPr>
            <a:spLocks noGrp="1"/>
          </p:cNvSpPr>
          <p:nvPr>
            <p:ph type="body" sz="quarter" idx="24"/>
          </p:nvPr>
        </p:nvSpPr>
        <p:spPr>
          <a:xfrm>
            <a:off x="2918692" y="2883041"/>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54285857-B64B-CF12-4519-02820F218AF9}"/>
              </a:ext>
            </a:extLst>
          </p:cNvPr>
          <p:cNvSpPr>
            <a:spLocks noGrp="1"/>
          </p:cNvSpPr>
          <p:nvPr>
            <p:ph type="body" sz="quarter" idx="25"/>
          </p:nvPr>
        </p:nvSpPr>
        <p:spPr>
          <a:xfrm>
            <a:off x="5204692" y="2883041"/>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F02C5E37-CE80-0892-A9C4-50FC099AD162}"/>
              </a:ext>
            </a:extLst>
          </p:cNvPr>
          <p:cNvSpPr>
            <a:spLocks noGrp="1"/>
          </p:cNvSpPr>
          <p:nvPr>
            <p:ph type="body" sz="quarter" idx="26"/>
          </p:nvPr>
        </p:nvSpPr>
        <p:spPr>
          <a:xfrm>
            <a:off x="2918692" y="3404678"/>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92D97ED0-ACD9-5600-A925-AEEE30FCBDE0}"/>
              </a:ext>
            </a:extLst>
          </p:cNvPr>
          <p:cNvSpPr>
            <a:spLocks noGrp="1"/>
          </p:cNvSpPr>
          <p:nvPr>
            <p:ph type="body" sz="quarter" idx="27"/>
          </p:nvPr>
        </p:nvSpPr>
        <p:spPr>
          <a:xfrm>
            <a:off x="5204692" y="3404678"/>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B334C714-CBCE-8EE9-B99E-B1D0627EF860}"/>
              </a:ext>
            </a:extLst>
          </p:cNvPr>
          <p:cNvSpPr>
            <a:spLocks noGrp="1"/>
          </p:cNvSpPr>
          <p:nvPr>
            <p:ph type="body" sz="quarter" idx="28"/>
          </p:nvPr>
        </p:nvSpPr>
        <p:spPr>
          <a:xfrm>
            <a:off x="2918692" y="395869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3FA4D071-9D2D-F733-C55F-641A7D2EA438}"/>
              </a:ext>
            </a:extLst>
          </p:cNvPr>
          <p:cNvSpPr>
            <a:spLocks noGrp="1"/>
          </p:cNvSpPr>
          <p:nvPr>
            <p:ph type="body" sz="quarter" idx="29"/>
          </p:nvPr>
        </p:nvSpPr>
        <p:spPr>
          <a:xfrm>
            <a:off x="5204692" y="395869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CF1A41B7-A5C4-DD27-969A-70C90D9773D7}"/>
              </a:ext>
            </a:extLst>
          </p:cNvPr>
          <p:cNvSpPr>
            <a:spLocks noGrp="1"/>
          </p:cNvSpPr>
          <p:nvPr>
            <p:ph type="body" sz="quarter" idx="30"/>
          </p:nvPr>
        </p:nvSpPr>
        <p:spPr>
          <a:xfrm>
            <a:off x="2918692" y="4488674"/>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24E465C3-32AF-CEA2-D44A-40C4693015E7}"/>
              </a:ext>
            </a:extLst>
          </p:cNvPr>
          <p:cNvSpPr>
            <a:spLocks noGrp="1"/>
          </p:cNvSpPr>
          <p:nvPr>
            <p:ph type="body" sz="quarter" idx="31"/>
          </p:nvPr>
        </p:nvSpPr>
        <p:spPr>
          <a:xfrm>
            <a:off x="5204692" y="4488674"/>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9BE97D6B-617E-E17E-721D-1CBA7ABFFB46}"/>
              </a:ext>
            </a:extLst>
          </p:cNvPr>
          <p:cNvSpPr>
            <a:spLocks noGrp="1"/>
          </p:cNvSpPr>
          <p:nvPr>
            <p:ph type="body" sz="quarter" idx="32"/>
          </p:nvPr>
        </p:nvSpPr>
        <p:spPr>
          <a:xfrm>
            <a:off x="2918692" y="506055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BD2AD94A-FB14-B816-04EE-01F2671A1EE5}"/>
              </a:ext>
            </a:extLst>
          </p:cNvPr>
          <p:cNvSpPr>
            <a:spLocks noGrp="1"/>
          </p:cNvSpPr>
          <p:nvPr>
            <p:ph type="body" sz="quarter" idx="33"/>
          </p:nvPr>
        </p:nvSpPr>
        <p:spPr>
          <a:xfrm>
            <a:off x="5204692" y="506055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07C38F68-5E1B-D90A-1DAB-0A812D033D93}"/>
              </a:ext>
            </a:extLst>
          </p:cNvPr>
          <p:cNvSpPr>
            <a:spLocks noGrp="1"/>
          </p:cNvSpPr>
          <p:nvPr>
            <p:ph type="body" sz="quarter" idx="34"/>
          </p:nvPr>
        </p:nvSpPr>
        <p:spPr>
          <a:xfrm>
            <a:off x="2918692" y="55783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7E0D8F5-7655-DCF5-2330-C97F69C8BF8A}"/>
              </a:ext>
            </a:extLst>
          </p:cNvPr>
          <p:cNvSpPr>
            <a:spLocks noGrp="1"/>
          </p:cNvSpPr>
          <p:nvPr>
            <p:ph type="body" sz="quarter" idx="35"/>
          </p:nvPr>
        </p:nvSpPr>
        <p:spPr>
          <a:xfrm>
            <a:off x="5204692" y="55783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28720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 JTA - Physical other">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726A4A5C-4370-FA28-AED5-793359BD322E}"/>
              </a:ext>
            </a:extLst>
          </p:cNvPr>
          <p:cNvGraphicFramePr>
            <a:graphicFrameLocks/>
          </p:cNvGraphicFramePr>
          <p:nvPr userDrawn="1">
            <p:extLst>
              <p:ext uri="{D42A27DB-BD31-4B8C-83A1-F6EECF244321}">
                <p14:modId xmlns:p14="http://schemas.microsoft.com/office/powerpoint/2010/main" val="478530976"/>
              </p:ext>
            </p:extLst>
          </p:nvPr>
        </p:nvGraphicFramePr>
        <p:xfrm>
          <a:off x="775444" y="1240059"/>
          <a:ext cx="10540254" cy="4847051"/>
        </p:xfrm>
        <a:graphic>
          <a:graphicData uri="http://schemas.openxmlformats.org/drawingml/2006/table">
            <a:tbl>
              <a:tblPr firstRow="1" bandRow="1">
                <a:tableStyleId>{5C22544A-7EE6-4342-B048-85BDC9FD1C3A}</a:tableStyleId>
              </a:tblPr>
              <a:tblGrid>
                <a:gridCol w="2169600">
                  <a:extLst>
                    <a:ext uri="{9D8B030D-6E8A-4147-A177-3AD203B41FA5}">
                      <a16:colId xmlns:a16="http://schemas.microsoft.com/office/drawing/2014/main" val="157154589"/>
                    </a:ext>
                  </a:extLst>
                </a:gridCol>
                <a:gridCol w="2186553">
                  <a:extLst>
                    <a:ext uri="{9D8B030D-6E8A-4147-A177-3AD203B41FA5}">
                      <a16:colId xmlns:a16="http://schemas.microsoft.com/office/drawing/2014/main" val="4009441211"/>
                    </a:ext>
                  </a:extLst>
                </a:gridCol>
                <a:gridCol w="6184101">
                  <a:extLst>
                    <a:ext uri="{9D8B030D-6E8A-4147-A177-3AD203B41FA5}">
                      <a16:colId xmlns:a16="http://schemas.microsoft.com/office/drawing/2014/main" val="2297640755"/>
                    </a:ext>
                  </a:extLst>
                </a:gridCol>
              </a:tblGrid>
              <a:tr h="527051">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Forward Reaching</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Overhead Reaching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Side / Lateral Reaching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Stooping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Fine Motor Manipulation / Manual Dexterity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Grip Strength</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Truck rotation / twisting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87844021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Driving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684495598"/>
                  </a:ext>
                </a:extLst>
              </a:tr>
            </a:tbl>
          </a:graphicData>
        </a:graphic>
      </p:graphicFrame>
      <p:sp>
        <p:nvSpPr>
          <p:cNvPr id="4" name="TextBox 3">
            <a:extLst>
              <a:ext uri="{FF2B5EF4-FFF2-40B4-BE49-F238E27FC236}">
                <a16:creationId xmlns:a16="http://schemas.microsoft.com/office/drawing/2014/main" id="{FCD28F01-E1DE-AE46-DBAF-21631B2337CD}"/>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Detailed Physical Demands</a:t>
            </a:r>
            <a:endParaRPr lang="en-AU" sz="3600" b="0" dirty="0">
              <a:solidFill>
                <a:srgbClr val="23408B"/>
              </a:solidFill>
              <a:latin typeface="Aptos Display" panose="020B0004020202020204" pitchFamily="34" charset="0"/>
            </a:endParaRPr>
          </a:p>
        </p:txBody>
      </p:sp>
      <p:sp>
        <p:nvSpPr>
          <p:cNvPr id="5" name="Text Placeholder 4">
            <a:extLst>
              <a:ext uri="{FF2B5EF4-FFF2-40B4-BE49-F238E27FC236}">
                <a16:creationId xmlns:a16="http://schemas.microsoft.com/office/drawing/2014/main" id="{E8058890-83F9-18FC-2012-E529CFAA0BCE}"/>
              </a:ext>
            </a:extLst>
          </p:cNvPr>
          <p:cNvSpPr>
            <a:spLocks noGrp="1"/>
          </p:cNvSpPr>
          <p:nvPr>
            <p:ph type="body" sz="quarter" idx="10"/>
          </p:nvPr>
        </p:nvSpPr>
        <p:spPr>
          <a:xfrm>
            <a:off x="2918692" y="1809750"/>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6" name="Text Placeholder 4">
            <a:extLst>
              <a:ext uri="{FF2B5EF4-FFF2-40B4-BE49-F238E27FC236}">
                <a16:creationId xmlns:a16="http://schemas.microsoft.com/office/drawing/2014/main" id="{11C3D954-4876-CBB3-5262-80E8DFC8FF20}"/>
              </a:ext>
            </a:extLst>
          </p:cNvPr>
          <p:cNvSpPr>
            <a:spLocks noGrp="1"/>
          </p:cNvSpPr>
          <p:nvPr>
            <p:ph type="body" sz="quarter" idx="21"/>
          </p:nvPr>
        </p:nvSpPr>
        <p:spPr>
          <a:xfrm>
            <a:off x="5204692" y="1809750"/>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 name="Text Placeholder 4">
            <a:extLst>
              <a:ext uri="{FF2B5EF4-FFF2-40B4-BE49-F238E27FC236}">
                <a16:creationId xmlns:a16="http://schemas.microsoft.com/office/drawing/2014/main" id="{775068E0-5EA5-1B99-EA1D-FB11FBF58577}"/>
              </a:ext>
            </a:extLst>
          </p:cNvPr>
          <p:cNvSpPr>
            <a:spLocks noGrp="1"/>
          </p:cNvSpPr>
          <p:nvPr>
            <p:ph type="body" sz="quarter" idx="22"/>
          </p:nvPr>
        </p:nvSpPr>
        <p:spPr>
          <a:xfrm>
            <a:off x="2918692" y="23398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4">
            <a:extLst>
              <a:ext uri="{FF2B5EF4-FFF2-40B4-BE49-F238E27FC236}">
                <a16:creationId xmlns:a16="http://schemas.microsoft.com/office/drawing/2014/main" id="{17C01649-97A1-9C2F-41C1-C4A748ED9870}"/>
              </a:ext>
            </a:extLst>
          </p:cNvPr>
          <p:cNvSpPr>
            <a:spLocks noGrp="1"/>
          </p:cNvSpPr>
          <p:nvPr>
            <p:ph type="body" sz="quarter" idx="23"/>
          </p:nvPr>
        </p:nvSpPr>
        <p:spPr>
          <a:xfrm>
            <a:off x="5204692" y="23398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4">
            <a:extLst>
              <a:ext uri="{FF2B5EF4-FFF2-40B4-BE49-F238E27FC236}">
                <a16:creationId xmlns:a16="http://schemas.microsoft.com/office/drawing/2014/main" id="{5B05E103-9F83-02D3-FB6A-152D3F312EAC}"/>
              </a:ext>
            </a:extLst>
          </p:cNvPr>
          <p:cNvSpPr>
            <a:spLocks noGrp="1"/>
          </p:cNvSpPr>
          <p:nvPr>
            <p:ph type="body" sz="quarter" idx="24"/>
          </p:nvPr>
        </p:nvSpPr>
        <p:spPr>
          <a:xfrm>
            <a:off x="2918692" y="2883041"/>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54285857-B64B-CF12-4519-02820F218AF9}"/>
              </a:ext>
            </a:extLst>
          </p:cNvPr>
          <p:cNvSpPr>
            <a:spLocks noGrp="1"/>
          </p:cNvSpPr>
          <p:nvPr>
            <p:ph type="body" sz="quarter" idx="25"/>
          </p:nvPr>
        </p:nvSpPr>
        <p:spPr>
          <a:xfrm>
            <a:off x="5204692" y="2883041"/>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F02C5E37-CE80-0892-A9C4-50FC099AD162}"/>
              </a:ext>
            </a:extLst>
          </p:cNvPr>
          <p:cNvSpPr>
            <a:spLocks noGrp="1"/>
          </p:cNvSpPr>
          <p:nvPr>
            <p:ph type="body" sz="quarter" idx="26"/>
          </p:nvPr>
        </p:nvSpPr>
        <p:spPr>
          <a:xfrm>
            <a:off x="2918692" y="3404678"/>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92D97ED0-ACD9-5600-A925-AEEE30FCBDE0}"/>
              </a:ext>
            </a:extLst>
          </p:cNvPr>
          <p:cNvSpPr>
            <a:spLocks noGrp="1"/>
          </p:cNvSpPr>
          <p:nvPr>
            <p:ph type="body" sz="quarter" idx="27"/>
          </p:nvPr>
        </p:nvSpPr>
        <p:spPr>
          <a:xfrm>
            <a:off x="5204692" y="3404678"/>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B334C714-CBCE-8EE9-B99E-B1D0627EF860}"/>
              </a:ext>
            </a:extLst>
          </p:cNvPr>
          <p:cNvSpPr>
            <a:spLocks noGrp="1"/>
          </p:cNvSpPr>
          <p:nvPr>
            <p:ph type="body" sz="quarter" idx="28"/>
          </p:nvPr>
        </p:nvSpPr>
        <p:spPr>
          <a:xfrm>
            <a:off x="2918692" y="395869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3FA4D071-9D2D-F733-C55F-641A7D2EA438}"/>
              </a:ext>
            </a:extLst>
          </p:cNvPr>
          <p:cNvSpPr>
            <a:spLocks noGrp="1"/>
          </p:cNvSpPr>
          <p:nvPr>
            <p:ph type="body" sz="quarter" idx="29"/>
          </p:nvPr>
        </p:nvSpPr>
        <p:spPr>
          <a:xfrm>
            <a:off x="5204692" y="395869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CF1A41B7-A5C4-DD27-969A-70C90D9773D7}"/>
              </a:ext>
            </a:extLst>
          </p:cNvPr>
          <p:cNvSpPr>
            <a:spLocks noGrp="1"/>
          </p:cNvSpPr>
          <p:nvPr>
            <p:ph type="body" sz="quarter" idx="30"/>
          </p:nvPr>
        </p:nvSpPr>
        <p:spPr>
          <a:xfrm>
            <a:off x="2918692" y="4488674"/>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24E465C3-32AF-CEA2-D44A-40C4693015E7}"/>
              </a:ext>
            </a:extLst>
          </p:cNvPr>
          <p:cNvSpPr>
            <a:spLocks noGrp="1"/>
          </p:cNvSpPr>
          <p:nvPr>
            <p:ph type="body" sz="quarter" idx="31"/>
          </p:nvPr>
        </p:nvSpPr>
        <p:spPr>
          <a:xfrm>
            <a:off x="5204692" y="4488674"/>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9BE97D6B-617E-E17E-721D-1CBA7ABFFB46}"/>
              </a:ext>
            </a:extLst>
          </p:cNvPr>
          <p:cNvSpPr>
            <a:spLocks noGrp="1"/>
          </p:cNvSpPr>
          <p:nvPr>
            <p:ph type="body" sz="quarter" idx="32"/>
          </p:nvPr>
        </p:nvSpPr>
        <p:spPr>
          <a:xfrm>
            <a:off x="2918692" y="506055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BD2AD94A-FB14-B816-04EE-01F2671A1EE5}"/>
              </a:ext>
            </a:extLst>
          </p:cNvPr>
          <p:cNvSpPr>
            <a:spLocks noGrp="1"/>
          </p:cNvSpPr>
          <p:nvPr>
            <p:ph type="body" sz="quarter" idx="33"/>
          </p:nvPr>
        </p:nvSpPr>
        <p:spPr>
          <a:xfrm>
            <a:off x="5204692" y="506055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07C38F68-5E1B-D90A-1DAB-0A812D033D93}"/>
              </a:ext>
            </a:extLst>
          </p:cNvPr>
          <p:cNvSpPr>
            <a:spLocks noGrp="1"/>
          </p:cNvSpPr>
          <p:nvPr>
            <p:ph type="body" sz="quarter" idx="34"/>
          </p:nvPr>
        </p:nvSpPr>
        <p:spPr>
          <a:xfrm>
            <a:off x="2918692" y="55783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7E0D8F5-7655-DCF5-2330-C97F69C8BF8A}"/>
              </a:ext>
            </a:extLst>
          </p:cNvPr>
          <p:cNvSpPr>
            <a:spLocks noGrp="1"/>
          </p:cNvSpPr>
          <p:nvPr>
            <p:ph type="body" sz="quarter" idx="35"/>
          </p:nvPr>
        </p:nvSpPr>
        <p:spPr>
          <a:xfrm>
            <a:off x="5204692" y="55783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40000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JTA - Load and Han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890BBF9-F979-231C-F27D-65D86A020C90}"/>
              </a:ext>
            </a:extLst>
          </p:cNvPr>
          <p:cNvGraphicFramePr>
            <a:graphicFrameLocks/>
          </p:cNvGraphicFramePr>
          <p:nvPr userDrawn="1">
            <p:extLst>
              <p:ext uri="{D42A27DB-BD31-4B8C-83A1-F6EECF244321}">
                <p14:modId xmlns:p14="http://schemas.microsoft.com/office/powerpoint/2010/main" val="4107064268"/>
              </p:ext>
            </p:extLst>
          </p:nvPr>
        </p:nvGraphicFramePr>
        <p:xfrm>
          <a:off x="800099" y="1279634"/>
          <a:ext cx="10515600" cy="4464000"/>
        </p:xfrm>
        <a:graphic>
          <a:graphicData uri="http://schemas.openxmlformats.org/drawingml/2006/table">
            <a:tbl>
              <a:tblPr firstRow="1" bandRow="1">
                <a:tableStyleId>{5C22544A-7EE6-4342-B048-85BDC9FD1C3A}</a:tableStyleId>
              </a:tblPr>
              <a:tblGrid>
                <a:gridCol w="2107119">
                  <a:extLst>
                    <a:ext uri="{9D8B030D-6E8A-4147-A177-3AD203B41FA5}">
                      <a16:colId xmlns:a16="http://schemas.microsoft.com/office/drawing/2014/main" val="157154589"/>
                    </a:ext>
                  </a:extLst>
                </a:gridCol>
                <a:gridCol w="1787795">
                  <a:extLst>
                    <a:ext uri="{9D8B030D-6E8A-4147-A177-3AD203B41FA5}">
                      <a16:colId xmlns:a16="http://schemas.microsoft.com/office/drawing/2014/main" val="4009441211"/>
                    </a:ext>
                  </a:extLst>
                </a:gridCol>
                <a:gridCol w="1627878">
                  <a:extLst>
                    <a:ext uri="{9D8B030D-6E8A-4147-A177-3AD203B41FA5}">
                      <a16:colId xmlns:a16="http://schemas.microsoft.com/office/drawing/2014/main" val="1830137330"/>
                    </a:ext>
                  </a:extLst>
                </a:gridCol>
                <a:gridCol w="4992808">
                  <a:extLst>
                    <a:ext uri="{9D8B030D-6E8A-4147-A177-3AD203B41FA5}">
                      <a16:colId xmlns:a16="http://schemas.microsoft.com/office/drawing/2014/main" val="2297640755"/>
                    </a:ext>
                  </a:extLst>
                </a:gridCol>
              </a:tblGrid>
              <a:tr h="360000">
                <a:tc>
                  <a:txBody>
                    <a:bodyPr/>
                    <a:lstStyle/>
                    <a:p>
                      <a:pPr algn="l"/>
                      <a:r>
                        <a:rPr lang="en-US" sz="1400" b="0" i="0" dirty="0">
                          <a:latin typeface="News Gothic MT" panose="020B0503020103020203"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Load (kg)</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68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Lifting – Below waist</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Lifting – Waist to Shoulder</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Lifting – Shoulder to Overhead</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Pushing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Pulling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Carrying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bl>
          </a:graphicData>
        </a:graphic>
      </p:graphicFrame>
      <p:sp>
        <p:nvSpPr>
          <p:cNvPr id="6" name="TextBox 5">
            <a:extLst>
              <a:ext uri="{FF2B5EF4-FFF2-40B4-BE49-F238E27FC236}">
                <a16:creationId xmlns:a16="http://schemas.microsoft.com/office/drawing/2014/main" id="{37F73776-4C1B-B395-E44D-C1841FE13114}"/>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Load Requirements</a:t>
            </a:r>
            <a:endParaRPr lang="en-AU" sz="3600" b="0" dirty="0">
              <a:solidFill>
                <a:srgbClr val="23408B"/>
              </a:solidFill>
              <a:latin typeface="Aptos Display" panose="020B0004020202020204" pitchFamily="34" charset="0"/>
            </a:endParaRPr>
          </a:p>
        </p:txBody>
      </p:sp>
      <p:sp>
        <p:nvSpPr>
          <p:cNvPr id="20" name="Text Placeholder 19">
            <a:extLst>
              <a:ext uri="{FF2B5EF4-FFF2-40B4-BE49-F238E27FC236}">
                <a16:creationId xmlns:a16="http://schemas.microsoft.com/office/drawing/2014/main" id="{0F759F88-EE77-FF07-4255-B4492DDE2D57}"/>
              </a:ext>
            </a:extLst>
          </p:cNvPr>
          <p:cNvSpPr>
            <a:spLocks noGrp="1"/>
          </p:cNvSpPr>
          <p:nvPr>
            <p:ph type="body" sz="quarter" idx="24"/>
          </p:nvPr>
        </p:nvSpPr>
        <p:spPr>
          <a:xfrm>
            <a:off x="2900362" y="1604963"/>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19">
            <a:extLst>
              <a:ext uri="{FF2B5EF4-FFF2-40B4-BE49-F238E27FC236}">
                <a16:creationId xmlns:a16="http://schemas.microsoft.com/office/drawing/2014/main" id="{85DF7B3F-3D22-88CA-3365-75CC48386632}"/>
              </a:ext>
            </a:extLst>
          </p:cNvPr>
          <p:cNvSpPr>
            <a:spLocks noGrp="1"/>
          </p:cNvSpPr>
          <p:nvPr>
            <p:ph type="body" sz="quarter" idx="30"/>
          </p:nvPr>
        </p:nvSpPr>
        <p:spPr>
          <a:xfrm>
            <a:off x="4664361" y="1611329"/>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19">
            <a:extLst>
              <a:ext uri="{FF2B5EF4-FFF2-40B4-BE49-F238E27FC236}">
                <a16:creationId xmlns:a16="http://schemas.microsoft.com/office/drawing/2014/main" id="{3D1F3C6C-1BEF-837C-5847-CA6DEF980205}"/>
              </a:ext>
            </a:extLst>
          </p:cNvPr>
          <p:cNvSpPr>
            <a:spLocks noGrp="1"/>
          </p:cNvSpPr>
          <p:nvPr>
            <p:ph type="body" sz="quarter" idx="36"/>
          </p:nvPr>
        </p:nvSpPr>
        <p:spPr>
          <a:xfrm>
            <a:off x="6366867" y="1613907"/>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4" name="Text Placeholder 19">
            <a:extLst>
              <a:ext uri="{FF2B5EF4-FFF2-40B4-BE49-F238E27FC236}">
                <a16:creationId xmlns:a16="http://schemas.microsoft.com/office/drawing/2014/main" id="{F5ADD2DE-35E3-0B00-792B-08CC84CDB603}"/>
              </a:ext>
            </a:extLst>
          </p:cNvPr>
          <p:cNvSpPr>
            <a:spLocks noGrp="1"/>
          </p:cNvSpPr>
          <p:nvPr>
            <p:ph type="body" sz="quarter" idx="37"/>
          </p:nvPr>
        </p:nvSpPr>
        <p:spPr>
          <a:xfrm>
            <a:off x="2900360" y="2301602"/>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9" name="Text Placeholder 19">
            <a:extLst>
              <a:ext uri="{FF2B5EF4-FFF2-40B4-BE49-F238E27FC236}">
                <a16:creationId xmlns:a16="http://schemas.microsoft.com/office/drawing/2014/main" id="{438DD050-3B3B-9A7C-5226-76788B7E672F}"/>
              </a:ext>
            </a:extLst>
          </p:cNvPr>
          <p:cNvSpPr>
            <a:spLocks noGrp="1"/>
          </p:cNvSpPr>
          <p:nvPr>
            <p:ph type="body" sz="quarter" idx="38"/>
          </p:nvPr>
        </p:nvSpPr>
        <p:spPr>
          <a:xfrm>
            <a:off x="4664359" y="2307968"/>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6" name="Text Placeholder 19">
            <a:extLst>
              <a:ext uri="{FF2B5EF4-FFF2-40B4-BE49-F238E27FC236}">
                <a16:creationId xmlns:a16="http://schemas.microsoft.com/office/drawing/2014/main" id="{3A1DAF97-F658-E5BB-7306-31D09A2B8106}"/>
              </a:ext>
            </a:extLst>
          </p:cNvPr>
          <p:cNvSpPr>
            <a:spLocks noGrp="1"/>
          </p:cNvSpPr>
          <p:nvPr>
            <p:ph type="body" sz="quarter" idx="39"/>
          </p:nvPr>
        </p:nvSpPr>
        <p:spPr>
          <a:xfrm>
            <a:off x="6366865" y="2310546"/>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19">
            <a:extLst>
              <a:ext uri="{FF2B5EF4-FFF2-40B4-BE49-F238E27FC236}">
                <a16:creationId xmlns:a16="http://schemas.microsoft.com/office/drawing/2014/main" id="{CB896609-9F06-7B85-948A-8AAF9A81B2AE}"/>
              </a:ext>
            </a:extLst>
          </p:cNvPr>
          <p:cNvSpPr>
            <a:spLocks noGrp="1"/>
          </p:cNvSpPr>
          <p:nvPr>
            <p:ph type="body" sz="quarter" idx="40"/>
          </p:nvPr>
        </p:nvSpPr>
        <p:spPr>
          <a:xfrm>
            <a:off x="2900358" y="2987257"/>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19">
            <a:extLst>
              <a:ext uri="{FF2B5EF4-FFF2-40B4-BE49-F238E27FC236}">
                <a16:creationId xmlns:a16="http://schemas.microsoft.com/office/drawing/2014/main" id="{ABD52790-9C77-03EE-88A9-083A387BBA03}"/>
              </a:ext>
            </a:extLst>
          </p:cNvPr>
          <p:cNvSpPr>
            <a:spLocks noGrp="1"/>
          </p:cNvSpPr>
          <p:nvPr>
            <p:ph type="body" sz="quarter" idx="41"/>
          </p:nvPr>
        </p:nvSpPr>
        <p:spPr>
          <a:xfrm>
            <a:off x="4664357" y="2993623"/>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19">
            <a:extLst>
              <a:ext uri="{FF2B5EF4-FFF2-40B4-BE49-F238E27FC236}">
                <a16:creationId xmlns:a16="http://schemas.microsoft.com/office/drawing/2014/main" id="{F18F5D93-A712-938A-6E23-749F0F56A94E}"/>
              </a:ext>
            </a:extLst>
          </p:cNvPr>
          <p:cNvSpPr>
            <a:spLocks noGrp="1"/>
          </p:cNvSpPr>
          <p:nvPr>
            <p:ph type="body" sz="quarter" idx="42"/>
          </p:nvPr>
        </p:nvSpPr>
        <p:spPr>
          <a:xfrm>
            <a:off x="6366863" y="2996201"/>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19">
            <a:extLst>
              <a:ext uri="{FF2B5EF4-FFF2-40B4-BE49-F238E27FC236}">
                <a16:creationId xmlns:a16="http://schemas.microsoft.com/office/drawing/2014/main" id="{F1D81445-8490-07A1-8D2F-4F5F466799BB}"/>
              </a:ext>
            </a:extLst>
          </p:cNvPr>
          <p:cNvSpPr>
            <a:spLocks noGrp="1"/>
          </p:cNvSpPr>
          <p:nvPr>
            <p:ph type="body" sz="quarter" idx="43"/>
          </p:nvPr>
        </p:nvSpPr>
        <p:spPr>
          <a:xfrm>
            <a:off x="2900358" y="3686474"/>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19">
            <a:extLst>
              <a:ext uri="{FF2B5EF4-FFF2-40B4-BE49-F238E27FC236}">
                <a16:creationId xmlns:a16="http://schemas.microsoft.com/office/drawing/2014/main" id="{5D2ECBD3-86A8-9439-0833-F75593CC4C1D}"/>
              </a:ext>
            </a:extLst>
          </p:cNvPr>
          <p:cNvSpPr>
            <a:spLocks noGrp="1"/>
          </p:cNvSpPr>
          <p:nvPr>
            <p:ph type="body" sz="quarter" idx="44"/>
          </p:nvPr>
        </p:nvSpPr>
        <p:spPr>
          <a:xfrm>
            <a:off x="4664357" y="3692840"/>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19">
            <a:extLst>
              <a:ext uri="{FF2B5EF4-FFF2-40B4-BE49-F238E27FC236}">
                <a16:creationId xmlns:a16="http://schemas.microsoft.com/office/drawing/2014/main" id="{B50417EB-B7BD-C513-BFAC-9D3E25A944B5}"/>
              </a:ext>
            </a:extLst>
          </p:cNvPr>
          <p:cNvSpPr>
            <a:spLocks noGrp="1"/>
          </p:cNvSpPr>
          <p:nvPr>
            <p:ph type="body" sz="quarter" idx="45"/>
          </p:nvPr>
        </p:nvSpPr>
        <p:spPr>
          <a:xfrm>
            <a:off x="6366863" y="3695418"/>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19">
            <a:extLst>
              <a:ext uri="{FF2B5EF4-FFF2-40B4-BE49-F238E27FC236}">
                <a16:creationId xmlns:a16="http://schemas.microsoft.com/office/drawing/2014/main" id="{5BDCC927-DDE8-C3E3-57A5-6F9ED4F0A305}"/>
              </a:ext>
            </a:extLst>
          </p:cNvPr>
          <p:cNvSpPr>
            <a:spLocks noGrp="1"/>
          </p:cNvSpPr>
          <p:nvPr>
            <p:ph type="body" sz="quarter" idx="46"/>
          </p:nvPr>
        </p:nvSpPr>
        <p:spPr>
          <a:xfrm>
            <a:off x="2900356" y="4392057"/>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19">
            <a:extLst>
              <a:ext uri="{FF2B5EF4-FFF2-40B4-BE49-F238E27FC236}">
                <a16:creationId xmlns:a16="http://schemas.microsoft.com/office/drawing/2014/main" id="{324C0C80-2E71-F9F1-8AFB-E98B401D4583}"/>
              </a:ext>
            </a:extLst>
          </p:cNvPr>
          <p:cNvSpPr>
            <a:spLocks noGrp="1"/>
          </p:cNvSpPr>
          <p:nvPr>
            <p:ph type="body" sz="quarter" idx="47"/>
          </p:nvPr>
        </p:nvSpPr>
        <p:spPr>
          <a:xfrm>
            <a:off x="4664355" y="4398423"/>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19">
            <a:extLst>
              <a:ext uri="{FF2B5EF4-FFF2-40B4-BE49-F238E27FC236}">
                <a16:creationId xmlns:a16="http://schemas.microsoft.com/office/drawing/2014/main" id="{CF3C4FB8-394D-A3D5-9204-381CB56EBF49}"/>
              </a:ext>
            </a:extLst>
          </p:cNvPr>
          <p:cNvSpPr>
            <a:spLocks noGrp="1"/>
          </p:cNvSpPr>
          <p:nvPr>
            <p:ph type="body" sz="quarter" idx="48"/>
          </p:nvPr>
        </p:nvSpPr>
        <p:spPr>
          <a:xfrm>
            <a:off x="6366861" y="4401001"/>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19">
            <a:extLst>
              <a:ext uri="{FF2B5EF4-FFF2-40B4-BE49-F238E27FC236}">
                <a16:creationId xmlns:a16="http://schemas.microsoft.com/office/drawing/2014/main" id="{5BEE0E14-D4BC-87AB-C6DF-B8055ACD2381}"/>
              </a:ext>
            </a:extLst>
          </p:cNvPr>
          <p:cNvSpPr>
            <a:spLocks noGrp="1"/>
          </p:cNvSpPr>
          <p:nvPr>
            <p:ph type="body" sz="quarter" idx="49"/>
          </p:nvPr>
        </p:nvSpPr>
        <p:spPr>
          <a:xfrm>
            <a:off x="2900356" y="5091274"/>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9" name="Text Placeholder 19">
            <a:extLst>
              <a:ext uri="{FF2B5EF4-FFF2-40B4-BE49-F238E27FC236}">
                <a16:creationId xmlns:a16="http://schemas.microsoft.com/office/drawing/2014/main" id="{0C63A1C4-CBFE-D0B8-90E0-586C2C5A9C0C}"/>
              </a:ext>
            </a:extLst>
          </p:cNvPr>
          <p:cNvSpPr>
            <a:spLocks noGrp="1"/>
          </p:cNvSpPr>
          <p:nvPr>
            <p:ph type="body" sz="quarter" idx="50"/>
          </p:nvPr>
        </p:nvSpPr>
        <p:spPr>
          <a:xfrm>
            <a:off x="4664355" y="5097640"/>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0" name="Text Placeholder 19">
            <a:extLst>
              <a:ext uri="{FF2B5EF4-FFF2-40B4-BE49-F238E27FC236}">
                <a16:creationId xmlns:a16="http://schemas.microsoft.com/office/drawing/2014/main" id="{B2BE65CF-D1E4-6EF1-663C-189C081C7390}"/>
              </a:ext>
            </a:extLst>
          </p:cNvPr>
          <p:cNvSpPr>
            <a:spLocks noGrp="1"/>
          </p:cNvSpPr>
          <p:nvPr>
            <p:ph type="body" sz="quarter" idx="51"/>
          </p:nvPr>
        </p:nvSpPr>
        <p:spPr>
          <a:xfrm>
            <a:off x="6366861" y="5100218"/>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5851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JTA - Sensory Cognitive">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8E129F-9F3E-4006-CE80-9915EC01FA83}"/>
              </a:ext>
            </a:extLst>
          </p:cNvPr>
          <p:cNvGraphicFramePr>
            <a:graphicFrameLocks noGrp="1"/>
          </p:cNvGraphicFramePr>
          <p:nvPr userDrawn="1">
            <p:extLst>
              <p:ext uri="{D42A27DB-BD31-4B8C-83A1-F6EECF244321}">
                <p14:modId xmlns:p14="http://schemas.microsoft.com/office/powerpoint/2010/main" val="1602835480"/>
              </p:ext>
            </p:extLst>
          </p:nvPr>
        </p:nvGraphicFramePr>
        <p:xfrm>
          <a:off x="838200" y="1157252"/>
          <a:ext cx="10515599" cy="4896000"/>
        </p:xfrm>
        <a:graphic>
          <a:graphicData uri="http://schemas.openxmlformats.org/drawingml/2006/table">
            <a:tbl>
              <a:tblPr firstRow="1" bandRow="1">
                <a:tableStyleId>{5C22544A-7EE6-4342-B048-85BDC9FD1C3A}</a:tableStyleId>
              </a:tblPr>
              <a:tblGrid>
                <a:gridCol w="2164525">
                  <a:extLst>
                    <a:ext uri="{9D8B030D-6E8A-4147-A177-3AD203B41FA5}">
                      <a16:colId xmlns:a16="http://schemas.microsoft.com/office/drawing/2014/main" val="1948251129"/>
                    </a:ext>
                  </a:extLst>
                </a:gridCol>
                <a:gridCol w="2181439">
                  <a:extLst>
                    <a:ext uri="{9D8B030D-6E8A-4147-A177-3AD203B41FA5}">
                      <a16:colId xmlns:a16="http://schemas.microsoft.com/office/drawing/2014/main" val="2929910674"/>
                    </a:ext>
                  </a:extLst>
                </a:gridCol>
                <a:gridCol w="6169635">
                  <a:extLst>
                    <a:ext uri="{9D8B030D-6E8A-4147-A177-3AD203B41FA5}">
                      <a16:colId xmlns:a16="http://schemas.microsoft.com/office/drawing/2014/main" val="4050022576"/>
                    </a:ext>
                  </a:extLst>
                </a:gridCol>
              </a:tblGrid>
              <a:tr h="360000">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3861175010"/>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Visual Demands</a:t>
                      </a: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995305447"/>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Audiometry Demands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782558671"/>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Reading / Writing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98284543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Attention &amp; Concentration</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9097167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Memory</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230772111"/>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Problem Solving</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66889975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Learning &amp; Adaptation</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70582759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Information Processing</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33205489"/>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Interpersonal Cognitive Skills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02329464"/>
                  </a:ext>
                </a:extLst>
              </a:tr>
            </a:tbl>
          </a:graphicData>
        </a:graphic>
      </p:graphicFrame>
      <p:sp>
        <p:nvSpPr>
          <p:cNvPr id="4" name="TextBox 3">
            <a:extLst>
              <a:ext uri="{FF2B5EF4-FFF2-40B4-BE49-F238E27FC236}">
                <a16:creationId xmlns:a16="http://schemas.microsoft.com/office/drawing/2014/main" id="{BE0FC312-60D5-5A84-794C-BF1B590BB6D7}"/>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Sensory / Cognitive</a:t>
            </a:r>
            <a:endParaRPr lang="en-AU" sz="3600" b="0" dirty="0">
              <a:solidFill>
                <a:srgbClr val="23408B"/>
              </a:solidFill>
              <a:latin typeface="Aptos Display" panose="020B0004020202020204" pitchFamily="34" charset="0"/>
            </a:endParaRPr>
          </a:p>
        </p:txBody>
      </p:sp>
      <p:sp>
        <p:nvSpPr>
          <p:cNvPr id="2" name="Text Placeholder 4">
            <a:extLst>
              <a:ext uri="{FF2B5EF4-FFF2-40B4-BE49-F238E27FC236}">
                <a16:creationId xmlns:a16="http://schemas.microsoft.com/office/drawing/2014/main" id="{E5C364D5-4E93-7189-5611-389D6C6B1557}"/>
              </a:ext>
            </a:extLst>
          </p:cNvPr>
          <p:cNvSpPr>
            <a:spLocks noGrp="1"/>
          </p:cNvSpPr>
          <p:nvPr>
            <p:ph type="body" sz="quarter" idx="10"/>
          </p:nvPr>
        </p:nvSpPr>
        <p:spPr>
          <a:xfrm>
            <a:off x="2964874" y="1532658"/>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 name="Text Placeholder 4">
            <a:extLst>
              <a:ext uri="{FF2B5EF4-FFF2-40B4-BE49-F238E27FC236}">
                <a16:creationId xmlns:a16="http://schemas.microsoft.com/office/drawing/2014/main" id="{EE17CAF8-835D-44DD-0531-C310700A697E}"/>
              </a:ext>
            </a:extLst>
          </p:cNvPr>
          <p:cNvSpPr>
            <a:spLocks noGrp="1"/>
          </p:cNvSpPr>
          <p:nvPr>
            <p:ph type="body" sz="quarter" idx="21"/>
          </p:nvPr>
        </p:nvSpPr>
        <p:spPr>
          <a:xfrm>
            <a:off x="5198342" y="1532658"/>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923CAAA-EB92-5D56-081D-09430A926CF0}"/>
              </a:ext>
            </a:extLst>
          </p:cNvPr>
          <p:cNvSpPr>
            <a:spLocks noGrp="1"/>
          </p:cNvSpPr>
          <p:nvPr>
            <p:ph type="body" sz="quarter" idx="22"/>
          </p:nvPr>
        </p:nvSpPr>
        <p:spPr>
          <a:xfrm>
            <a:off x="2964874" y="2004291"/>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0" name="Text Placeholder 4">
            <a:extLst>
              <a:ext uri="{FF2B5EF4-FFF2-40B4-BE49-F238E27FC236}">
                <a16:creationId xmlns:a16="http://schemas.microsoft.com/office/drawing/2014/main" id="{E4E80857-7B0C-E70F-08F1-D2A98AD2E4EC}"/>
              </a:ext>
            </a:extLst>
          </p:cNvPr>
          <p:cNvSpPr>
            <a:spLocks noGrp="1"/>
          </p:cNvSpPr>
          <p:nvPr>
            <p:ph type="body" sz="quarter" idx="23"/>
          </p:nvPr>
        </p:nvSpPr>
        <p:spPr>
          <a:xfrm>
            <a:off x="5198342" y="2004291"/>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1" name="Text Placeholder 4">
            <a:extLst>
              <a:ext uri="{FF2B5EF4-FFF2-40B4-BE49-F238E27FC236}">
                <a16:creationId xmlns:a16="http://schemas.microsoft.com/office/drawing/2014/main" id="{F49D8D65-0668-E55F-945B-F5A083471F2E}"/>
              </a:ext>
            </a:extLst>
          </p:cNvPr>
          <p:cNvSpPr>
            <a:spLocks noGrp="1"/>
          </p:cNvSpPr>
          <p:nvPr>
            <p:ph type="body" sz="quarter" idx="24"/>
          </p:nvPr>
        </p:nvSpPr>
        <p:spPr>
          <a:xfrm>
            <a:off x="2964874" y="2542092"/>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2" name="Text Placeholder 4">
            <a:extLst>
              <a:ext uri="{FF2B5EF4-FFF2-40B4-BE49-F238E27FC236}">
                <a16:creationId xmlns:a16="http://schemas.microsoft.com/office/drawing/2014/main" id="{B8B32377-CD2E-E037-7941-08D0B20687A8}"/>
              </a:ext>
            </a:extLst>
          </p:cNvPr>
          <p:cNvSpPr>
            <a:spLocks noGrp="1"/>
          </p:cNvSpPr>
          <p:nvPr>
            <p:ph type="body" sz="quarter" idx="25"/>
          </p:nvPr>
        </p:nvSpPr>
        <p:spPr>
          <a:xfrm>
            <a:off x="5198342" y="2542092"/>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4">
            <a:extLst>
              <a:ext uri="{FF2B5EF4-FFF2-40B4-BE49-F238E27FC236}">
                <a16:creationId xmlns:a16="http://schemas.microsoft.com/office/drawing/2014/main" id="{2682ED53-BB21-4F6C-883D-88AB0B722E96}"/>
              </a:ext>
            </a:extLst>
          </p:cNvPr>
          <p:cNvSpPr>
            <a:spLocks noGrp="1"/>
          </p:cNvSpPr>
          <p:nvPr>
            <p:ph type="body" sz="quarter" idx="26"/>
          </p:nvPr>
        </p:nvSpPr>
        <p:spPr>
          <a:xfrm>
            <a:off x="2964874" y="3013725"/>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4">
            <a:extLst>
              <a:ext uri="{FF2B5EF4-FFF2-40B4-BE49-F238E27FC236}">
                <a16:creationId xmlns:a16="http://schemas.microsoft.com/office/drawing/2014/main" id="{1F99C5D2-86DB-36CE-AAD6-A7966AB5515C}"/>
              </a:ext>
            </a:extLst>
          </p:cNvPr>
          <p:cNvSpPr>
            <a:spLocks noGrp="1"/>
          </p:cNvSpPr>
          <p:nvPr>
            <p:ph type="body" sz="quarter" idx="27"/>
          </p:nvPr>
        </p:nvSpPr>
        <p:spPr>
          <a:xfrm>
            <a:off x="5198342" y="3013725"/>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4">
            <a:extLst>
              <a:ext uri="{FF2B5EF4-FFF2-40B4-BE49-F238E27FC236}">
                <a16:creationId xmlns:a16="http://schemas.microsoft.com/office/drawing/2014/main" id="{9DA2C6B8-B27F-8ACC-C737-5B9D9F85D7B6}"/>
              </a:ext>
            </a:extLst>
          </p:cNvPr>
          <p:cNvSpPr>
            <a:spLocks noGrp="1"/>
          </p:cNvSpPr>
          <p:nvPr>
            <p:ph type="body" sz="quarter" idx="28"/>
          </p:nvPr>
        </p:nvSpPr>
        <p:spPr>
          <a:xfrm>
            <a:off x="2964874" y="3538667"/>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4">
            <a:extLst>
              <a:ext uri="{FF2B5EF4-FFF2-40B4-BE49-F238E27FC236}">
                <a16:creationId xmlns:a16="http://schemas.microsoft.com/office/drawing/2014/main" id="{18799D8F-BC40-ACF3-449C-281C53C4910D}"/>
              </a:ext>
            </a:extLst>
          </p:cNvPr>
          <p:cNvSpPr>
            <a:spLocks noGrp="1"/>
          </p:cNvSpPr>
          <p:nvPr>
            <p:ph type="body" sz="quarter" idx="29"/>
          </p:nvPr>
        </p:nvSpPr>
        <p:spPr>
          <a:xfrm>
            <a:off x="5198342" y="3538667"/>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1" name="Text Placeholder 4">
            <a:extLst>
              <a:ext uri="{FF2B5EF4-FFF2-40B4-BE49-F238E27FC236}">
                <a16:creationId xmlns:a16="http://schemas.microsoft.com/office/drawing/2014/main" id="{8BE25907-2E69-8B0D-E574-A0565DAE646D}"/>
              </a:ext>
            </a:extLst>
          </p:cNvPr>
          <p:cNvSpPr>
            <a:spLocks noGrp="1"/>
          </p:cNvSpPr>
          <p:nvPr>
            <p:ph type="body" sz="quarter" idx="30"/>
          </p:nvPr>
        </p:nvSpPr>
        <p:spPr>
          <a:xfrm>
            <a:off x="2964874" y="4047244"/>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2" name="Text Placeholder 4">
            <a:extLst>
              <a:ext uri="{FF2B5EF4-FFF2-40B4-BE49-F238E27FC236}">
                <a16:creationId xmlns:a16="http://schemas.microsoft.com/office/drawing/2014/main" id="{91DC809B-2B2E-6BA8-40AD-D052AA873CF0}"/>
              </a:ext>
            </a:extLst>
          </p:cNvPr>
          <p:cNvSpPr>
            <a:spLocks noGrp="1"/>
          </p:cNvSpPr>
          <p:nvPr>
            <p:ph type="body" sz="quarter" idx="31"/>
          </p:nvPr>
        </p:nvSpPr>
        <p:spPr>
          <a:xfrm>
            <a:off x="5198342" y="4047244"/>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3" name="Text Placeholder 4">
            <a:extLst>
              <a:ext uri="{FF2B5EF4-FFF2-40B4-BE49-F238E27FC236}">
                <a16:creationId xmlns:a16="http://schemas.microsoft.com/office/drawing/2014/main" id="{F61A7BCA-D94B-E079-49F9-05E3C1F8FF49}"/>
              </a:ext>
            </a:extLst>
          </p:cNvPr>
          <p:cNvSpPr>
            <a:spLocks noGrp="1"/>
          </p:cNvSpPr>
          <p:nvPr>
            <p:ph type="body" sz="quarter" idx="32"/>
          </p:nvPr>
        </p:nvSpPr>
        <p:spPr>
          <a:xfrm>
            <a:off x="2964874" y="4541671"/>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4" name="Text Placeholder 4">
            <a:extLst>
              <a:ext uri="{FF2B5EF4-FFF2-40B4-BE49-F238E27FC236}">
                <a16:creationId xmlns:a16="http://schemas.microsoft.com/office/drawing/2014/main" id="{0353CE1D-A224-0F22-7929-7B0F82DE9797}"/>
              </a:ext>
            </a:extLst>
          </p:cNvPr>
          <p:cNvSpPr>
            <a:spLocks noGrp="1"/>
          </p:cNvSpPr>
          <p:nvPr>
            <p:ph type="body" sz="quarter" idx="33"/>
          </p:nvPr>
        </p:nvSpPr>
        <p:spPr>
          <a:xfrm>
            <a:off x="5198342" y="4541671"/>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5" name="Text Placeholder 4">
            <a:extLst>
              <a:ext uri="{FF2B5EF4-FFF2-40B4-BE49-F238E27FC236}">
                <a16:creationId xmlns:a16="http://schemas.microsoft.com/office/drawing/2014/main" id="{3391484D-6C6B-B466-A291-E0C1A99D8D13}"/>
              </a:ext>
            </a:extLst>
          </p:cNvPr>
          <p:cNvSpPr>
            <a:spLocks noGrp="1"/>
          </p:cNvSpPr>
          <p:nvPr>
            <p:ph type="body" sz="quarter" idx="34"/>
          </p:nvPr>
        </p:nvSpPr>
        <p:spPr>
          <a:xfrm>
            <a:off x="2964874" y="5061644"/>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6" name="Text Placeholder 4">
            <a:extLst>
              <a:ext uri="{FF2B5EF4-FFF2-40B4-BE49-F238E27FC236}">
                <a16:creationId xmlns:a16="http://schemas.microsoft.com/office/drawing/2014/main" id="{DCF08E84-0948-EBD8-D3AE-9442096FFA76}"/>
              </a:ext>
            </a:extLst>
          </p:cNvPr>
          <p:cNvSpPr>
            <a:spLocks noGrp="1"/>
          </p:cNvSpPr>
          <p:nvPr>
            <p:ph type="body" sz="quarter" idx="35"/>
          </p:nvPr>
        </p:nvSpPr>
        <p:spPr>
          <a:xfrm>
            <a:off x="5198342" y="5061644"/>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7" name="Text Placeholder 4">
            <a:extLst>
              <a:ext uri="{FF2B5EF4-FFF2-40B4-BE49-F238E27FC236}">
                <a16:creationId xmlns:a16="http://schemas.microsoft.com/office/drawing/2014/main" id="{D26E102A-0E6F-7235-8545-06AF2D02F78A}"/>
              </a:ext>
            </a:extLst>
          </p:cNvPr>
          <p:cNvSpPr>
            <a:spLocks noGrp="1"/>
          </p:cNvSpPr>
          <p:nvPr>
            <p:ph type="body" sz="quarter" idx="36"/>
          </p:nvPr>
        </p:nvSpPr>
        <p:spPr>
          <a:xfrm>
            <a:off x="2964874" y="5557448"/>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8" name="Text Placeholder 4">
            <a:extLst>
              <a:ext uri="{FF2B5EF4-FFF2-40B4-BE49-F238E27FC236}">
                <a16:creationId xmlns:a16="http://schemas.microsoft.com/office/drawing/2014/main" id="{3C18E0AB-DF77-0189-EA89-CBFC42F89D8C}"/>
              </a:ext>
            </a:extLst>
          </p:cNvPr>
          <p:cNvSpPr>
            <a:spLocks noGrp="1"/>
          </p:cNvSpPr>
          <p:nvPr>
            <p:ph type="body" sz="quarter" idx="37"/>
          </p:nvPr>
        </p:nvSpPr>
        <p:spPr>
          <a:xfrm>
            <a:off x="5198342" y="5557448"/>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287694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JTA - Physical Demands ">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60472B-02DB-86A3-7917-4D8E42F70233}"/>
              </a:ext>
            </a:extLst>
          </p:cNvPr>
          <p:cNvGraphicFramePr>
            <a:graphicFrameLocks noGrp="1"/>
          </p:cNvGraphicFramePr>
          <p:nvPr userDrawn="1">
            <p:extLst>
              <p:ext uri="{D42A27DB-BD31-4B8C-83A1-F6EECF244321}">
                <p14:modId xmlns:p14="http://schemas.microsoft.com/office/powerpoint/2010/main" val="3100693606"/>
              </p:ext>
            </p:extLst>
          </p:nvPr>
        </p:nvGraphicFramePr>
        <p:xfrm>
          <a:off x="838200" y="1315333"/>
          <a:ext cx="10515599" cy="4716240"/>
        </p:xfrm>
        <a:graphic>
          <a:graphicData uri="http://schemas.openxmlformats.org/drawingml/2006/table">
            <a:tbl>
              <a:tblPr firstRow="1" bandRow="1">
                <a:tableStyleId>{5C22544A-7EE6-4342-B048-85BDC9FD1C3A}</a:tableStyleId>
              </a:tblPr>
              <a:tblGrid>
                <a:gridCol w="2164525">
                  <a:extLst>
                    <a:ext uri="{9D8B030D-6E8A-4147-A177-3AD203B41FA5}">
                      <a16:colId xmlns:a16="http://schemas.microsoft.com/office/drawing/2014/main" val="2992437294"/>
                    </a:ext>
                  </a:extLst>
                </a:gridCol>
                <a:gridCol w="2181439">
                  <a:extLst>
                    <a:ext uri="{9D8B030D-6E8A-4147-A177-3AD203B41FA5}">
                      <a16:colId xmlns:a16="http://schemas.microsoft.com/office/drawing/2014/main" val="2548811813"/>
                    </a:ext>
                  </a:extLst>
                </a:gridCol>
                <a:gridCol w="6169635">
                  <a:extLst>
                    <a:ext uri="{9D8B030D-6E8A-4147-A177-3AD203B41FA5}">
                      <a16:colId xmlns:a16="http://schemas.microsoft.com/office/drawing/2014/main" val="523975864"/>
                    </a:ext>
                  </a:extLst>
                </a:gridCol>
              </a:tblGrid>
              <a:tr h="360000">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598169339"/>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Dust (Exposure)</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816898055"/>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Gases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85489509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Fumes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01556094"/>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Liquids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666732411"/>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Extreme Temperatures</a:t>
                      </a:r>
                    </a:p>
                    <a:p>
                      <a:r>
                        <a:rPr lang="en-US" sz="1000" b="0" i="0" dirty="0">
                          <a:solidFill>
                            <a:schemeClr val="tx1"/>
                          </a:solidFill>
                          <a:latin typeface="Aptos Display" panose="020B0004020202020204" pitchFamily="34" charset="0"/>
                          <a:cs typeface="DIN Pro Regular" panose="020B0504020101020102" pitchFamily="34" charset="0"/>
                        </a:rPr>
                        <a:t>(&lt;15 degrees; &gt; 35 degrees)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717076811"/>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Confined Spaces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946373110"/>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Slippery or uneven surfaces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7946856"/>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Biological Hazards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538505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Hazardous Substances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571588923"/>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Dangerous Goods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4927475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High Risk Work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951028159"/>
                  </a:ext>
                </a:extLst>
              </a:tr>
            </a:tbl>
          </a:graphicData>
        </a:graphic>
      </p:graphicFrame>
      <p:sp>
        <p:nvSpPr>
          <p:cNvPr id="4" name="TextBox 3">
            <a:extLst>
              <a:ext uri="{FF2B5EF4-FFF2-40B4-BE49-F238E27FC236}">
                <a16:creationId xmlns:a16="http://schemas.microsoft.com/office/drawing/2014/main" id="{0F01585C-850B-600E-E8F6-7247FD377A64}"/>
              </a:ext>
            </a:extLst>
          </p:cNvPr>
          <p:cNvSpPr txBox="1"/>
          <p:nvPr userDrawn="1"/>
        </p:nvSpPr>
        <p:spPr>
          <a:xfrm>
            <a:off x="800099" y="438816"/>
            <a:ext cx="966834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Physical Demands (Exposure)</a:t>
            </a:r>
            <a:endParaRPr lang="en-AU" sz="3600" b="0" dirty="0">
              <a:solidFill>
                <a:srgbClr val="23408B"/>
              </a:solidFill>
              <a:latin typeface="Aptos Display" panose="020B0004020202020204" pitchFamily="34" charset="0"/>
            </a:endParaRPr>
          </a:p>
        </p:txBody>
      </p:sp>
      <p:sp>
        <p:nvSpPr>
          <p:cNvPr id="28" name="Text Placeholder 4">
            <a:extLst>
              <a:ext uri="{FF2B5EF4-FFF2-40B4-BE49-F238E27FC236}">
                <a16:creationId xmlns:a16="http://schemas.microsoft.com/office/drawing/2014/main" id="{3275FAAA-86B4-DE5A-D104-6A7661AA5682}"/>
              </a:ext>
            </a:extLst>
          </p:cNvPr>
          <p:cNvSpPr>
            <a:spLocks noGrp="1"/>
          </p:cNvSpPr>
          <p:nvPr>
            <p:ph type="body" sz="quarter" idx="10"/>
          </p:nvPr>
        </p:nvSpPr>
        <p:spPr>
          <a:xfrm>
            <a:off x="2937165" y="170751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4F0228E2-9C48-273D-245D-76E96247E4CD}"/>
              </a:ext>
            </a:extLst>
          </p:cNvPr>
          <p:cNvSpPr>
            <a:spLocks noGrp="1"/>
          </p:cNvSpPr>
          <p:nvPr>
            <p:ph type="body" sz="quarter" idx="21"/>
          </p:nvPr>
        </p:nvSpPr>
        <p:spPr>
          <a:xfrm>
            <a:off x="5170633" y="170751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220E35DA-4D3A-1E8A-93DE-F54126AA8066}"/>
              </a:ext>
            </a:extLst>
          </p:cNvPr>
          <p:cNvSpPr>
            <a:spLocks noGrp="1"/>
          </p:cNvSpPr>
          <p:nvPr>
            <p:ph type="body" sz="quarter" idx="22"/>
          </p:nvPr>
        </p:nvSpPr>
        <p:spPr>
          <a:xfrm>
            <a:off x="2937165" y="2086927"/>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37F97262-42F7-19CD-C0B9-2D82B8A874FF}"/>
              </a:ext>
            </a:extLst>
          </p:cNvPr>
          <p:cNvSpPr>
            <a:spLocks noGrp="1"/>
          </p:cNvSpPr>
          <p:nvPr>
            <p:ph type="body" sz="quarter" idx="23"/>
          </p:nvPr>
        </p:nvSpPr>
        <p:spPr>
          <a:xfrm>
            <a:off x="5170633" y="208692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6D45B7E9-5813-D465-0112-1917B41664D1}"/>
              </a:ext>
            </a:extLst>
          </p:cNvPr>
          <p:cNvSpPr>
            <a:spLocks noGrp="1"/>
          </p:cNvSpPr>
          <p:nvPr>
            <p:ph type="body" sz="quarter" idx="24"/>
          </p:nvPr>
        </p:nvSpPr>
        <p:spPr>
          <a:xfrm>
            <a:off x="2937165" y="2466340"/>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C24CD65D-617C-E561-C358-F9129F9B2174}"/>
              </a:ext>
            </a:extLst>
          </p:cNvPr>
          <p:cNvSpPr>
            <a:spLocks noGrp="1"/>
          </p:cNvSpPr>
          <p:nvPr>
            <p:ph type="body" sz="quarter" idx="25"/>
          </p:nvPr>
        </p:nvSpPr>
        <p:spPr>
          <a:xfrm>
            <a:off x="5170633" y="2466340"/>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F942D25D-3F1F-9706-763F-6DFD06417136}"/>
              </a:ext>
            </a:extLst>
          </p:cNvPr>
          <p:cNvSpPr>
            <a:spLocks noGrp="1"/>
          </p:cNvSpPr>
          <p:nvPr>
            <p:ph type="body" sz="quarter" idx="26"/>
          </p:nvPr>
        </p:nvSpPr>
        <p:spPr>
          <a:xfrm>
            <a:off x="2937165" y="286397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812B782A-537F-AF75-000A-1D7CBD9A150F}"/>
              </a:ext>
            </a:extLst>
          </p:cNvPr>
          <p:cNvSpPr>
            <a:spLocks noGrp="1"/>
          </p:cNvSpPr>
          <p:nvPr>
            <p:ph type="body" sz="quarter" idx="27"/>
          </p:nvPr>
        </p:nvSpPr>
        <p:spPr>
          <a:xfrm>
            <a:off x="5170633" y="286397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0947EA73-55EB-517E-F05C-BD2850CF3546}"/>
              </a:ext>
            </a:extLst>
          </p:cNvPr>
          <p:cNvSpPr>
            <a:spLocks noGrp="1"/>
          </p:cNvSpPr>
          <p:nvPr>
            <p:ph type="body" sz="quarter" idx="28"/>
          </p:nvPr>
        </p:nvSpPr>
        <p:spPr>
          <a:xfrm>
            <a:off x="2937165" y="326160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00A1876C-C6DA-7FF6-3B40-ACEA10BB343D}"/>
              </a:ext>
            </a:extLst>
          </p:cNvPr>
          <p:cNvSpPr>
            <a:spLocks noGrp="1"/>
          </p:cNvSpPr>
          <p:nvPr>
            <p:ph type="body" sz="quarter" idx="29"/>
          </p:nvPr>
        </p:nvSpPr>
        <p:spPr>
          <a:xfrm>
            <a:off x="5170633" y="3261608"/>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945A32A0-0207-25C1-47F5-55AC200BF7B6}"/>
              </a:ext>
            </a:extLst>
          </p:cNvPr>
          <p:cNvSpPr>
            <a:spLocks noGrp="1"/>
          </p:cNvSpPr>
          <p:nvPr>
            <p:ph type="body" sz="quarter" idx="30"/>
          </p:nvPr>
        </p:nvSpPr>
        <p:spPr>
          <a:xfrm>
            <a:off x="2937165" y="3677926"/>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2E4F5A96-3A41-9940-8610-9FF40A5A2022}"/>
              </a:ext>
            </a:extLst>
          </p:cNvPr>
          <p:cNvSpPr>
            <a:spLocks noGrp="1"/>
          </p:cNvSpPr>
          <p:nvPr>
            <p:ph type="body" sz="quarter" idx="31"/>
          </p:nvPr>
        </p:nvSpPr>
        <p:spPr>
          <a:xfrm>
            <a:off x="5170633" y="3677926"/>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0" name="Text Placeholder 4">
            <a:extLst>
              <a:ext uri="{FF2B5EF4-FFF2-40B4-BE49-F238E27FC236}">
                <a16:creationId xmlns:a16="http://schemas.microsoft.com/office/drawing/2014/main" id="{96CA2946-1B4B-59BC-9EDD-7F421AEA0AA0}"/>
              </a:ext>
            </a:extLst>
          </p:cNvPr>
          <p:cNvSpPr>
            <a:spLocks noGrp="1"/>
          </p:cNvSpPr>
          <p:nvPr>
            <p:ph type="body" sz="quarter" idx="32"/>
          </p:nvPr>
        </p:nvSpPr>
        <p:spPr>
          <a:xfrm>
            <a:off x="2937165" y="407866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1" name="Text Placeholder 4">
            <a:extLst>
              <a:ext uri="{FF2B5EF4-FFF2-40B4-BE49-F238E27FC236}">
                <a16:creationId xmlns:a16="http://schemas.microsoft.com/office/drawing/2014/main" id="{27D20081-3202-A77B-E015-B0D252ADB0C1}"/>
              </a:ext>
            </a:extLst>
          </p:cNvPr>
          <p:cNvSpPr>
            <a:spLocks noGrp="1"/>
          </p:cNvSpPr>
          <p:nvPr>
            <p:ph type="body" sz="quarter" idx="33"/>
          </p:nvPr>
        </p:nvSpPr>
        <p:spPr>
          <a:xfrm>
            <a:off x="5170633" y="4096678"/>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2" name="Text Placeholder 4">
            <a:extLst>
              <a:ext uri="{FF2B5EF4-FFF2-40B4-BE49-F238E27FC236}">
                <a16:creationId xmlns:a16="http://schemas.microsoft.com/office/drawing/2014/main" id="{7455F2FF-855A-C66A-25F1-8EB85E4F5F57}"/>
              </a:ext>
            </a:extLst>
          </p:cNvPr>
          <p:cNvSpPr>
            <a:spLocks noGrp="1"/>
          </p:cNvSpPr>
          <p:nvPr>
            <p:ph type="body" sz="quarter" idx="34"/>
          </p:nvPr>
        </p:nvSpPr>
        <p:spPr>
          <a:xfrm>
            <a:off x="2937165" y="447734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3" name="Text Placeholder 4">
            <a:extLst>
              <a:ext uri="{FF2B5EF4-FFF2-40B4-BE49-F238E27FC236}">
                <a16:creationId xmlns:a16="http://schemas.microsoft.com/office/drawing/2014/main" id="{02B206A0-AAA0-236A-2F93-493788DD9133}"/>
              </a:ext>
            </a:extLst>
          </p:cNvPr>
          <p:cNvSpPr>
            <a:spLocks noGrp="1"/>
          </p:cNvSpPr>
          <p:nvPr>
            <p:ph type="body" sz="quarter" idx="35"/>
          </p:nvPr>
        </p:nvSpPr>
        <p:spPr>
          <a:xfrm>
            <a:off x="5170633" y="447791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4" name="Text Placeholder 4">
            <a:extLst>
              <a:ext uri="{FF2B5EF4-FFF2-40B4-BE49-F238E27FC236}">
                <a16:creationId xmlns:a16="http://schemas.microsoft.com/office/drawing/2014/main" id="{3CC7359B-6571-B1C2-BCBC-25F557C32698}"/>
              </a:ext>
            </a:extLst>
          </p:cNvPr>
          <p:cNvSpPr>
            <a:spLocks noGrp="1"/>
          </p:cNvSpPr>
          <p:nvPr>
            <p:ph type="body" sz="quarter" idx="36"/>
          </p:nvPr>
        </p:nvSpPr>
        <p:spPr>
          <a:xfrm>
            <a:off x="2937165" y="4876480"/>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4">
            <a:extLst>
              <a:ext uri="{FF2B5EF4-FFF2-40B4-BE49-F238E27FC236}">
                <a16:creationId xmlns:a16="http://schemas.microsoft.com/office/drawing/2014/main" id="{AF043E7D-7A38-3A01-C0ED-D1646110AE27}"/>
              </a:ext>
            </a:extLst>
          </p:cNvPr>
          <p:cNvSpPr>
            <a:spLocks noGrp="1"/>
          </p:cNvSpPr>
          <p:nvPr>
            <p:ph type="body" sz="quarter" idx="37"/>
          </p:nvPr>
        </p:nvSpPr>
        <p:spPr>
          <a:xfrm>
            <a:off x="5170633" y="4862262"/>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4">
            <a:extLst>
              <a:ext uri="{FF2B5EF4-FFF2-40B4-BE49-F238E27FC236}">
                <a16:creationId xmlns:a16="http://schemas.microsoft.com/office/drawing/2014/main" id="{3D13BC58-6204-0D55-08DC-8D3080240BB6}"/>
              </a:ext>
            </a:extLst>
          </p:cNvPr>
          <p:cNvSpPr>
            <a:spLocks noGrp="1"/>
          </p:cNvSpPr>
          <p:nvPr>
            <p:ph type="body" sz="quarter" idx="38"/>
          </p:nvPr>
        </p:nvSpPr>
        <p:spPr>
          <a:xfrm>
            <a:off x="2937165" y="528115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4">
            <a:extLst>
              <a:ext uri="{FF2B5EF4-FFF2-40B4-BE49-F238E27FC236}">
                <a16:creationId xmlns:a16="http://schemas.microsoft.com/office/drawing/2014/main" id="{96D6CC15-840D-3C24-8541-72D5AE386307}"/>
              </a:ext>
            </a:extLst>
          </p:cNvPr>
          <p:cNvSpPr>
            <a:spLocks noGrp="1"/>
          </p:cNvSpPr>
          <p:nvPr>
            <p:ph type="body" sz="quarter" idx="39"/>
          </p:nvPr>
        </p:nvSpPr>
        <p:spPr>
          <a:xfrm>
            <a:off x="5170633" y="524587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4">
            <a:extLst>
              <a:ext uri="{FF2B5EF4-FFF2-40B4-BE49-F238E27FC236}">
                <a16:creationId xmlns:a16="http://schemas.microsoft.com/office/drawing/2014/main" id="{8C650374-BEA4-6F3C-2C3A-FCA4A23D2F1C}"/>
              </a:ext>
            </a:extLst>
          </p:cNvPr>
          <p:cNvSpPr>
            <a:spLocks noGrp="1"/>
          </p:cNvSpPr>
          <p:nvPr>
            <p:ph type="body" sz="quarter" idx="40"/>
          </p:nvPr>
        </p:nvSpPr>
        <p:spPr>
          <a:xfrm>
            <a:off x="2937165" y="5661125"/>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9" name="Text Placeholder 4">
            <a:extLst>
              <a:ext uri="{FF2B5EF4-FFF2-40B4-BE49-F238E27FC236}">
                <a16:creationId xmlns:a16="http://schemas.microsoft.com/office/drawing/2014/main" id="{947F3AF3-7865-0811-67D3-0F73630CF222}"/>
              </a:ext>
            </a:extLst>
          </p:cNvPr>
          <p:cNvSpPr>
            <a:spLocks noGrp="1"/>
          </p:cNvSpPr>
          <p:nvPr>
            <p:ph type="body" sz="quarter" idx="41"/>
          </p:nvPr>
        </p:nvSpPr>
        <p:spPr>
          <a:xfrm>
            <a:off x="5170633" y="565437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71479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7FCAC-38E6-A0B8-E202-590232403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06C1F5-74E7-8D43-E3B8-F88260BD9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83A38E5-AD15-1B54-E08E-0E1480E58671}"/>
              </a:ext>
            </a:extLst>
          </p:cNvPr>
          <p:cNvPicPr>
            <a:picLocks noChangeAspect="1"/>
          </p:cNvPicPr>
          <p:nvPr userDrawn="1"/>
        </p:nvPicPr>
        <p:blipFill>
          <a:blip r:embed="rId13"/>
          <a:stretch>
            <a:fillRect/>
          </a:stretch>
        </p:blipFill>
        <p:spPr>
          <a:xfrm>
            <a:off x="503652" y="6334194"/>
            <a:ext cx="1369300" cy="310831"/>
          </a:xfrm>
          <a:prstGeom prst="rect">
            <a:avLst/>
          </a:prstGeom>
        </p:spPr>
      </p:pic>
      <p:sp>
        <p:nvSpPr>
          <p:cNvPr id="9" name="TextBox 8">
            <a:extLst>
              <a:ext uri="{FF2B5EF4-FFF2-40B4-BE49-F238E27FC236}">
                <a16:creationId xmlns:a16="http://schemas.microsoft.com/office/drawing/2014/main" id="{85401ACB-4E76-E934-6F54-BE065B564F3C}"/>
              </a:ext>
            </a:extLst>
          </p:cNvPr>
          <p:cNvSpPr txBox="1"/>
          <p:nvPr userDrawn="1"/>
        </p:nvSpPr>
        <p:spPr>
          <a:xfrm>
            <a:off x="5832566" y="6456952"/>
            <a:ext cx="6100354"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E5E5E"/>
                </a:solidFill>
                <a:effectLst/>
                <a:uLnTx/>
                <a:uFillTx/>
                <a:latin typeface="News Gothic MT" panose="020B0503020103020203" pitchFamily="34" charset="0"/>
                <a:ea typeface="+mn-ea"/>
                <a:cs typeface="DIN Pro Regular" panose="020B0504020101020102" pitchFamily="34" charset="0"/>
              </a:rPr>
              <a:t>Altius Group | </a:t>
            </a:r>
            <a:fld id="{E4C1C210-C285-BD4D-AB0A-F7A8C9F9528C}" type="slidenum">
              <a:rPr kumimoji="0" lang="en-US" sz="800" b="0" i="0" u="none" strike="noStrike" kern="1200" cap="none" spc="0" normalizeH="0" baseline="0" noProof="0" smtClean="0">
                <a:ln>
                  <a:noFill/>
                </a:ln>
                <a:solidFill>
                  <a:srgbClr val="5E5E5E"/>
                </a:solidFill>
                <a:effectLst/>
                <a:uLnTx/>
                <a:uFillTx/>
                <a:latin typeface="News Gothic MT" panose="020B0503020103020203" pitchFamily="34" charset="0"/>
                <a:ea typeface="+mn-ea"/>
                <a:cs typeface="DIN Pro Regular" panose="020B0504020101020102"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E5E5E"/>
              </a:solidFill>
              <a:effectLst/>
              <a:uLnTx/>
              <a:uFillTx/>
              <a:latin typeface="News Gothic MT" panose="020B0503020103020203" pitchFamily="34" charset="0"/>
              <a:ea typeface="+mn-ea"/>
              <a:cs typeface="DIN Pro Regular" panose="020B0504020101020102" pitchFamily="34" charset="0"/>
            </a:endParaRPr>
          </a:p>
        </p:txBody>
      </p:sp>
    </p:spTree>
    <p:extLst>
      <p:ext uri="{BB962C8B-B14F-4D97-AF65-F5344CB8AC3E}">
        <p14:creationId xmlns:p14="http://schemas.microsoft.com/office/powerpoint/2010/main" val="1628775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0" r:id="rId3"/>
    <p:sldLayoutId id="2147483662" r:id="rId4"/>
    <p:sldLayoutId id="2147483663" r:id="rId5"/>
    <p:sldLayoutId id="2147483669" r:id="rId6"/>
    <p:sldLayoutId id="2147483664" r:id="rId7"/>
    <p:sldLayoutId id="2147483665" r:id="rId8"/>
    <p:sldLayoutId id="2147483666" r:id="rId9"/>
    <p:sldLayoutId id="2147483668" r:id="rId10"/>
    <p:sldLayoutId id="2147483667" r:id="rId11"/>
  </p:sldLayoutIdLst>
  <p:txStyles>
    <p:titleStyle>
      <a:lvl1pPr algn="l" defTabSz="914400" rtl="0" eaLnBrk="1" latinLnBrk="0" hangingPunct="1">
        <a:lnSpc>
          <a:spcPct val="90000"/>
        </a:lnSpc>
        <a:spcBef>
          <a:spcPct val="0"/>
        </a:spcBef>
        <a:buNone/>
        <a:defRPr sz="3600" b="0" i="0" kern="1200">
          <a:solidFill>
            <a:schemeClr val="tx2"/>
          </a:solidFill>
          <a:latin typeface="Univia Pro Book"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08DFB-F4DB-3BE8-7D0D-E35D9FCF4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55D124-B19B-A81C-B690-31FCF2C4E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328A28-3F09-C133-48F3-8C9100378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CED085-E35D-47C2-B734-44D4E8CF0716}" type="datetimeFigureOut">
              <a:rPr lang="en-AU" smtClean="0"/>
              <a:t>12/11/2025</a:t>
            </a:fld>
            <a:endParaRPr lang="en-AU"/>
          </a:p>
        </p:txBody>
      </p:sp>
      <p:sp>
        <p:nvSpPr>
          <p:cNvPr id="5" name="Footer Placeholder 4">
            <a:extLst>
              <a:ext uri="{FF2B5EF4-FFF2-40B4-BE49-F238E27FC236}">
                <a16:creationId xmlns:a16="http://schemas.microsoft.com/office/drawing/2014/main" id="{0E7065F9-74A1-72F4-436D-458A5F6B1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304014C-6CEB-6721-D108-A4B242144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5923F1-BAC8-4D67-8534-F3EBDF38EDE9}" type="slidenum">
              <a:rPr lang="en-AU" smtClean="0"/>
              <a:t>‹#›</a:t>
            </a:fld>
            <a:endParaRPr lang="en-AU"/>
          </a:p>
        </p:txBody>
      </p:sp>
    </p:spTree>
    <p:extLst>
      <p:ext uri="{BB962C8B-B14F-4D97-AF65-F5344CB8AC3E}">
        <p14:creationId xmlns:p14="http://schemas.microsoft.com/office/powerpoint/2010/main" val="29446914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C_78C108FF.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3_3004BC4F.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B_FDE5FB6C.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6EE76-1775-7AC7-DC41-D59087DECB26}"/>
              </a:ext>
            </a:extLst>
          </p:cNvPr>
          <p:cNvSpPr>
            <a:spLocks noGrp="1"/>
          </p:cNvSpPr>
          <p:nvPr>
            <p:ph type="body" sz="quarter" idx="17"/>
          </p:nvPr>
        </p:nvSpPr>
        <p:spPr/>
        <p:txBody>
          <a:bodyPr vert="horz" lIns="91440" tIns="45720" rIns="91440" bIns="45720" rtlCol="0" anchor="t">
            <a:normAutofit/>
          </a:bodyPr>
          <a:lstStyle/>
          <a:p>
            <a:r>
              <a:rPr lang="en-US" dirty="0"/>
              <a:t>Trainers are responsible for the core aspects of running a racing stable. Depending on the induvial business requirements, this may include – liaising with all staff members, directing track work riders, developing training programs, and discussing horse health and performance. They also play a pivotal role in supporting </a:t>
            </a:r>
            <a:r>
              <a:rPr lang="en-US" dirty="0" err="1"/>
              <a:t>Stablehands</a:t>
            </a:r>
            <a:r>
              <a:rPr lang="en-US" dirty="0"/>
              <a:t> and jockeys with tasks such as saddling, unsaddling, exercising, and guiding horses Trainers are also responsible for providing regular updates to owners, communicating with Racing Queensland stakeholders, suppliers and </a:t>
            </a:r>
            <a:r>
              <a:rPr lang="en-US" dirty="0" err="1"/>
              <a:t>organising</a:t>
            </a:r>
            <a:r>
              <a:rPr lang="en-US" dirty="0"/>
              <a:t> racing schedules.</a:t>
            </a:r>
          </a:p>
        </p:txBody>
      </p:sp>
      <p:sp>
        <p:nvSpPr>
          <p:cNvPr id="3" name="Text Placeholder 2">
            <a:extLst>
              <a:ext uri="{FF2B5EF4-FFF2-40B4-BE49-F238E27FC236}">
                <a16:creationId xmlns:a16="http://schemas.microsoft.com/office/drawing/2014/main" id="{D95D2AC4-2C61-3ADC-2155-3262B054F011}"/>
              </a:ext>
            </a:extLst>
          </p:cNvPr>
          <p:cNvSpPr>
            <a:spLocks noGrp="1"/>
          </p:cNvSpPr>
          <p:nvPr>
            <p:ph type="body" sz="quarter" idx="18"/>
          </p:nvPr>
        </p:nvSpPr>
        <p:spPr/>
        <p:txBody>
          <a:bodyPr vert="horz" lIns="91440" tIns="45720" rIns="91440" bIns="45720" rtlCol="0" anchor="t">
            <a:normAutofit/>
          </a:bodyPr>
          <a:lstStyle/>
          <a:p>
            <a:r>
              <a:rPr lang="en-US" dirty="0"/>
              <a:t>Trainers complete much of their work outdoors in stables, yards, and on training tracks. They are regularly exposed to changing weather conditions, including heat, rain, and cold, and must safely navigate uneven surfaces, biological hazards, and other environmental risks. </a:t>
            </a:r>
          </a:p>
        </p:txBody>
      </p:sp>
      <p:sp>
        <p:nvSpPr>
          <p:cNvPr id="4" name="Text Placeholder 3">
            <a:extLst>
              <a:ext uri="{FF2B5EF4-FFF2-40B4-BE49-F238E27FC236}">
                <a16:creationId xmlns:a16="http://schemas.microsoft.com/office/drawing/2014/main" id="{691D7CE0-ED27-882F-DE5D-BD9930520638}"/>
              </a:ext>
            </a:extLst>
          </p:cNvPr>
          <p:cNvSpPr>
            <a:spLocks noGrp="1"/>
          </p:cNvSpPr>
          <p:nvPr>
            <p:ph type="body" sz="quarter" idx="19"/>
          </p:nvPr>
        </p:nvSpPr>
        <p:spPr/>
        <p:txBody>
          <a:bodyPr vert="horz" lIns="91440" tIns="45720" rIns="91440" bIns="45720" rtlCol="0" anchor="t">
            <a:normAutofit/>
          </a:bodyPr>
          <a:lstStyle/>
          <a:p>
            <a:r>
              <a:rPr lang="en-US" dirty="0"/>
              <a:t>N/A</a:t>
            </a:r>
          </a:p>
        </p:txBody>
      </p:sp>
      <p:sp>
        <p:nvSpPr>
          <p:cNvPr id="5" name="Text Placeholder 4">
            <a:extLst>
              <a:ext uri="{FF2B5EF4-FFF2-40B4-BE49-F238E27FC236}">
                <a16:creationId xmlns:a16="http://schemas.microsoft.com/office/drawing/2014/main" id="{0DFD59C3-DDFE-88A1-1A77-B3D3D8D36065}"/>
              </a:ext>
            </a:extLst>
          </p:cNvPr>
          <p:cNvSpPr>
            <a:spLocks noGrp="1"/>
          </p:cNvSpPr>
          <p:nvPr>
            <p:ph type="body" sz="quarter" idx="20"/>
          </p:nvPr>
        </p:nvSpPr>
        <p:spPr/>
        <p:txBody>
          <a:bodyPr vert="horz" lIns="91440" tIns="45720" rIns="91440" bIns="45720" rtlCol="0" anchor="t">
            <a:normAutofit fontScale="92500" lnSpcReduction="10000"/>
          </a:bodyPr>
          <a:lstStyle/>
          <a:p>
            <a:r>
              <a:rPr lang="en-US" dirty="0"/>
              <a:t>Trainers work varied hours based on the needs of the business. As per the Horse and Greyhound Award [MA000008],  ordinary hours differ depending on type of employment, up to 38 hours per week unless an employer asks them to work reasonable extra hours. </a:t>
            </a:r>
          </a:p>
          <a:p>
            <a:r>
              <a:rPr lang="en-US" dirty="0"/>
              <a:t>They typically work split shifts, such as 4:00 am to 9:00 am and 2:00 pm to 6:00 pm. However, will complete stakeholder communication in between shifts . </a:t>
            </a:r>
            <a:endParaRPr lang="en-AU" dirty="0"/>
          </a:p>
        </p:txBody>
      </p:sp>
      <p:sp>
        <p:nvSpPr>
          <p:cNvPr id="6" name="Text Placeholder 5">
            <a:extLst>
              <a:ext uri="{FF2B5EF4-FFF2-40B4-BE49-F238E27FC236}">
                <a16:creationId xmlns:a16="http://schemas.microsoft.com/office/drawing/2014/main" id="{65E7F117-9C14-2624-9A7A-C3996C7580BD}"/>
              </a:ext>
            </a:extLst>
          </p:cNvPr>
          <p:cNvSpPr>
            <a:spLocks noGrp="1"/>
          </p:cNvSpPr>
          <p:nvPr>
            <p:ph type="body" sz="quarter" idx="21"/>
          </p:nvPr>
        </p:nvSpPr>
        <p:spPr/>
        <p:txBody>
          <a:bodyPr vert="horz" lIns="91440" tIns="45720" rIns="91440" bIns="45720" rtlCol="0" anchor="t">
            <a:normAutofit/>
          </a:bodyPr>
          <a:lstStyle/>
          <a:p>
            <a:r>
              <a:rPr lang="en-US" dirty="0"/>
              <a:t>Breaks are provided in accordance with Racing Queensland legislation; however, due to the split shift system, breaks are not typically taken during working hours.</a:t>
            </a:r>
            <a:endParaRPr lang="en-AU" dirty="0"/>
          </a:p>
        </p:txBody>
      </p:sp>
      <p:sp>
        <p:nvSpPr>
          <p:cNvPr id="7" name="Text Placeholder 6">
            <a:extLst>
              <a:ext uri="{FF2B5EF4-FFF2-40B4-BE49-F238E27FC236}">
                <a16:creationId xmlns:a16="http://schemas.microsoft.com/office/drawing/2014/main" id="{B53F4E7A-D7CE-6D74-BDAB-5F67B53A24CC}"/>
              </a:ext>
            </a:extLst>
          </p:cNvPr>
          <p:cNvSpPr>
            <a:spLocks noGrp="1"/>
          </p:cNvSpPr>
          <p:nvPr>
            <p:ph type="body" sz="quarter" idx="22"/>
          </p:nvPr>
        </p:nvSpPr>
        <p:spPr/>
        <p:txBody>
          <a:bodyPr vert="horz" lIns="91440" tIns="45720" rIns="91440" bIns="45720" rtlCol="0" anchor="t">
            <a:normAutofit/>
          </a:bodyPr>
          <a:lstStyle/>
          <a:p>
            <a:r>
              <a:rPr lang="en-US" dirty="0"/>
              <a:t>Trainers are required to wear appropriate personal protective equipment (PPE), including enclosed shoes and casual, comfortable clothing suitable for physical work.</a:t>
            </a:r>
            <a:endParaRPr lang="en-AU" dirty="0"/>
          </a:p>
        </p:txBody>
      </p:sp>
      <p:sp>
        <p:nvSpPr>
          <p:cNvPr id="8" name="Text Placeholder 7">
            <a:extLst>
              <a:ext uri="{FF2B5EF4-FFF2-40B4-BE49-F238E27FC236}">
                <a16:creationId xmlns:a16="http://schemas.microsoft.com/office/drawing/2014/main" id="{61442D59-7020-9340-AA32-3596977F2A08}"/>
              </a:ext>
            </a:extLst>
          </p:cNvPr>
          <p:cNvSpPr>
            <a:spLocks noGrp="1"/>
          </p:cNvSpPr>
          <p:nvPr>
            <p:ph type="body" sz="quarter" idx="23"/>
          </p:nvPr>
        </p:nvSpPr>
        <p:spPr/>
        <p:txBody>
          <a:bodyPr/>
          <a:lstStyle/>
          <a:p>
            <a:r>
              <a:rPr lang="en-US" dirty="0"/>
              <a:t>Moderate</a:t>
            </a:r>
            <a:endParaRPr lang="en-AU" dirty="0"/>
          </a:p>
        </p:txBody>
      </p:sp>
      <p:sp>
        <p:nvSpPr>
          <p:cNvPr id="9" name="Title 8">
            <a:extLst>
              <a:ext uri="{FF2B5EF4-FFF2-40B4-BE49-F238E27FC236}">
                <a16:creationId xmlns:a16="http://schemas.microsoft.com/office/drawing/2014/main" id="{D7C196BC-F2FC-F289-3073-869840F8CC4D}"/>
              </a:ext>
            </a:extLst>
          </p:cNvPr>
          <p:cNvSpPr>
            <a:spLocks noGrp="1"/>
          </p:cNvSpPr>
          <p:nvPr>
            <p:ph type="title"/>
          </p:nvPr>
        </p:nvSpPr>
        <p:spPr/>
        <p:txBody>
          <a:bodyPr/>
          <a:lstStyle/>
          <a:p>
            <a:r>
              <a:rPr lang="en-AU" dirty="0">
                <a:latin typeface="Univia Pro Book"/>
              </a:rPr>
              <a:t> Trainer / Trainer Assistant / Foreman</a:t>
            </a:r>
            <a:endParaRPr lang="en-AU" dirty="0"/>
          </a:p>
        </p:txBody>
      </p:sp>
    </p:spTree>
    <p:extLst>
      <p:ext uri="{BB962C8B-B14F-4D97-AF65-F5344CB8AC3E}">
        <p14:creationId xmlns:p14="http://schemas.microsoft.com/office/powerpoint/2010/main" val="2025916671"/>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AB907-5461-F6B1-85A1-0314221294E4}"/>
              </a:ext>
            </a:extLst>
          </p:cNvPr>
          <p:cNvSpPr>
            <a:spLocks noGrp="1"/>
          </p:cNvSpPr>
          <p:nvPr>
            <p:ph type="body" sz="quarter" idx="10"/>
          </p:nvPr>
        </p:nvSpPr>
        <p:spPr/>
        <p:txBody>
          <a:bodyPr/>
          <a:lstStyle/>
          <a:p>
            <a:r>
              <a:rPr lang="en-US" dirty="0"/>
              <a:t>Constant </a:t>
            </a:r>
            <a:endParaRPr lang="en-AU" dirty="0"/>
          </a:p>
        </p:txBody>
      </p:sp>
      <p:sp>
        <p:nvSpPr>
          <p:cNvPr id="3" name="Text Placeholder 2">
            <a:extLst>
              <a:ext uri="{FF2B5EF4-FFF2-40B4-BE49-F238E27FC236}">
                <a16:creationId xmlns:a16="http://schemas.microsoft.com/office/drawing/2014/main" id="{294F33A9-AD4A-1EB9-9080-4A75E3926878}"/>
              </a:ext>
            </a:extLst>
          </p:cNvPr>
          <p:cNvSpPr>
            <a:spLocks noGrp="1"/>
          </p:cNvSpPr>
          <p:nvPr>
            <p:ph type="body" sz="quarter" idx="21"/>
          </p:nvPr>
        </p:nvSpPr>
        <p:spPr/>
        <p:txBody>
          <a:bodyPr/>
          <a:lstStyle/>
          <a:p>
            <a:r>
              <a:rPr lang="en-US" dirty="0"/>
              <a:t>Trainers are required to read fine print and digital screens accurately to complete various administrative tasks, including reviewing phone numbers, managing emails, and processing paperwork.</a:t>
            </a:r>
            <a:endParaRPr lang="en-AU" dirty="0"/>
          </a:p>
        </p:txBody>
      </p:sp>
      <p:sp>
        <p:nvSpPr>
          <p:cNvPr id="4" name="Text Placeholder 3">
            <a:extLst>
              <a:ext uri="{FF2B5EF4-FFF2-40B4-BE49-F238E27FC236}">
                <a16:creationId xmlns:a16="http://schemas.microsoft.com/office/drawing/2014/main" id="{61BC8BDF-575A-A336-DD9B-A15DA4628449}"/>
              </a:ext>
            </a:extLst>
          </p:cNvPr>
          <p:cNvSpPr>
            <a:spLocks noGrp="1"/>
          </p:cNvSpPr>
          <p:nvPr>
            <p:ph type="body" sz="quarter" idx="22"/>
          </p:nvPr>
        </p:nvSpPr>
        <p:spPr/>
        <p:txBody>
          <a:bodyPr/>
          <a:lstStyle/>
          <a:p>
            <a:r>
              <a:rPr lang="en-US" dirty="0"/>
              <a:t>Frequent</a:t>
            </a:r>
            <a:endParaRPr lang="en-AU" dirty="0"/>
          </a:p>
        </p:txBody>
      </p:sp>
      <p:sp>
        <p:nvSpPr>
          <p:cNvPr id="5" name="Text Placeholder 4">
            <a:extLst>
              <a:ext uri="{FF2B5EF4-FFF2-40B4-BE49-F238E27FC236}">
                <a16:creationId xmlns:a16="http://schemas.microsoft.com/office/drawing/2014/main" id="{D5DA7399-E17E-BFF0-09FF-18CA4416207D}"/>
              </a:ext>
            </a:extLst>
          </p:cNvPr>
          <p:cNvSpPr>
            <a:spLocks noGrp="1"/>
          </p:cNvSpPr>
          <p:nvPr>
            <p:ph type="body" sz="quarter" idx="23"/>
          </p:nvPr>
        </p:nvSpPr>
        <p:spPr/>
        <p:txBody>
          <a:bodyPr/>
          <a:lstStyle/>
          <a:p>
            <a:r>
              <a:rPr lang="en-US" dirty="0"/>
              <a:t>To effectively communicate with track work riders, jockeys, and apprentice jockeys, trainers are required to </a:t>
            </a:r>
            <a:r>
              <a:rPr lang="en-US" dirty="0" err="1"/>
              <a:t>utilise</a:t>
            </a:r>
            <a:r>
              <a:rPr lang="en-US" dirty="0"/>
              <a:t> active listening skills.</a:t>
            </a:r>
            <a:endParaRPr lang="en-AU" dirty="0"/>
          </a:p>
        </p:txBody>
      </p:sp>
      <p:sp>
        <p:nvSpPr>
          <p:cNvPr id="6" name="Text Placeholder 5">
            <a:extLst>
              <a:ext uri="{FF2B5EF4-FFF2-40B4-BE49-F238E27FC236}">
                <a16:creationId xmlns:a16="http://schemas.microsoft.com/office/drawing/2014/main" id="{F005719A-8864-11C9-02E8-C9C8F4A8C9B3}"/>
              </a:ext>
            </a:extLst>
          </p:cNvPr>
          <p:cNvSpPr>
            <a:spLocks noGrp="1"/>
          </p:cNvSpPr>
          <p:nvPr>
            <p:ph type="body" sz="quarter" idx="24"/>
          </p:nvPr>
        </p:nvSpPr>
        <p:spPr/>
        <p:txBody>
          <a:bodyPr/>
          <a:lstStyle/>
          <a:p>
            <a:r>
              <a:rPr lang="en-US" dirty="0"/>
              <a:t>Frequent</a:t>
            </a:r>
            <a:endParaRPr lang="en-AU" dirty="0"/>
          </a:p>
        </p:txBody>
      </p:sp>
      <p:sp>
        <p:nvSpPr>
          <p:cNvPr id="7" name="Text Placeholder 6">
            <a:extLst>
              <a:ext uri="{FF2B5EF4-FFF2-40B4-BE49-F238E27FC236}">
                <a16:creationId xmlns:a16="http://schemas.microsoft.com/office/drawing/2014/main" id="{E6B05C91-6EF6-5ECF-18DD-B6CC97337B7C}"/>
              </a:ext>
            </a:extLst>
          </p:cNvPr>
          <p:cNvSpPr>
            <a:spLocks noGrp="1"/>
          </p:cNvSpPr>
          <p:nvPr>
            <p:ph type="body" sz="quarter" idx="25"/>
          </p:nvPr>
        </p:nvSpPr>
        <p:spPr/>
        <p:txBody>
          <a:bodyPr/>
          <a:lstStyle/>
          <a:p>
            <a:r>
              <a:rPr lang="en-US" dirty="0"/>
              <a:t>Trainers are responsible for writing training programs, responding to emails, and communicating with key stakeholders.</a:t>
            </a:r>
            <a:endParaRPr lang="en-AU" dirty="0"/>
          </a:p>
        </p:txBody>
      </p:sp>
      <p:sp>
        <p:nvSpPr>
          <p:cNvPr id="8" name="Text Placeholder 7">
            <a:extLst>
              <a:ext uri="{FF2B5EF4-FFF2-40B4-BE49-F238E27FC236}">
                <a16:creationId xmlns:a16="http://schemas.microsoft.com/office/drawing/2014/main" id="{CB72758D-E237-911D-BE65-89012C89A972}"/>
              </a:ext>
            </a:extLst>
          </p:cNvPr>
          <p:cNvSpPr>
            <a:spLocks noGrp="1"/>
          </p:cNvSpPr>
          <p:nvPr>
            <p:ph type="body" sz="quarter" idx="26"/>
          </p:nvPr>
        </p:nvSpPr>
        <p:spPr/>
        <p:txBody>
          <a:bodyPr/>
          <a:lstStyle/>
          <a:p>
            <a:r>
              <a:rPr lang="en-US" dirty="0"/>
              <a:t>Constant</a:t>
            </a:r>
            <a:endParaRPr lang="en-AU" dirty="0"/>
          </a:p>
        </p:txBody>
      </p:sp>
      <p:sp>
        <p:nvSpPr>
          <p:cNvPr id="9" name="Text Placeholder 8">
            <a:extLst>
              <a:ext uri="{FF2B5EF4-FFF2-40B4-BE49-F238E27FC236}">
                <a16:creationId xmlns:a16="http://schemas.microsoft.com/office/drawing/2014/main" id="{5103945C-B119-02D1-9012-5C176BE1345E}"/>
              </a:ext>
            </a:extLst>
          </p:cNvPr>
          <p:cNvSpPr>
            <a:spLocks noGrp="1"/>
          </p:cNvSpPr>
          <p:nvPr>
            <p:ph type="body" sz="quarter" idx="27"/>
          </p:nvPr>
        </p:nvSpPr>
        <p:spPr/>
        <p:txBody>
          <a:bodyPr/>
          <a:lstStyle/>
          <a:p>
            <a:r>
              <a:rPr lang="en-US" dirty="0"/>
              <a:t>Trainers are required to maintain sustained attention and concentration when writing training programs, communicating with staff and stakeholders, supporting with horse care tasks, and observing and recording horse performance, behavior, and health.</a:t>
            </a:r>
            <a:endParaRPr lang="en-AU" dirty="0"/>
          </a:p>
        </p:txBody>
      </p:sp>
      <p:sp>
        <p:nvSpPr>
          <p:cNvPr id="10" name="Text Placeholder 9">
            <a:extLst>
              <a:ext uri="{FF2B5EF4-FFF2-40B4-BE49-F238E27FC236}">
                <a16:creationId xmlns:a16="http://schemas.microsoft.com/office/drawing/2014/main" id="{9D662CEC-1B38-27D8-AF3E-49849894F636}"/>
              </a:ext>
            </a:extLst>
          </p:cNvPr>
          <p:cNvSpPr>
            <a:spLocks noGrp="1"/>
          </p:cNvSpPr>
          <p:nvPr>
            <p:ph type="body" sz="quarter" idx="28"/>
          </p:nvPr>
        </p:nvSpPr>
        <p:spPr/>
        <p:txBody>
          <a:bodyPr/>
          <a:lstStyle/>
          <a:p>
            <a:r>
              <a:rPr lang="en-US" dirty="0"/>
              <a:t>Constant</a:t>
            </a:r>
            <a:endParaRPr lang="en-AU" dirty="0"/>
          </a:p>
        </p:txBody>
      </p:sp>
      <p:sp>
        <p:nvSpPr>
          <p:cNvPr id="12" name="Text Placeholder 11">
            <a:extLst>
              <a:ext uri="{FF2B5EF4-FFF2-40B4-BE49-F238E27FC236}">
                <a16:creationId xmlns:a16="http://schemas.microsoft.com/office/drawing/2014/main" id="{84A50093-FB89-A294-7930-269D9E20CED4}"/>
              </a:ext>
            </a:extLst>
          </p:cNvPr>
          <p:cNvSpPr>
            <a:spLocks noGrp="1"/>
          </p:cNvSpPr>
          <p:nvPr>
            <p:ph type="body" sz="quarter" idx="30"/>
          </p:nvPr>
        </p:nvSpPr>
        <p:spPr/>
        <p:txBody>
          <a:bodyPr/>
          <a:lstStyle/>
          <a:p>
            <a:r>
              <a:rPr lang="en-US" dirty="0"/>
              <a:t>Frequent</a:t>
            </a:r>
            <a:endParaRPr lang="en-AU" dirty="0"/>
          </a:p>
        </p:txBody>
      </p:sp>
      <p:sp>
        <p:nvSpPr>
          <p:cNvPr id="13" name="Text Placeholder 12">
            <a:extLst>
              <a:ext uri="{FF2B5EF4-FFF2-40B4-BE49-F238E27FC236}">
                <a16:creationId xmlns:a16="http://schemas.microsoft.com/office/drawing/2014/main" id="{F4EEB041-4C46-FF50-6D69-9C76EE6FCC00}"/>
              </a:ext>
            </a:extLst>
          </p:cNvPr>
          <p:cNvSpPr>
            <a:spLocks noGrp="1"/>
          </p:cNvSpPr>
          <p:nvPr>
            <p:ph type="body" sz="quarter" idx="31"/>
          </p:nvPr>
        </p:nvSpPr>
        <p:spPr/>
        <p:txBody>
          <a:bodyPr/>
          <a:lstStyle/>
          <a:p>
            <a:r>
              <a:rPr lang="en-US" dirty="0"/>
              <a:t>Trainers are required to make daily decisions to ensure training programs are properly calibrated and horses are exercised appropriately to meet their individual needs and performance goals.</a:t>
            </a:r>
            <a:endParaRPr lang="en-AU" dirty="0"/>
          </a:p>
        </p:txBody>
      </p:sp>
      <p:sp>
        <p:nvSpPr>
          <p:cNvPr id="14" name="Text Placeholder 13">
            <a:extLst>
              <a:ext uri="{FF2B5EF4-FFF2-40B4-BE49-F238E27FC236}">
                <a16:creationId xmlns:a16="http://schemas.microsoft.com/office/drawing/2014/main" id="{8EC2546A-D846-1871-FA17-AE2B3E56932B}"/>
              </a:ext>
            </a:extLst>
          </p:cNvPr>
          <p:cNvSpPr>
            <a:spLocks noGrp="1"/>
          </p:cNvSpPr>
          <p:nvPr>
            <p:ph type="body" sz="quarter" idx="32"/>
          </p:nvPr>
        </p:nvSpPr>
        <p:spPr/>
        <p:txBody>
          <a:bodyPr/>
          <a:lstStyle/>
          <a:p>
            <a:r>
              <a:rPr lang="en-US" dirty="0"/>
              <a:t>Frequent </a:t>
            </a:r>
            <a:endParaRPr lang="en-AU" dirty="0"/>
          </a:p>
        </p:txBody>
      </p:sp>
      <p:sp>
        <p:nvSpPr>
          <p:cNvPr id="16" name="Text Placeholder 15">
            <a:extLst>
              <a:ext uri="{FF2B5EF4-FFF2-40B4-BE49-F238E27FC236}">
                <a16:creationId xmlns:a16="http://schemas.microsoft.com/office/drawing/2014/main" id="{4DAD17F3-08F1-5FC2-7CDA-317D9313317A}"/>
              </a:ext>
            </a:extLst>
          </p:cNvPr>
          <p:cNvSpPr>
            <a:spLocks noGrp="1"/>
          </p:cNvSpPr>
          <p:nvPr>
            <p:ph type="body" sz="quarter" idx="34"/>
          </p:nvPr>
        </p:nvSpPr>
        <p:spPr/>
        <p:txBody>
          <a:bodyPr/>
          <a:lstStyle/>
          <a:p>
            <a:r>
              <a:rPr lang="en-US" dirty="0"/>
              <a:t>Frequent </a:t>
            </a:r>
            <a:endParaRPr lang="en-AU" dirty="0"/>
          </a:p>
        </p:txBody>
      </p:sp>
      <p:sp>
        <p:nvSpPr>
          <p:cNvPr id="17" name="Text Placeholder 16">
            <a:extLst>
              <a:ext uri="{FF2B5EF4-FFF2-40B4-BE49-F238E27FC236}">
                <a16:creationId xmlns:a16="http://schemas.microsoft.com/office/drawing/2014/main" id="{1861BB11-C64B-4CEF-16EC-E24DBB35290E}"/>
              </a:ext>
            </a:extLst>
          </p:cNvPr>
          <p:cNvSpPr>
            <a:spLocks noGrp="1"/>
          </p:cNvSpPr>
          <p:nvPr>
            <p:ph type="body" sz="quarter" idx="35"/>
          </p:nvPr>
        </p:nvSpPr>
        <p:spPr/>
        <p:txBody>
          <a:bodyPr/>
          <a:lstStyle/>
          <a:p>
            <a:r>
              <a:rPr lang="en-US" dirty="0"/>
              <a:t>Trainers are required to coordinate various stakeholders, including </a:t>
            </a:r>
            <a:r>
              <a:rPr lang="en-US" dirty="0" err="1"/>
              <a:t>stablehands</a:t>
            </a:r>
            <a:r>
              <a:rPr lang="en-US" dirty="0"/>
              <a:t>, track work riders, jockeys, and apprentice jockeys, to ensure daily operations and shifts run smoothly and efficiently.</a:t>
            </a:r>
            <a:endParaRPr lang="en-AU" dirty="0"/>
          </a:p>
        </p:txBody>
      </p:sp>
      <p:sp>
        <p:nvSpPr>
          <p:cNvPr id="18" name="Text Placeholder 17">
            <a:extLst>
              <a:ext uri="{FF2B5EF4-FFF2-40B4-BE49-F238E27FC236}">
                <a16:creationId xmlns:a16="http://schemas.microsoft.com/office/drawing/2014/main" id="{F006BA95-A410-F3D1-4937-29357EDC99C7}"/>
              </a:ext>
            </a:extLst>
          </p:cNvPr>
          <p:cNvSpPr>
            <a:spLocks noGrp="1"/>
          </p:cNvSpPr>
          <p:nvPr>
            <p:ph type="body" sz="quarter" idx="36"/>
          </p:nvPr>
        </p:nvSpPr>
        <p:spPr/>
        <p:txBody>
          <a:bodyPr/>
          <a:lstStyle/>
          <a:p>
            <a:r>
              <a:rPr lang="en-US" dirty="0"/>
              <a:t>Frequent </a:t>
            </a:r>
            <a:endParaRPr lang="en-AU" dirty="0"/>
          </a:p>
        </p:txBody>
      </p:sp>
      <p:sp>
        <p:nvSpPr>
          <p:cNvPr id="19" name="Text Placeholder 18">
            <a:extLst>
              <a:ext uri="{FF2B5EF4-FFF2-40B4-BE49-F238E27FC236}">
                <a16:creationId xmlns:a16="http://schemas.microsoft.com/office/drawing/2014/main" id="{97FF1B32-9AC2-6143-70B4-3E4AD2B80908}"/>
              </a:ext>
            </a:extLst>
          </p:cNvPr>
          <p:cNvSpPr>
            <a:spLocks noGrp="1"/>
          </p:cNvSpPr>
          <p:nvPr>
            <p:ph type="body" sz="quarter" idx="37"/>
          </p:nvPr>
        </p:nvSpPr>
        <p:spPr/>
        <p:txBody>
          <a:bodyPr/>
          <a:lstStyle/>
          <a:p>
            <a:r>
              <a:rPr lang="en-US" dirty="0"/>
              <a:t>Trainers work closely with </a:t>
            </a:r>
            <a:r>
              <a:rPr lang="en-US" dirty="0" err="1"/>
              <a:t>stablehands</a:t>
            </a:r>
            <a:r>
              <a:rPr lang="en-US" dirty="0"/>
              <a:t>, riders, and jockeys, requiring strong social awareness and the ability to recognize emotions in others. These skills support effective communication, conflict resolution, and teamwork, helping trainers maintain smooth operations and positive working relationships.</a:t>
            </a:r>
            <a:endParaRPr lang="en-AU" dirty="0"/>
          </a:p>
        </p:txBody>
      </p:sp>
      <p:sp>
        <p:nvSpPr>
          <p:cNvPr id="21" name="Text Placeholder 20">
            <a:extLst>
              <a:ext uri="{FF2B5EF4-FFF2-40B4-BE49-F238E27FC236}">
                <a16:creationId xmlns:a16="http://schemas.microsoft.com/office/drawing/2014/main" id="{2C9FA86C-B64E-C11C-A3DA-D525D50ECB20}"/>
              </a:ext>
            </a:extLst>
          </p:cNvPr>
          <p:cNvSpPr>
            <a:spLocks noGrp="1"/>
          </p:cNvSpPr>
          <p:nvPr>
            <p:ph type="body" sz="quarter" idx="29"/>
          </p:nvPr>
        </p:nvSpPr>
        <p:spPr/>
        <p:txBody>
          <a:bodyPr/>
          <a:lstStyle/>
          <a:p>
            <a:r>
              <a:rPr lang="en-US" dirty="0"/>
              <a:t>Trainers are required to </a:t>
            </a:r>
            <a:r>
              <a:rPr lang="en-US" dirty="0" err="1"/>
              <a:t>utilise</a:t>
            </a:r>
            <a:r>
              <a:rPr lang="en-US" dirty="0"/>
              <a:t> working memory to adjust training programs by integrating new information with pre-existing knowledge, ensuring training remains responsive and effective.</a:t>
            </a:r>
            <a:endParaRPr lang="en-AU" dirty="0"/>
          </a:p>
        </p:txBody>
      </p:sp>
    </p:spTree>
    <p:extLst>
      <p:ext uri="{BB962C8B-B14F-4D97-AF65-F5344CB8AC3E}">
        <p14:creationId xmlns:p14="http://schemas.microsoft.com/office/powerpoint/2010/main" val="80561671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8AF53-764F-9919-B5C5-C8CD4AF2363E}"/>
              </a:ext>
            </a:extLst>
          </p:cNvPr>
          <p:cNvSpPr>
            <a:spLocks noGrp="1"/>
          </p:cNvSpPr>
          <p:nvPr>
            <p:ph type="body" sz="quarter" idx="10"/>
          </p:nvPr>
        </p:nvSpPr>
        <p:spPr/>
        <p:txBody>
          <a:bodyPr/>
          <a:lstStyle/>
          <a:p>
            <a:r>
              <a:rPr lang="en-US" dirty="0"/>
              <a:t>Frequent</a:t>
            </a:r>
            <a:endParaRPr lang="en-AU" dirty="0"/>
          </a:p>
        </p:txBody>
      </p:sp>
      <p:sp>
        <p:nvSpPr>
          <p:cNvPr id="3" name="Text Placeholder 2">
            <a:extLst>
              <a:ext uri="{FF2B5EF4-FFF2-40B4-BE49-F238E27FC236}">
                <a16:creationId xmlns:a16="http://schemas.microsoft.com/office/drawing/2014/main" id="{F739ABDE-9089-69E0-C788-F872532A35A6}"/>
              </a:ext>
            </a:extLst>
          </p:cNvPr>
          <p:cNvSpPr>
            <a:spLocks noGrp="1"/>
          </p:cNvSpPr>
          <p:nvPr>
            <p:ph type="body" sz="quarter" idx="21"/>
          </p:nvPr>
        </p:nvSpPr>
        <p:spPr/>
        <p:txBody>
          <a:bodyPr/>
          <a:lstStyle/>
          <a:p>
            <a:r>
              <a:rPr lang="en-US" dirty="0"/>
              <a:t>Trainers may be exposed to dust in stable and track environments, which can pose respiratory risks with prolonged or repeated exposure.</a:t>
            </a:r>
            <a:endParaRPr lang="en-AU" dirty="0"/>
          </a:p>
        </p:txBody>
      </p:sp>
      <p:sp>
        <p:nvSpPr>
          <p:cNvPr id="4" name="Text Placeholder 3">
            <a:extLst>
              <a:ext uri="{FF2B5EF4-FFF2-40B4-BE49-F238E27FC236}">
                <a16:creationId xmlns:a16="http://schemas.microsoft.com/office/drawing/2014/main" id="{FDC53F1D-5402-F57E-CDF9-49076E5A1975}"/>
              </a:ext>
            </a:extLst>
          </p:cNvPr>
          <p:cNvSpPr>
            <a:spLocks noGrp="1"/>
          </p:cNvSpPr>
          <p:nvPr>
            <p:ph type="body" sz="quarter" idx="22"/>
          </p:nvPr>
        </p:nvSpPr>
        <p:spPr/>
        <p:txBody>
          <a:bodyPr/>
          <a:lstStyle/>
          <a:p>
            <a:r>
              <a:rPr lang="en-US" dirty="0"/>
              <a:t>Rarely</a:t>
            </a:r>
            <a:endParaRPr lang="en-AU" dirty="0"/>
          </a:p>
        </p:txBody>
      </p:sp>
      <p:sp>
        <p:nvSpPr>
          <p:cNvPr id="5" name="Text Placeholder 4">
            <a:extLst>
              <a:ext uri="{FF2B5EF4-FFF2-40B4-BE49-F238E27FC236}">
                <a16:creationId xmlns:a16="http://schemas.microsoft.com/office/drawing/2014/main" id="{6D8350D5-A9BC-4E63-CE41-B00228443836}"/>
              </a:ext>
            </a:extLst>
          </p:cNvPr>
          <p:cNvSpPr>
            <a:spLocks noGrp="1"/>
          </p:cNvSpPr>
          <p:nvPr>
            <p:ph type="body" sz="quarter" idx="23"/>
          </p:nvPr>
        </p:nvSpPr>
        <p:spPr/>
        <p:txBody>
          <a:bodyPr/>
          <a:lstStyle/>
          <a:p>
            <a:r>
              <a:rPr lang="en-US" dirty="0"/>
              <a:t>N/A</a:t>
            </a:r>
            <a:endParaRPr lang="en-AU" dirty="0"/>
          </a:p>
        </p:txBody>
      </p:sp>
      <p:sp>
        <p:nvSpPr>
          <p:cNvPr id="6" name="Text Placeholder 5">
            <a:extLst>
              <a:ext uri="{FF2B5EF4-FFF2-40B4-BE49-F238E27FC236}">
                <a16:creationId xmlns:a16="http://schemas.microsoft.com/office/drawing/2014/main" id="{F5BB35E9-AB37-928A-CD74-63BB260EACEF}"/>
              </a:ext>
            </a:extLst>
          </p:cNvPr>
          <p:cNvSpPr>
            <a:spLocks noGrp="1"/>
          </p:cNvSpPr>
          <p:nvPr>
            <p:ph type="body" sz="quarter" idx="24"/>
          </p:nvPr>
        </p:nvSpPr>
        <p:spPr/>
        <p:txBody>
          <a:bodyPr/>
          <a:lstStyle/>
          <a:p>
            <a:r>
              <a:rPr lang="en-US" dirty="0"/>
              <a:t>Rarely </a:t>
            </a:r>
            <a:endParaRPr lang="en-AU" dirty="0"/>
          </a:p>
        </p:txBody>
      </p:sp>
      <p:sp>
        <p:nvSpPr>
          <p:cNvPr id="7" name="Text Placeholder 6">
            <a:extLst>
              <a:ext uri="{FF2B5EF4-FFF2-40B4-BE49-F238E27FC236}">
                <a16:creationId xmlns:a16="http://schemas.microsoft.com/office/drawing/2014/main" id="{43EC26E9-52E5-4D28-B5DB-EA646F9A2EE1}"/>
              </a:ext>
            </a:extLst>
          </p:cNvPr>
          <p:cNvSpPr>
            <a:spLocks noGrp="1"/>
          </p:cNvSpPr>
          <p:nvPr>
            <p:ph type="body" sz="quarter" idx="25"/>
          </p:nvPr>
        </p:nvSpPr>
        <p:spPr/>
        <p:txBody>
          <a:bodyPr/>
          <a:lstStyle/>
          <a:p>
            <a:r>
              <a:rPr lang="en-US" dirty="0"/>
              <a:t>N/A</a:t>
            </a:r>
            <a:endParaRPr lang="en-AU" dirty="0"/>
          </a:p>
        </p:txBody>
      </p:sp>
      <p:sp>
        <p:nvSpPr>
          <p:cNvPr id="8" name="Text Placeholder 7">
            <a:extLst>
              <a:ext uri="{FF2B5EF4-FFF2-40B4-BE49-F238E27FC236}">
                <a16:creationId xmlns:a16="http://schemas.microsoft.com/office/drawing/2014/main" id="{4767F2A6-CAE9-C65F-C0B5-A8110E915598}"/>
              </a:ext>
            </a:extLst>
          </p:cNvPr>
          <p:cNvSpPr>
            <a:spLocks noGrp="1"/>
          </p:cNvSpPr>
          <p:nvPr>
            <p:ph type="body" sz="quarter" idx="26"/>
          </p:nvPr>
        </p:nvSpPr>
        <p:spPr/>
        <p:txBody>
          <a:bodyPr/>
          <a:lstStyle/>
          <a:p>
            <a:r>
              <a:rPr lang="en-US" dirty="0"/>
              <a:t>Frequent </a:t>
            </a:r>
            <a:endParaRPr lang="en-AU" dirty="0"/>
          </a:p>
        </p:txBody>
      </p:sp>
      <p:sp>
        <p:nvSpPr>
          <p:cNvPr id="9" name="Text Placeholder 8">
            <a:extLst>
              <a:ext uri="{FF2B5EF4-FFF2-40B4-BE49-F238E27FC236}">
                <a16:creationId xmlns:a16="http://schemas.microsoft.com/office/drawing/2014/main" id="{34C9FAC9-C64D-F259-9BBC-303E67A25192}"/>
              </a:ext>
            </a:extLst>
          </p:cNvPr>
          <p:cNvSpPr>
            <a:spLocks noGrp="1"/>
          </p:cNvSpPr>
          <p:nvPr>
            <p:ph type="body" sz="quarter" idx="27"/>
          </p:nvPr>
        </p:nvSpPr>
        <p:spPr/>
        <p:txBody>
          <a:bodyPr/>
          <a:lstStyle/>
          <a:p>
            <a:r>
              <a:rPr lang="en-US" dirty="0"/>
              <a:t>Trainers may come into contact with various liquids, including water, cleaning agents, and veterinary solutions, during daily stable and horse care tasks.</a:t>
            </a:r>
            <a:endParaRPr lang="en-AU" dirty="0"/>
          </a:p>
        </p:txBody>
      </p:sp>
      <p:sp>
        <p:nvSpPr>
          <p:cNvPr id="10" name="Text Placeholder 9">
            <a:extLst>
              <a:ext uri="{FF2B5EF4-FFF2-40B4-BE49-F238E27FC236}">
                <a16:creationId xmlns:a16="http://schemas.microsoft.com/office/drawing/2014/main" id="{3DFEBB45-2C80-4535-50D3-BF35C1D0C5D5}"/>
              </a:ext>
            </a:extLst>
          </p:cNvPr>
          <p:cNvSpPr>
            <a:spLocks noGrp="1"/>
          </p:cNvSpPr>
          <p:nvPr>
            <p:ph type="body" sz="quarter" idx="28"/>
          </p:nvPr>
        </p:nvSpPr>
        <p:spPr/>
        <p:txBody>
          <a:bodyPr/>
          <a:lstStyle/>
          <a:p>
            <a:r>
              <a:rPr lang="en-US" dirty="0"/>
              <a:t>Frequent </a:t>
            </a:r>
            <a:endParaRPr lang="en-AU" dirty="0"/>
          </a:p>
        </p:txBody>
      </p:sp>
      <p:sp>
        <p:nvSpPr>
          <p:cNvPr id="11" name="Text Placeholder 10">
            <a:extLst>
              <a:ext uri="{FF2B5EF4-FFF2-40B4-BE49-F238E27FC236}">
                <a16:creationId xmlns:a16="http://schemas.microsoft.com/office/drawing/2014/main" id="{721173EA-41CB-8AC7-9CAA-096BDE657FA6}"/>
              </a:ext>
            </a:extLst>
          </p:cNvPr>
          <p:cNvSpPr>
            <a:spLocks noGrp="1"/>
          </p:cNvSpPr>
          <p:nvPr>
            <p:ph type="body" sz="quarter" idx="29"/>
          </p:nvPr>
        </p:nvSpPr>
        <p:spPr/>
        <p:txBody>
          <a:bodyPr/>
          <a:lstStyle/>
          <a:p>
            <a:r>
              <a:rPr lang="en-US" dirty="0"/>
              <a:t>Trainers often work in outdoor environments and may be exposed to extreme temperatures, including heat, cold, and humidity, depending on seasonal and weather conditions.</a:t>
            </a:r>
            <a:endParaRPr lang="en-AU" dirty="0"/>
          </a:p>
        </p:txBody>
      </p:sp>
      <p:sp>
        <p:nvSpPr>
          <p:cNvPr id="12" name="Text Placeholder 11">
            <a:extLst>
              <a:ext uri="{FF2B5EF4-FFF2-40B4-BE49-F238E27FC236}">
                <a16:creationId xmlns:a16="http://schemas.microsoft.com/office/drawing/2014/main" id="{B7306ED4-A101-7AD5-48F4-61730591CFE0}"/>
              </a:ext>
            </a:extLst>
          </p:cNvPr>
          <p:cNvSpPr>
            <a:spLocks noGrp="1"/>
          </p:cNvSpPr>
          <p:nvPr>
            <p:ph type="body" sz="quarter" idx="30"/>
          </p:nvPr>
        </p:nvSpPr>
        <p:spPr/>
        <p:txBody>
          <a:bodyPr/>
          <a:lstStyle/>
          <a:p>
            <a:r>
              <a:rPr lang="en-US" dirty="0"/>
              <a:t>Occasional </a:t>
            </a:r>
            <a:endParaRPr lang="en-AU" dirty="0"/>
          </a:p>
        </p:txBody>
      </p:sp>
      <p:sp>
        <p:nvSpPr>
          <p:cNvPr id="13" name="Text Placeholder 12">
            <a:extLst>
              <a:ext uri="{FF2B5EF4-FFF2-40B4-BE49-F238E27FC236}">
                <a16:creationId xmlns:a16="http://schemas.microsoft.com/office/drawing/2014/main" id="{4E795B89-C359-5665-0C22-618FB53FD8A1}"/>
              </a:ext>
            </a:extLst>
          </p:cNvPr>
          <p:cNvSpPr>
            <a:spLocks noGrp="1"/>
          </p:cNvSpPr>
          <p:nvPr>
            <p:ph type="body" sz="quarter" idx="31"/>
          </p:nvPr>
        </p:nvSpPr>
        <p:spPr/>
        <p:txBody>
          <a:bodyPr/>
          <a:lstStyle/>
          <a:p>
            <a:r>
              <a:rPr lang="en-US" dirty="0"/>
              <a:t>Trainers may occasionally work in confined spaces such as tack rooms, grooming areas, or transport vehicles.</a:t>
            </a:r>
            <a:endParaRPr lang="en-AU" dirty="0"/>
          </a:p>
        </p:txBody>
      </p:sp>
      <p:sp>
        <p:nvSpPr>
          <p:cNvPr id="14" name="Text Placeholder 13">
            <a:extLst>
              <a:ext uri="{FF2B5EF4-FFF2-40B4-BE49-F238E27FC236}">
                <a16:creationId xmlns:a16="http://schemas.microsoft.com/office/drawing/2014/main" id="{AD0DDC30-35A7-CCA6-CA08-B9B33F8A71AB}"/>
              </a:ext>
            </a:extLst>
          </p:cNvPr>
          <p:cNvSpPr>
            <a:spLocks noGrp="1"/>
          </p:cNvSpPr>
          <p:nvPr>
            <p:ph type="body" sz="quarter" idx="32"/>
          </p:nvPr>
        </p:nvSpPr>
        <p:spPr/>
        <p:txBody>
          <a:bodyPr/>
          <a:lstStyle/>
          <a:p>
            <a:r>
              <a:rPr lang="en-US" dirty="0"/>
              <a:t>Occasional </a:t>
            </a:r>
            <a:endParaRPr lang="en-AU" dirty="0"/>
          </a:p>
        </p:txBody>
      </p:sp>
      <p:sp>
        <p:nvSpPr>
          <p:cNvPr id="15" name="Text Placeholder 14">
            <a:extLst>
              <a:ext uri="{FF2B5EF4-FFF2-40B4-BE49-F238E27FC236}">
                <a16:creationId xmlns:a16="http://schemas.microsoft.com/office/drawing/2014/main" id="{CEF7EE03-8A4E-200B-8B90-DBF4BC6F5378}"/>
              </a:ext>
            </a:extLst>
          </p:cNvPr>
          <p:cNvSpPr>
            <a:spLocks noGrp="1"/>
          </p:cNvSpPr>
          <p:nvPr>
            <p:ph type="body" sz="quarter" idx="33"/>
          </p:nvPr>
        </p:nvSpPr>
        <p:spPr/>
        <p:txBody>
          <a:bodyPr/>
          <a:lstStyle/>
          <a:p>
            <a:r>
              <a:rPr lang="en-US" dirty="0"/>
              <a:t>Trainers frequently navigate slippery and uneven surfaces around stables and training areas, which requires caution to prevent slips, trips, and falls.</a:t>
            </a:r>
            <a:endParaRPr lang="en-AU" dirty="0"/>
          </a:p>
        </p:txBody>
      </p:sp>
      <p:sp>
        <p:nvSpPr>
          <p:cNvPr id="16" name="Text Placeholder 15">
            <a:extLst>
              <a:ext uri="{FF2B5EF4-FFF2-40B4-BE49-F238E27FC236}">
                <a16:creationId xmlns:a16="http://schemas.microsoft.com/office/drawing/2014/main" id="{730FCBFC-E4D8-2862-FA8F-10BA6BBA770D}"/>
              </a:ext>
            </a:extLst>
          </p:cNvPr>
          <p:cNvSpPr>
            <a:spLocks noGrp="1"/>
          </p:cNvSpPr>
          <p:nvPr>
            <p:ph type="body" sz="quarter" idx="34"/>
          </p:nvPr>
        </p:nvSpPr>
        <p:spPr/>
        <p:txBody>
          <a:bodyPr/>
          <a:lstStyle/>
          <a:p>
            <a:r>
              <a:rPr lang="en-US" dirty="0"/>
              <a:t>Constant </a:t>
            </a:r>
            <a:endParaRPr lang="en-AU" dirty="0"/>
          </a:p>
        </p:txBody>
      </p:sp>
      <p:sp>
        <p:nvSpPr>
          <p:cNvPr id="17" name="Text Placeholder 16">
            <a:extLst>
              <a:ext uri="{FF2B5EF4-FFF2-40B4-BE49-F238E27FC236}">
                <a16:creationId xmlns:a16="http://schemas.microsoft.com/office/drawing/2014/main" id="{7B71D04D-FDD2-780C-40F8-5673BB594320}"/>
              </a:ext>
            </a:extLst>
          </p:cNvPr>
          <p:cNvSpPr>
            <a:spLocks noGrp="1"/>
          </p:cNvSpPr>
          <p:nvPr>
            <p:ph type="body" sz="quarter" idx="35"/>
          </p:nvPr>
        </p:nvSpPr>
        <p:spPr/>
        <p:txBody>
          <a:bodyPr/>
          <a:lstStyle/>
          <a:p>
            <a:r>
              <a:rPr lang="en-US" dirty="0"/>
              <a:t>Trainers may be exposed to biological hazards such as bacteria, viruses, and parasites present in animal waste, saliva, and the stable environment.</a:t>
            </a:r>
            <a:endParaRPr lang="en-AU" dirty="0"/>
          </a:p>
        </p:txBody>
      </p:sp>
      <p:sp>
        <p:nvSpPr>
          <p:cNvPr id="18" name="Text Placeholder 17">
            <a:extLst>
              <a:ext uri="{FF2B5EF4-FFF2-40B4-BE49-F238E27FC236}">
                <a16:creationId xmlns:a16="http://schemas.microsoft.com/office/drawing/2014/main" id="{8BD66370-3D6C-A910-F89A-8123255C2CE5}"/>
              </a:ext>
            </a:extLst>
          </p:cNvPr>
          <p:cNvSpPr>
            <a:spLocks noGrp="1"/>
          </p:cNvSpPr>
          <p:nvPr>
            <p:ph type="body" sz="quarter" idx="36"/>
          </p:nvPr>
        </p:nvSpPr>
        <p:spPr/>
        <p:txBody>
          <a:bodyPr/>
          <a:lstStyle/>
          <a:p>
            <a:r>
              <a:rPr lang="en-US" dirty="0"/>
              <a:t>Rarely </a:t>
            </a:r>
            <a:endParaRPr lang="en-AU" dirty="0"/>
          </a:p>
        </p:txBody>
      </p:sp>
      <p:sp>
        <p:nvSpPr>
          <p:cNvPr id="19" name="Text Placeholder 18">
            <a:extLst>
              <a:ext uri="{FF2B5EF4-FFF2-40B4-BE49-F238E27FC236}">
                <a16:creationId xmlns:a16="http://schemas.microsoft.com/office/drawing/2014/main" id="{38442C32-B595-FA3F-5C72-633B05AE7B4F}"/>
              </a:ext>
            </a:extLst>
          </p:cNvPr>
          <p:cNvSpPr>
            <a:spLocks noGrp="1"/>
          </p:cNvSpPr>
          <p:nvPr>
            <p:ph type="body" sz="quarter" idx="37"/>
          </p:nvPr>
        </p:nvSpPr>
        <p:spPr/>
        <p:txBody>
          <a:bodyPr/>
          <a:lstStyle/>
          <a:p>
            <a:r>
              <a:rPr lang="en-US" dirty="0"/>
              <a:t>May  be exposed to hazardous  substances when providing medication.</a:t>
            </a:r>
            <a:endParaRPr lang="en-AU" dirty="0"/>
          </a:p>
        </p:txBody>
      </p:sp>
      <p:sp>
        <p:nvSpPr>
          <p:cNvPr id="20" name="Text Placeholder 19">
            <a:extLst>
              <a:ext uri="{FF2B5EF4-FFF2-40B4-BE49-F238E27FC236}">
                <a16:creationId xmlns:a16="http://schemas.microsoft.com/office/drawing/2014/main" id="{89B14B14-9106-8F19-0FAA-662149865521}"/>
              </a:ext>
            </a:extLst>
          </p:cNvPr>
          <p:cNvSpPr>
            <a:spLocks noGrp="1"/>
          </p:cNvSpPr>
          <p:nvPr>
            <p:ph type="body" sz="quarter" idx="38"/>
          </p:nvPr>
        </p:nvSpPr>
        <p:spPr/>
        <p:txBody>
          <a:bodyPr/>
          <a:lstStyle/>
          <a:p>
            <a:r>
              <a:rPr lang="en-US" dirty="0"/>
              <a:t>Rarely </a:t>
            </a:r>
            <a:endParaRPr lang="en-AU" dirty="0"/>
          </a:p>
        </p:txBody>
      </p:sp>
      <p:sp>
        <p:nvSpPr>
          <p:cNvPr id="21" name="Text Placeholder 20">
            <a:extLst>
              <a:ext uri="{FF2B5EF4-FFF2-40B4-BE49-F238E27FC236}">
                <a16:creationId xmlns:a16="http://schemas.microsoft.com/office/drawing/2014/main" id="{ECF81522-2BEA-25E7-2C3D-0E3A45E8BFE3}"/>
              </a:ext>
            </a:extLst>
          </p:cNvPr>
          <p:cNvSpPr>
            <a:spLocks noGrp="1"/>
          </p:cNvSpPr>
          <p:nvPr>
            <p:ph type="body" sz="quarter" idx="39"/>
          </p:nvPr>
        </p:nvSpPr>
        <p:spPr/>
        <p:txBody>
          <a:bodyPr/>
          <a:lstStyle/>
          <a:p>
            <a:r>
              <a:rPr lang="en-US" dirty="0"/>
              <a:t>N/A</a:t>
            </a:r>
            <a:endParaRPr lang="en-AU" dirty="0"/>
          </a:p>
        </p:txBody>
      </p:sp>
      <p:sp>
        <p:nvSpPr>
          <p:cNvPr id="22" name="Text Placeholder 21">
            <a:extLst>
              <a:ext uri="{FF2B5EF4-FFF2-40B4-BE49-F238E27FC236}">
                <a16:creationId xmlns:a16="http://schemas.microsoft.com/office/drawing/2014/main" id="{E6DC8D80-E6F3-2EBF-3F05-7D9C3E4554EC}"/>
              </a:ext>
            </a:extLst>
          </p:cNvPr>
          <p:cNvSpPr>
            <a:spLocks noGrp="1"/>
          </p:cNvSpPr>
          <p:nvPr>
            <p:ph type="body" sz="quarter" idx="40"/>
          </p:nvPr>
        </p:nvSpPr>
        <p:spPr/>
        <p:txBody>
          <a:bodyPr/>
          <a:lstStyle/>
          <a:p>
            <a:r>
              <a:rPr lang="en-US" dirty="0"/>
              <a:t>Constant </a:t>
            </a:r>
            <a:endParaRPr lang="en-AU" dirty="0"/>
          </a:p>
        </p:txBody>
      </p:sp>
      <p:sp>
        <p:nvSpPr>
          <p:cNvPr id="23" name="Text Placeholder 22">
            <a:extLst>
              <a:ext uri="{FF2B5EF4-FFF2-40B4-BE49-F238E27FC236}">
                <a16:creationId xmlns:a16="http://schemas.microsoft.com/office/drawing/2014/main" id="{C2CF4E93-5C33-6EAB-4F3B-E33D44FD1AA2}"/>
              </a:ext>
            </a:extLst>
          </p:cNvPr>
          <p:cNvSpPr>
            <a:spLocks noGrp="1"/>
          </p:cNvSpPr>
          <p:nvPr>
            <p:ph type="body" sz="quarter" idx="41"/>
          </p:nvPr>
        </p:nvSpPr>
        <p:spPr/>
        <p:txBody>
          <a:bodyPr/>
          <a:lstStyle/>
          <a:p>
            <a:r>
              <a:rPr lang="en-US" dirty="0"/>
              <a:t>Trainers are constantly exposed to high-risk work when handling horses in the stables and monitoring track work activities. When riding horses, trainers are also exposed to high-risk work at high speeds and being approximately 5 meters from ground at all times. </a:t>
            </a:r>
            <a:endParaRPr lang="en-AU" dirty="0"/>
          </a:p>
        </p:txBody>
      </p:sp>
    </p:spTree>
    <p:extLst>
      <p:ext uri="{BB962C8B-B14F-4D97-AF65-F5344CB8AC3E}">
        <p14:creationId xmlns:p14="http://schemas.microsoft.com/office/powerpoint/2010/main" val="169227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40FFE280-727B-446B-ABF0-C10B264A1647}"/>
              </a:ext>
            </a:extLst>
          </p:cNvPr>
          <p:cNvPicPr>
            <a:picLocks noGrp="1" noChangeAspect="1"/>
          </p:cNvPicPr>
          <p:nvPr>
            <p:ph type="pic" sz="quarter" idx="11"/>
          </p:nvPr>
        </p:nvPicPr>
        <p:blipFill>
          <a:blip r:embed="rId2"/>
          <a:srcRect l="33" r="33"/>
          <a:stretch>
            <a:fillRect/>
          </a:stretch>
        </p:blipFill>
        <p:spPr>
          <a:prstGeom prst="rect">
            <a:avLst/>
          </a:prstGeom>
        </p:spPr>
      </p:pic>
      <p:sp>
        <p:nvSpPr>
          <p:cNvPr id="4" name="Picture Placeholder 3">
            <a:extLst>
              <a:ext uri="{FF2B5EF4-FFF2-40B4-BE49-F238E27FC236}">
                <a16:creationId xmlns:a16="http://schemas.microsoft.com/office/drawing/2014/main" id="{739A251D-8A4F-05E0-5F5A-D55584ACEBC0}"/>
              </a:ext>
            </a:extLst>
          </p:cNvPr>
          <p:cNvSpPr>
            <a:spLocks noGrp="1"/>
          </p:cNvSpPr>
          <p:nvPr>
            <p:ph type="pic" sz="quarter" idx="12"/>
          </p:nvPr>
        </p:nvSpPr>
        <p:spPr/>
        <p:txBody>
          <a:bodyPr/>
          <a:lstStyle/>
          <a:p>
            <a:endParaRPr lang="en-AU"/>
          </a:p>
        </p:txBody>
      </p:sp>
      <p:sp>
        <p:nvSpPr>
          <p:cNvPr id="5" name="Picture Placeholder 4">
            <a:extLst>
              <a:ext uri="{FF2B5EF4-FFF2-40B4-BE49-F238E27FC236}">
                <a16:creationId xmlns:a16="http://schemas.microsoft.com/office/drawing/2014/main" id="{2BFC8909-5605-CCE2-0DFA-2F48A5DCB21F}"/>
              </a:ext>
            </a:extLst>
          </p:cNvPr>
          <p:cNvSpPr>
            <a:spLocks noGrp="1"/>
          </p:cNvSpPr>
          <p:nvPr>
            <p:ph type="pic" sz="quarter" idx="13"/>
          </p:nvPr>
        </p:nvSpPr>
        <p:spPr/>
        <p:txBody>
          <a:bodyPr/>
          <a:lstStyle/>
          <a:p>
            <a:endParaRPr lang="en-AU"/>
          </a:p>
        </p:txBody>
      </p:sp>
      <p:sp>
        <p:nvSpPr>
          <p:cNvPr id="6" name="Picture Placeholder 5">
            <a:extLst>
              <a:ext uri="{FF2B5EF4-FFF2-40B4-BE49-F238E27FC236}">
                <a16:creationId xmlns:a16="http://schemas.microsoft.com/office/drawing/2014/main" id="{F4396E4F-11BB-F79F-6F27-FD23E4BBBCB3}"/>
              </a:ext>
            </a:extLst>
          </p:cNvPr>
          <p:cNvSpPr>
            <a:spLocks noGrp="1"/>
          </p:cNvSpPr>
          <p:nvPr>
            <p:ph type="pic" sz="quarter" idx="14"/>
          </p:nvPr>
        </p:nvSpPr>
        <p:spPr/>
        <p:txBody>
          <a:bodyPr/>
          <a:lstStyle/>
          <a:p>
            <a:endParaRPr lang="en-AU"/>
          </a:p>
        </p:txBody>
      </p:sp>
      <p:pic>
        <p:nvPicPr>
          <p:cNvPr id="24" name="Picture Placeholder 23">
            <a:extLst>
              <a:ext uri="{FF2B5EF4-FFF2-40B4-BE49-F238E27FC236}">
                <a16:creationId xmlns:a16="http://schemas.microsoft.com/office/drawing/2014/main" id="{719DF529-C48F-FE82-E72E-28FB1663BBC3}"/>
              </a:ext>
            </a:extLst>
          </p:cNvPr>
          <p:cNvPicPr>
            <a:picLocks noGrp="1" noChangeAspect="1"/>
          </p:cNvPicPr>
          <p:nvPr>
            <p:ph type="pic" sz="quarter" idx="15"/>
          </p:nvPr>
        </p:nvPicPr>
        <p:blipFill>
          <a:blip r:embed="rId3"/>
          <a:srcRect t="120" b="120"/>
          <a:stretch>
            <a:fillRect/>
          </a:stretch>
        </p:blipFill>
        <p:spPr>
          <a:prstGeom prst="rect">
            <a:avLst/>
          </a:prstGeom>
        </p:spPr>
      </p:pic>
      <p:pic>
        <p:nvPicPr>
          <p:cNvPr id="25" name="Picture Placeholder 24">
            <a:extLst>
              <a:ext uri="{FF2B5EF4-FFF2-40B4-BE49-F238E27FC236}">
                <a16:creationId xmlns:a16="http://schemas.microsoft.com/office/drawing/2014/main" id="{A5F257BD-6AB4-14CC-DBE8-51A8D014B1BD}"/>
              </a:ext>
            </a:extLst>
          </p:cNvPr>
          <p:cNvPicPr>
            <a:picLocks noGrp="1" noChangeAspect="1"/>
          </p:cNvPicPr>
          <p:nvPr>
            <p:ph type="pic" sz="quarter" idx="16"/>
          </p:nvPr>
        </p:nvPicPr>
        <p:blipFill>
          <a:blip r:embed="rId4"/>
          <a:srcRect t="119" b="119"/>
          <a:stretch>
            <a:fillRect/>
          </a:stretch>
        </p:blipFill>
        <p:spPr>
          <a:prstGeom prst="rect">
            <a:avLst/>
          </a:prstGeom>
        </p:spPr>
      </p:pic>
      <p:pic>
        <p:nvPicPr>
          <p:cNvPr id="26" name="Picture Placeholder 25">
            <a:extLst>
              <a:ext uri="{FF2B5EF4-FFF2-40B4-BE49-F238E27FC236}">
                <a16:creationId xmlns:a16="http://schemas.microsoft.com/office/drawing/2014/main" id="{595C0554-DF80-FED3-3F7A-193C065EA32D}"/>
              </a:ext>
            </a:extLst>
          </p:cNvPr>
          <p:cNvPicPr>
            <a:picLocks noGrp="1" noChangeAspect="1"/>
          </p:cNvPicPr>
          <p:nvPr>
            <p:ph type="pic" sz="quarter" idx="17"/>
          </p:nvPr>
        </p:nvPicPr>
        <p:blipFill>
          <a:blip r:embed="rId5"/>
          <a:srcRect t="120" b="120"/>
          <a:stretch>
            <a:fillRect/>
          </a:stretch>
        </p:blipFill>
        <p:spPr>
          <a:prstGeom prst="rect">
            <a:avLst/>
          </a:prstGeom>
        </p:spPr>
      </p:pic>
      <p:sp>
        <p:nvSpPr>
          <p:cNvPr id="10" name="Picture Placeholder 9">
            <a:extLst>
              <a:ext uri="{FF2B5EF4-FFF2-40B4-BE49-F238E27FC236}">
                <a16:creationId xmlns:a16="http://schemas.microsoft.com/office/drawing/2014/main" id="{BE780847-AD71-E27E-1358-27CE93C74F66}"/>
              </a:ext>
            </a:extLst>
          </p:cNvPr>
          <p:cNvSpPr>
            <a:spLocks noGrp="1"/>
          </p:cNvSpPr>
          <p:nvPr>
            <p:ph type="pic" sz="quarter" idx="18"/>
          </p:nvPr>
        </p:nvSpPr>
        <p:spPr/>
        <p:txBody>
          <a:bodyPr/>
          <a:lstStyle/>
          <a:p>
            <a:endParaRPr lang="en-AU"/>
          </a:p>
        </p:txBody>
      </p:sp>
      <p:sp>
        <p:nvSpPr>
          <p:cNvPr id="11" name="Picture Placeholder 10">
            <a:extLst>
              <a:ext uri="{FF2B5EF4-FFF2-40B4-BE49-F238E27FC236}">
                <a16:creationId xmlns:a16="http://schemas.microsoft.com/office/drawing/2014/main" id="{F3F2DD20-EC47-4544-980D-622AF121DDE3}"/>
              </a:ext>
            </a:extLst>
          </p:cNvPr>
          <p:cNvSpPr>
            <a:spLocks noGrp="1"/>
          </p:cNvSpPr>
          <p:nvPr>
            <p:ph type="pic" sz="quarter" idx="19"/>
          </p:nvPr>
        </p:nvSpPr>
        <p:spPr/>
        <p:txBody>
          <a:bodyPr/>
          <a:lstStyle/>
          <a:p>
            <a:endParaRPr lang="en-AU"/>
          </a:p>
        </p:txBody>
      </p:sp>
      <p:sp>
        <p:nvSpPr>
          <p:cNvPr id="12" name="Text Placeholder 11">
            <a:extLst>
              <a:ext uri="{FF2B5EF4-FFF2-40B4-BE49-F238E27FC236}">
                <a16:creationId xmlns:a16="http://schemas.microsoft.com/office/drawing/2014/main" id="{FE4688D9-9F25-74D2-D9C5-BD1E9608B0BC}"/>
              </a:ext>
            </a:extLst>
          </p:cNvPr>
          <p:cNvSpPr>
            <a:spLocks noGrp="1"/>
          </p:cNvSpPr>
          <p:nvPr>
            <p:ph type="body" sz="quarter" idx="20"/>
          </p:nvPr>
        </p:nvSpPr>
        <p:spPr/>
        <p:txBody>
          <a:bodyPr/>
          <a:lstStyle/>
          <a:p>
            <a:r>
              <a:rPr lang="en-AU" dirty="0"/>
              <a:t>Leading Horse</a:t>
            </a:r>
          </a:p>
        </p:txBody>
      </p:sp>
      <p:sp>
        <p:nvSpPr>
          <p:cNvPr id="13" name="Text Placeholder 12">
            <a:extLst>
              <a:ext uri="{FF2B5EF4-FFF2-40B4-BE49-F238E27FC236}">
                <a16:creationId xmlns:a16="http://schemas.microsoft.com/office/drawing/2014/main" id="{E616A689-BA8F-F623-2A3F-3DF184257D1F}"/>
              </a:ext>
            </a:extLst>
          </p:cNvPr>
          <p:cNvSpPr>
            <a:spLocks noGrp="1"/>
          </p:cNvSpPr>
          <p:nvPr>
            <p:ph type="body" sz="quarter" idx="21"/>
          </p:nvPr>
        </p:nvSpPr>
        <p:spPr/>
        <p:txBody>
          <a:bodyPr/>
          <a:lstStyle/>
          <a:p>
            <a:r>
              <a:rPr lang="en-AU" dirty="0"/>
              <a:t>Trackwork Example</a:t>
            </a:r>
          </a:p>
        </p:txBody>
      </p:sp>
      <p:sp>
        <p:nvSpPr>
          <p:cNvPr id="14" name="Text Placeholder 13">
            <a:extLst>
              <a:ext uri="{FF2B5EF4-FFF2-40B4-BE49-F238E27FC236}">
                <a16:creationId xmlns:a16="http://schemas.microsoft.com/office/drawing/2014/main" id="{D9390B87-A6AE-4DFC-E9E3-C7AD332A7188}"/>
              </a:ext>
            </a:extLst>
          </p:cNvPr>
          <p:cNvSpPr>
            <a:spLocks noGrp="1"/>
          </p:cNvSpPr>
          <p:nvPr>
            <p:ph type="body" sz="quarter" idx="22"/>
          </p:nvPr>
        </p:nvSpPr>
        <p:spPr/>
        <p:txBody>
          <a:bodyPr/>
          <a:lstStyle/>
          <a:p>
            <a:endParaRPr lang="en-AU"/>
          </a:p>
        </p:txBody>
      </p:sp>
      <p:sp>
        <p:nvSpPr>
          <p:cNvPr id="15" name="Text Placeholder 14">
            <a:extLst>
              <a:ext uri="{FF2B5EF4-FFF2-40B4-BE49-F238E27FC236}">
                <a16:creationId xmlns:a16="http://schemas.microsoft.com/office/drawing/2014/main" id="{73AED9BD-2238-A96D-A8F8-83D09B78A668}"/>
              </a:ext>
            </a:extLst>
          </p:cNvPr>
          <p:cNvSpPr>
            <a:spLocks noGrp="1"/>
          </p:cNvSpPr>
          <p:nvPr>
            <p:ph type="body" sz="quarter" idx="23"/>
          </p:nvPr>
        </p:nvSpPr>
        <p:spPr/>
        <p:txBody>
          <a:bodyPr/>
          <a:lstStyle/>
          <a:p>
            <a:endParaRPr lang="en-AU"/>
          </a:p>
        </p:txBody>
      </p:sp>
      <p:sp>
        <p:nvSpPr>
          <p:cNvPr id="16" name="Text Placeholder 15">
            <a:extLst>
              <a:ext uri="{FF2B5EF4-FFF2-40B4-BE49-F238E27FC236}">
                <a16:creationId xmlns:a16="http://schemas.microsoft.com/office/drawing/2014/main" id="{430C0525-E2B8-5A86-4D76-1E4659191E78}"/>
              </a:ext>
            </a:extLst>
          </p:cNvPr>
          <p:cNvSpPr>
            <a:spLocks noGrp="1"/>
          </p:cNvSpPr>
          <p:nvPr>
            <p:ph type="body" sz="quarter" idx="24"/>
          </p:nvPr>
        </p:nvSpPr>
        <p:spPr/>
        <p:txBody>
          <a:bodyPr/>
          <a:lstStyle/>
          <a:p>
            <a:endParaRPr lang="en-AU"/>
          </a:p>
        </p:txBody>
      </p:sp>
      <p:sp>
        <p:nvSpPr>
          <p:cNvPr id="17" name="Text Placeholder 16">
            <a:extLst>
              <a:ext uri="{FF2B5EF4-FFF2-40B4-BE49-F238E27FC236}">
                <a16:creationId xmlns:a16="http://schemas.microsoft.com/office/drawing/2014/main" id="{9586ACF3-1F11-5C3F-B974-ADD6F421F824}"/>
              </a:ext>
            </a:extLst>
          </p:cNvPr>
          <p:cNvSpPr>
            <a:spLocks noGrp="1"/>
          </p:cNvSpPr>
          <p:nvPr>
            <p:ph type="body" sz="quarter" idx="25"/>
          </p:nvPr>
        </p:nvSpPr>
        <p:spPr/>
        <p:txBody>
          <a:bodyPr/>
          <a:lstStyle/>
          <a:p>
            <a:r>
              <a:rPr lang="en-AU" dirty="0"/>
              <a:t>Saddling Process</a:t>
            </a:r>
          </a:p>
        </p:txBody>
      </p:sp>
      <p:sp>
        <p:nvSpPr>
          <p:cNvPr id="18" name="Text Placeholder 17">
            <a:extLst>
              <a:ext uri="{FF2B5EF4-FFF2-40B4-BE49-F238E27FC236}">
                <a16:creationId xmlns:a16="http://schemas.microsoft.com/office/drawing/2014/main" id="{CE247F16-E136-2AA9-C6FF-953A87494CB7}"/>
              </a:ext>
            </a:extLst>
          </p:cNvPr>
          <p:cNvSpPr>
            <a:spLocks noGrp="1"/>
          </p:cNvSpPr>
          <p:nvPr>
            <p:ph type="body" sz="quarter" idx="26"/>
          </p:nvPr>
        </p:nvSpPr>
        <p:spPr/>
        <p:txBody>
          <a:bodyPr/>
          <a:lstStyle/>
          <a:p>
            <a:r>
              <a:rPr lang="en-AU" dirty="0"/>
              <a:t>Mounting ‘legged up’</a:t>
            </a:r>
          </a:p>
        </p:txBody>
      </p:sp>
      <p:sp>
        <p:nvSpPr>
          <p:cNvPr id="19" name="Text Placeholder 18">
            <a:extLst>
              <a:ext uri="{FF2B5EF4-FFF2-40B4-BE49-F238E27FC236}">
                <a16:creationId xmlns:a16="http://schemas.microsoft.com/office/drawing/2014/main" id="{53BB4C87-4BEF-AE2E-B978-D7352221B204}"/>
              </a:ext>
            </a:extLst>
          </p:cNvPr>
          <p:cNvSpPr>
            <a:spLocks noGrp="1"/>
          </p:cNvSpPr>
          <p:nvPr>
            <p:ph type="body" sz="quarter" idx="27"/>
          </p:nvPr>
        </p:nvSpPr>
        <p:spPr/>
        <p:txBody>
          <a:bodyPr/>
          <a:lstStyle/>
          <a:p>
            <a:r>
              <a:rPr lang="en-AU" dirty="0"/>
              <a:t>Riding Position</a:t>
            </a:r>
          </a:p>
        </p:txBody>
      </p:sp>
      <p:sp>
        <p:nvSpPr>
          <p:cNvPr id="20" name="Text Placeholder 19">
            <a:extLst>
              <a:ext uri="{FF2B5EF4-FFF2-40B4-BE49-F238E27FC236}">
                <a16:creationId xmlns:a16="http://schemas.microsoft.com/office/drawing/2014/main" id="{028BF4B4-536A-497D-41DE-23D64625CF4A}"/>
              </a:ext>
            </a:extLst>
          </p:cNvPr>
          <p:cNvSpPr>
            <a:spLocks noGrp="1"/>
          </p:cNvSpPr>
          <p:nvPr>
            <p:ph type="body" sz="quarter" idx="28"/>
          </p:nvPr>
        </p:nvSpPr>
        <p:spPr/>
        <p:txBody>
          <a:bodyPr/>
          <a:lstStyle/>
          <a:p>
            <a:endParaRPr lang="en-AU"/>
          </a:p>
        </p:txBody>
      </p:sp>
      <p:sp>
        <p:nvSpPr>
          <p:cNvPr id="21" name="Text Placeholder 20">
            <a:extLst>
              <a:ext uri="{FF2B5EF4-FFF2-40B4-BE49-F238E27FC236}">
                <a16:creationId xmlns:a16="http://schemas.microsoft.com/office/drawing/2014/main" id="{3FE77B2C-D43C-2D78-3EA7-5F323429FDFD}"/>
              </a:ext>
            </a:extLst>
          </p:cNvPr>
          <p:cNvSpPr>
            <a:spLocks noGrp="1"/>
          </p:cNvSpPr>
          <p:nvPr>
            <p:ph type="body" sz="quarter" idx="29"/>
          </p:nvPr>
        </p:nvSpPr>
        <p:spPr/>
        <p:txBody>
          <a:bodyPr/>
          <a:lstStyle/>
          <a:p>
            <a:endParaRPr lang="en-AU"/>
          </a:p>
        </p:txBody>
      </p:sp>
      <p:pic>
        <p:nvPicPr>
          <p:cNvPr id="22" name="Picture Placeholder 21">
            <a:extLst>
              <a:ext uri="{FF2B5EF4-FFF2-40B4-BE49-F238E27FC236}">
                <a16:creationId xmlns:a16="http://schemas.microsoft.com/office/drawing/2014/main" id="{14F066D5-1247-6640-96DF-7C24934A1805}"/>
              </a:ext>
            </a:extLst>
          </p:cNvPr>
          <p:cNvPicPr>
            <a:picLocks noGrp="1" noChangeAspect="1"/>
          </p:cNvPicPr>
          <p:nvPr>
            <p:ph type="pic" sz="quarter" idx="10"/>
          </p:nvPr>
        </p:nvPicPr>
        <p:blipFill>
          <a:blip r:embed="rId6"/>
          <a:srcRect l="5060" r="5060"/>
          <a:stretch/>
        </p:blipFill>
        <p:spPr>
          <a:prstGeom prst="rect">
            <a:avLst/>
          </a:prstGeom>
        </p:spPr>
      </p:pic>
    </p:spTree>
    <p:extLst>
      <p:ext uri="{BB962C8B-B14F-4D97-AF65-F5344CB8AC3E}">
        <p14:creationId xmlns:p14="http://schemas.microsoft.com/office/powerpoint/2010/main" val="334579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02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F2127F9-3468-FEDA-FA99-DC4578B5DEC0}"/>
              </a:ext>
            </a:extLst>
          </p:cNvPr>
          <p:cNvGraphicFramePr>
            <a:graphicFrameLocks noGrp="1"/>
          </p:cNvGraphicFramePr>
          <p:nvPr>
            <p:ph type="tbl" sz="quarter" idx="10"/>
            <p:extLst>
              <p:ext uri="{D42A27DB-BD31-4B8C-83A1-F6EECF244321}">
                <p14:modId xmlns:p14="http://schemas.microsoft.com/office/powerpoint/2010/main" val="3231617740"/>
              </p:ext>
            </p:extLst>
          </p:nvPr>
        </p:nvGraphicFramePr>
        <p:xfrm>
          <a:off x="989013" y="1228725"/>
          <a:ext cx="10177461" cy="4912360"/>
        </p:xfrm>
        <a:graphic>
          <a:graphicData uri="http://schemas.openxmlformats.org/drawingml/2006/table">
            <a:tbl>
              <a:tblPr firstRow="1" bandRow="1">
                <a:tableStyleId>{5C22544A-7EE6-4342-B048-85BDC9FD1C3A}</a:tableStyleId>
              </a:tblPr>
              <a:tblGrid>
                <a:gridCol w="5952963">
                  <a:extLst>
                    <a:ext uri="{9D8B030D-6E8A-4147-A177-3AD203B41FA5}">
                      <a16:colId xmlns:a16="http://schemas.microsoft.com/office/drawing/2014/main" val="447137027"/>
                    </a:ext>
                  </a:extLst>
                </a:gridCol>
                <a:gridCol w="2211355">
                  <a:extLst>
                    <a:ext uri="{9D8B030D-6E8A-4147-A177-3AD203B41FA5}">
                      <a16:colId xmlns:a16="http://schemas.microsoft.com/office/drawing/2014/main" val="3439341122"/>
                    </a:ext>
                  </a:extLst>
                </a:gridCol>
                <a:gridCol w="2013143">
                  <a:extLst>
                    <a:ext uri="{9D8B030D-6E8A-4147-A177-3AD203B41FA5}">
                      <a16:colId xmlns:a16="http://schemas.microsoft.com/office/drawing/2014/main" val="829929023"/>
                    </a:ext>
                  </a:extLst>
                </a:gridCol>
              </a:tblGrid>
              <a:tr h="370840">
                <a:tc>
                  <a:txBody>
                    <a:bodyPr/>
                    <a:lstStyle/>
                    <a:p>
                      <a:r>
                        <a:rPr lang="en-US" sz="1400" dirty="0">
                          <a:latin typeface="Aptos Display" panose="020B0004020202020204" pitchFamily="34" charset="0"/>
                        </a:rPr>
                        <a:t>Job Task</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Frequency </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Classification</a:t>
                      </a:r>
                      <a:endParaRPr lang="en-AU" sz="1400" dirty="0">
                        <a:latin typeface="Aptos Display" panose="020B0004020202020204" pitchFamily="34" charset="0"/>
                      </a:endParaRPr>
                    </a:p>
                  </a:txBody>
                  <a:tcPr>
                    <a:solidFill>
                      <a:srgbClr val="23408B"/>
                    </a:solidFill>
                  </a:tcPr>
                </a:tc>
                <a:extLst>
                  <a:ext uri="{0D108BD9-81ED-4DB2-BD59-A6C34878D82A}">
                    <a16:rowId xmlns:a16="http://schemas.microsoft.com/office/drawing/2014/main" val="1931201669"/>
                  </a:ext>
                </a:extLst>
              </a:tr>
              <a:tr h="360000">
                <a:tc>
                  <a:txBody>
                    <a:bodyPr/>
                    <a:lstStyle/>
                    <a:p>
                      <a:r>
                        <a:rPr lang="en-AU" sz="1000" b="1" dirty="0">
                          <a:solidFill>
                            <a:schemeClr val="tx1"/>
                          </a:solidFill>
                          <a:latin typeface="Aptos Display" panose="020B0004020202020204" pitchFamily="34" charset="0"/>
                        </a:rPr>
                        <a:t>Training programs</a:t>
                      </a:r>
                      <a:endParaRPr lang="en-AU" sz="1000" dirty="0">
                        <a:solidFill>
                          <a:schemeClr val="tx1"/>
                        </a:solidFill>
                        <a:latin typeface="Aptos Display" panose="020B0004020202020204" pitchFamily="34" charset="0"/>
                      </a:endParaRPr>
                    </a:p>
                    <a:p>
                      <a:pPr marL="171450" indent="-171450">
                        <a:buFont typeface="Arial" panose="020B0604020202020204" pitchFamily="34" charset="0"/>
                        <a:buChar char="•"/>
                      </a:pPr>
                      <a:r>
                        <a:rPr lang="en-US" sz="1000" dirty="0"/>
                        <a:t>Develop and write daily training programs tailored to the needs of each horse.</a:t>
                      </a:r>
                    </a:p>
                    <a:p>
                      <a:pPr marL="171450" indent="-171450">
                        <a:buFont typeface="Arial" panose="020B0604020202020204" pitchFamily="34" charset="0"/>
                        <a:buChar char="•"/>
                      </a:pPr>
                      <a:r>
                        <a:rPr lang="en-US" sz="1000" dirty="0"/>
                        <a:t>Allocate and direct track work riders to ensure horses are exercised according to the training plan.</a:t>
                      </a:r>
                    </a:p>
                    <a:p>
                      <a:pPr marL="171450" indent="-171450">
                        <a:buFont typeface="Arial" panose="020B0604020202020204" pitchFamily="34" charset="0"/>
                        <a:buChar char="•"/>
                      </a:pPr>
                      <a:r>
                        <a:rPr lang="en-US" sz="1000" dirty="0"/>
                        <a:t>Coordinate and oversee the exercise process during both morning and afternoon shifts.</a:t>
                      </a:r>
                    </a:p>
                    <a:p>
                      <a:pPr marL="171450" indent="-171450">
                        <a:buFont typeface="Arial" panose="020B0604020202020204" pitchFamily="34" charset="0"/>
                        <a:buChar char="•"/>
                      </a:pPr>
                      <a:r>
                        <a:rPr lang="en-US" sz="1000" dirty="0"/>
                        <a:t>Ensure the training program is clearly documented and left in the stables for riders to access and follow.</a:t>
                      </a:r>
                    </a:p>
                    <a:p>
                      <a:pPr marL="171450" indent="-171450">
                        <a:buFont typeface="Arial" panose="020B0604020202020204" pitchFamily="34" charset="0"/>
                        <a:buChar char="•"/>
                      </a:pPr>
                      <a:r>
                        <a:rPr lang="en-US" sz="1000" dirty="0"/>
                        <a:t>Monitor compliance with training plans and provide guidance or adjustments as needed.</a:t>
                      </a:r>
                    </a:p>
                  </a:txBody>
                  <a:tcPr>
                    <a:solidFill>
                      <a:srgbClr val="24A8C0">
                        <a:alpha val="5098"/>
                      </a:srgbClr>
                    </a:solidFill>
                  </a:tcPr>
                </a:tc>
                <a:tc>
                  <a:txBody>
                    <a:bodyPr/>
                    <a:lstStyle/>
                    <a:p>
                      <a:pPr algn="ctr"/>
                      <a:r>
                        <a:rPr lang="en-US" sz="1000" dirty="0">
                          <a:solidFill>
                            <a:schemeClr val="tx1"/>
                          </a:solidFill>
                          <a:latin typeface="+mn-lt"/>
                        </a:rPr>
                        <a:t>Frequent </a:t>
                      </a:r>
                      <a:endParaRPr lang="en-AU" sz="1000" dirty="0">
                        <a:solidFill>
                          <a:schemeClr val="tx1"/>
                        </a:solidFill>
                        <a:latin typeface="+mn-lt"/>
                      </a:endParaRPr>
                    </a:p>
                  </a:txBody>
                  <a:tcPr>
                    <a:solidFill>
                      <a:srgbClr val="24A8C0">
                        <a:alpha val="5098"/>
                      </a:srgbClr>
                    </a:solidFill>
                  </a:tcPr>
                </a:tc>
                <a:tc>
                  <a:txBody>
                    <a:bodyPr/>
                    <a:lstStyle/>
                    <a:p>
                      <a:pPr algn="ctr"/>
                      <a:r>
                        <a:rPr lang="en-US" sz="1000" dirty="0">
                          <a:solidFill>
                            <a:schemeClr val="tx1"/>
                          </a:solidFill>
                          <a:latin typeface="+mn-lt"/>
                        </a:rPr>
                        <a:t>Light Work</a:t>
                      </a:r>
                      <a:endParaRPr lang="en-AU" sz="1000" dirty="0">
                        <a:solidFill>
                          <a:schemeClr val="tx1"/>
                        </a:solidFill>
                        <a:latin typeface="+mn-lt"/>
                      </a:endParaRPr>
                    </a:p>
                  </a:txBody>
                  <a:tcPr>
                    <a:solidFill>
                      <a:srgbClr val="24A8C0">
                        <a:alpha val="5098"/>
                      </a:srgbClr>
                    </a:solidFill>
                  </a:tcPr>
                </a:tc>
                <a:extLst>
                  <a:ext uri="{0D108BD9-81ED-4DB2-BD59-A6C34878D82A}">
                    <a16:rowId xmlns:a16="http://schemas.microsoft.com/office/drawing/2014/main" val="689146792"/>
                  </a:ext>
                </a:extLst>
              </a:tr>
              <a:tr h="360000">
                <a:tc>
                  <a:txBody>
                    <a:bodyPr/>
                    <a:lstStyle/>
                    <a:p>
                      <a:r>
                        <a:rPr lang="en-AU" sz="1000" b="1" dirty="0">
                          <a:solidFill>
                            <a:schemeClr val="tx1"/>
                          </a:solidFill>
                          <a:latin typeface="Aptos Display" panose="020B0004020202020204" pitchFamily="34" charset="0"/>
                        </a:rPr>
                        <a:t>Staff member directing and communication </a:t>
                      </a:r>
                    </a:p>
                    <a:p>
                      <a:pPr marL="171450" indent="-171450">
                        <a:buFont typeface="Arial" panose="020B0604020202020204" pitchFamily="34" charset="0"/>
                        <a:buChar char="•"/>
                      </a:pPr>
                      <a:r>
                        <a:rPr lang="en-US" sz="1000" dirty="0"/>
                        <a:t>Communicate effectively and use interpersonal skills to discuss the daily training program with track work riders and jockeys.</a:t>
                      </a:r>
                    </a:p>
                    <a:p>
                      <a:pPr marL="171450" indent="-171450">
                        <a:buFont typeface="Arial" panose="020B0604020202020204" pitchFamily="34" charset="0"/>
                        <a:buChar char="•"/>
                      </a:pPr>
                      <a:r>
                        <a:rPr lang="en-US" sz="1000" dirty="0"/>
                        <a:t>Conduct one-on-one discussions with riders to allocate horses for each shift.</a:t>
                      </a:r>
                    </a:p>
                    <a:p>
                      <a:pPr marL="171450" indent="-171450">
                        <a:buFont typeface="Arial" panose="020B0604020202020204" pitchFamily="34" charset="0"/>
                        <a:buChar char="•"/>
                      </a:pPr>
                      <a:r>
                        <a:rPr lang="en-US" sz="1000" dirty="0"/>
                        <a:t>Check in with riders after exercise sessions to review horse health, </a:t>
                      </a:r>
                      <a:r>
                        <a:rPr lang="en-US" sz="1000" dirty="0" err="1"/>
                        <a:t>behaviour</a:t>
                      </a:r>
                      <a:r>
                        <a:rPr lang="en-US" sz="1000" dirty="0"/>
                        <a:t>, and performance.</a:t>
                      </a:r>
                    </a:p>
                    <a:p>
                      <a:pPr marL="171450" indent="-171450">
                        <a:buFont typeface="Arial" panose="020B0604020202020204" pitchFamily="34" charset="0"/>
                        <a:buChar char="•"/>
                      </a:pPr>
                      <a:r>
                        <a:rPr lang="en-US" sz="1000" dirty="0"/>
                        <a:t>Record observations and make notes to adjust subsequent training sessions as required.</a:t>
                      </a:r>
                    </a:p>
                    <a:p>
                      <a:pPr marL="171450" indent="-171450">
                        <a:buFont typeface="Arial" panose="020B0604020202020204" pitchFamily="34" charset="0"/>
                        <a:buChar char="•"/>
                      </a:pPr>
                      <a:r>
                        <a:rPr lang="en-US" sz="1000" dirty="0"/>
                        <a:t>Liaise with owners to provide updates on horse progress and inform them of upcoming race schedules.</a:t>
                      </a:r>
                    </a:p>
                  </a:txBody>
                  <a:tcPr>
                    <a:solidFill>
                      <a:srgbClr val="24A8C0">
                        <a:alpha val="5098"/>
                      </a:srgbClr>
                    </a:solidFill>
                  </a:tcPr>
                </a:tc>
                <a:tc>
                  <a:txBody>
                    <a:bodyPr/>
                    <a:lstStyle/>
                    <a:p>
                      <a:pPr algn="ctr"/>
                      <a:r>
                        <a:rPr lang="en-US" sz="1000" dirty="0">
                          <a:solidFill>
                            <a:schemeClr val="tx1"/>
                          </a:solidFill>
                          <a:latin typeface="+mn-lt"/>
                        </a:rPr>
                        <a:t>Frequent </a:t>
                      </a:r>
                      <a:endParaRPr lang="en-AU" sz="1000" dirty="0">
                        <a:solidFill>
                          <a:schemeClr val="tx1"/>
                        </a:solidFill>
                        <a:latin typeface="+mn-lt"/>
                      </a:endParaRPr>
                    </a:p>
                  </a:txBody>
                  <a:tcPr>
                    <a:solidFill>
                      <a:srgbClr val="24A8C0">
                        <a:alpha val="5098"/>
                      </a:srgbClr>
                    </a:solidFill>
                  </a:tcPr>
                </a:tc>
                <a:tc>
                  <a:txBody>
                    <a:bodyPr/>
                    <a:lstStyle/>
                    <a:p>
                      <a:pPr algn="ctr"/>
                      <a:r>
                        <a:rPr lang="en-US" sz="1000" dirty="0">
                          <a:solidFill>
                            <a:schemeClr val="tx1"/>
                          </a:solidFill>
                          <a:latin typeface="+mn-lt"/>
                        </a:rPr>
                        <a:t>Light Work</a:t>
                      </a:r>
                      <a:endParaRPr lang="en-AU" sz="1000" dirty="0">
                        <a:solidFill>
                          <a:schemeClr val="tx1"/>
                        </a:solidFill>
                        <a:latin typeface="+mn-lt"/>
                      </a:endParaRPr>
                    </a:p>
                  </a:txBody>
                  <a:tcPr>
                    <a:solidFill>
                      <a:srgbClr val="24A8C0">
                        <a:alpha val="5098"/>
                      </a:srgbClr>
                    </a:solidFill>
                  </a:tcPr>
                </a:tc>
                <a:extLst>
                  <a:ext uri="{0D108BD9-81ED-4DB2-BD59-A6C34878D82A}">
                    <a16:rowId xmlns:a16="http://schemas.microsoft.com/office/drawing/2014/main" val="550495785"/>
                  </a:ext>
                </a:extLst>
              </a:tr>
              <a:tr h="360000">
                <a:tc>
                  <a:txBody>
                    <a:bodyPr/>
                    <a:lstStyle/>
                    <a:p>
                      <a:r>
                        <a:rPr lang="en-AU" sz="1000" b="1" dirty="0">
                          <a:solidFill>
                            <a:schemeClr val="tx1"/>
                          </a:solidFill>
                          <a:latin typeface="Aptos Display" panose="020B0004020202020204" pitchFamily="34" charset="0"/>
                        </a:rPr>
                        <a:t>Administrative tasks</a:t>
                      </a:r>
                    </a:p>
                    <a:p>
                      <a:pPr marL="171450" indent="-171450">
                        <a:buFont typeface="Arial" panose="020B0604020202020204" pitchFamily="34" charset="0"/>
                        <a:buChar char="•"/>
                      </a:pPr>
                      <a:r>
                        <a:rPr lang="en-US" sz="1000" dirty="0"/>
                        <a:t>Develop and maintain the training roster for track work riders, jockeys, and apprentice jockeys.</a:t>
                      </a:r>
                    </a:p>
                    <a:p>
                      <a:pPr marL="171450" indent="-171450">
                        <a:buFont typeface="Arial" panose="020B0604020202020204" pitchFamily="34" charset="0"/>
                        <a:buChar char="•"/>
                      </a:pPr>
                      <a:r>
                        <a:rPr lang="en-US" sz="1000" dirty="0"/>
                        <a:t>Determine and coordinate the daily training schedules to ensure efficient use of resources and personnel</a:t>
                      </a:r>
                    </a:p>
                    <a:p>
                      <a:pPr marL="171450" indent="-171450">
                        <a:buFont typeface="Arial" panose="020B0604020202020204" pitchFamily="34" charset="0"/>
                        <a:buChar char="•"/>
                      </a:pPr>
                      <a:r>
                        <a:rPr lang="en-US" sz="1000" dirty="0"/>
                        <a:t>Assist in the preparation and submission of race entries.</a:t>
                      </a:r>
                    </a:p>
                    <a:p>
                      <a:pPr marL="171450" indent="-171450">
                        <a:buFont typeface="Arial" panose="020B0604020202020204" pitchFamily="34" charset="0"/>
                        <a:buChar char="•"/>
                      </a:pPr>
                      <a:r>
                        <a:rPr lang="en-US" sz="1000" dirty="0"/>
                        <a:t>Manage the timely payment of entry fees associated with races.</a:t>
                      </a:r>
                    </a:p>
                    <a:p>
                      <a:pPr marL="171450" indent="-171450">
                        <a:buFont typeface="Arial" panose="020B0604020202020204" pitchFamily="34" charset="0"/>
                        <a:buChar char="•"/>
                      </a:pPr>
                      <a:r>
                        <a:rPr lang="en-US" sz="1000" dirty="0"/>
                        <a:t>Engage with key stakeholders, including suppliers and horse owners, through various communication channels such as phone calls, emails, and video sharing.</a:t>
                      </a:r>
                    </a:p>
                    <a:p>
                      <a:pPr marL="171450" indent="-171450">
                        <a:buFont typeface="Arial" panose="020B0604020202020204" pitchFamily="34" charset="0"/>
                        <a:buChar char="•"/>
                      </a:pPr>
                      <a:r>
                        <a:rPr lang="en-US" sz="1000" dirty="0"/>
                        <a:t>Provide regular updates and information to stakeholders regarding training progress and related activities.</a:t>
                      </a:r>
                    </a:p>
                  </a:txBody>
                  <a:tcPr>
                    <a:solidFill>
                      <a:srgbClr val="24A8C0">
                        <a:alpha val="5098"/>
                      </a:srgbClr>
                    </a:solidFill>
                  </a:tcPr>
                </a:tc>
                <a:tc>
                  <a:txBody>
                    <a:bodyPr/>
                    <a:lstStyle/>
                    <a:p>
                      <a:pPr algn="ctr"/>
                      <a:r>
                        <a:rPr lang="en-US" sz="1000" dirty="0">
                          <a:solidFill>
                            <a:schemeClr val="tx1"/>
                          </a:solidFill>
                          <a:latin typeface="+mn-lt"/>
                        </a:rPr>
                        <a:t>Frequent </a:t>
                      </a:r>
                      <a:endParaRPr lang="en-AU" sz="1000" dirty="0">
                        <a:solidFill>
                          <a:schemeClr val="tx1"/>
                        </a:solidFill>
                        <a:latin typeface="+mn-lt"/>
                      </a:endParaRPr>
                    </a:p>
                  </a:txBody>
                  <a:tcPr>
                    <a:solidFill>
                      <a:srgbClr val="24A8C0">
                        <a:alpha val="5098"/>
                      </a:srgbClr>
                    </a:solidFill>
                  </a:tcPr>
                </a:tc>
                <a:tc>
                  <a:txBody>
                    <a:bodyPr/>
                    <a:lstStyle/>
                    <a:p>
                      <a:pPr algn="ctr"/>
                      <a:r>
                        <a:rPr lang="en-US" sz="1000" dirty="0">
                          <a:solidFill>
                            <a:schemeClr val="tx1"/>
                          </a:solidFill>
                          <a:latin typeface="+mn-lt"/>
                        </a:rPr>
                        <a:t>Sedentary Work</a:t>
                      </a:r>
                      <a:endParaRPr lang="en-AU" sz="1000" dirty="0">
                        <a:solidFill>
                          <a:schemeClr val="tx1"/>
                        </a:solidFill>
                        <a:latin typeface="+mn-lt"/>
                      </a:endParaRPr>
                    </a:p>
                  </a:txBody>
                  <a:tcPr>
                    <a:solidFill>
                      <a:srgbClr val="24A8C0">
                        <a:alpha val="5098"/>
                      </a:srgbClr>
                    </a:solidFill>
                  </a:tcPr>
                </a:tc>
                <a:extLst>
                  <a:ext uri="{0D108BD9-81ED-4DB2-BD59-A6C34878D82A}">
                    <a16:rowId xmlns:a16="http://schemas.microsoft.com/office/drawing/2014/main" val="2738146802"/>
                  </a:ext>
                </a:extLst>
              </a:tr>
            </a:tbl>
          </a:graphicData>
        </a:graphic>
      </p:graphicFrame>
    </p:spTree>
    <p:extLst>
      <p:ext uri="{BB962C8B-B14F-4D97-AF65-F5344CB8AC3E}">
        <p14:creationId xmlns:p14="http://schemas.microsoft.com/office/powerpoint/2010/main" val="226125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F2127F9-3468-FEDA-FA99-DC4578B5DEC0}"/>
              </a:ext>
            </a:extLst>
          </p:cNvPr>
          <p:cNvGraphicFramePr>
            <a:graphicFrameLocks noGrp="1"/>
          </p:cNvGraphicFramePr>
          <p:nvPr>
            <p:ph type="tbl" sz="quarter" idx="10"/>
            <p:extLst>
              <p:ext uri="{D42A27DB-BD31-4B8C-83A1-F6EECF244321}">
                <p14:modId xmlns:p14="http://schemas.microsoft.com/office/powerpoint/2010/main" val="626550918"/>
              </p:ext>
            </p:extLst>
          </p:nvPr>
        </p:nvGraphicFramePr>
        <p:xfrm>
          <a:off x="989013" y="1228725"/>
          <a:ext cx="10177461" cy="1986280"/>
        </p:xfrm>
        <a:graphic>
          <a:graphicData uri="http://schemas.openxmlformats.org/drawingml/2006/table">
            <a:tbl>
              <a:tblPr firstRow="1" bandRow="1">
                <a:tableStyleId>{5C22544A-7EE6-4342-B048-85BDC9FD1C3A}</a:tableStyleId>
              </a:tblPr>
              <a:tblGrid>
                <a:gridCol w="5952963">
                  <a:extLst>
                    <a:ext uri="{9D8B030D-6E8A-4147-A177-3AD203B41FA5}">
                      <a16:colId xmlns:a16="http://schemas.microsoft.com/office/drawing/2014/main" val="447137027"/>
                    </a:ext>
                  </a:extLst>
                </a:gridCol>
                <a:gridCol w="2211355">
                  <a:extLst>
                    <a:ext uri="{9D8B030D-6E8A-4147-A177-3AD203B41FA5}">
                      <a16:colId xmlns:a16="http://schemas.microsoft.com/office/drawing/2014/main" val="3439341122"/>
                    </a:ext>
                  </a:extLst>
                </a:gridCol>
                <a:gridCol w="2013143">
                  <a:extLst>
                    <a:ext uri="{9D8B030D-6E8A-4147-A177-3AD203B41FA5}">
                      <a16:colId xmlns:a16="http://schemas.microsoft.com/office/drawing/2014/main" val="829929023"/>
                    </a:ext>
                  </a:extLst>
                </a:gridCol>
              </a:tblGrid>
              <a:tr h="370840">
                <a:tc>
                  <a:txBody>
                    <a:bodyPr/>
                    <a:lstStyle/>
                    <a:p>
                      <a:r>
                        <a:rPr lang="en-US" sz="1400" dirty="0">
                          <a:latin typeface="Aptos Display" panose="020B0004020202020204" pitchFamily="34" charset="0"/>
                        </a:rPr>
                        <a:t>Job Task</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Frequency </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Classification</a:t>
                      </a:r>
                      <a:endParaRPr lang="en-AU" sz="1400" dirty="0">
                        <a:latin typeface="Aptos Display" panose="020B0004020202020204" pitchFamily="34" charset="0"/>
                      </a:endParaRPr>
                    </a:p>
                  </a:txBody>
                  <a:tcPr>
                    <a:solidFill>
                      <a:srgbClr val="23408B"/>
                    </a:solidFill>
                  </a:tcPr>
                </a:tc>
                <a:extLst>
                  <a:ext uri="{0D108BD9-81ED-4DB2-BD59-A6C34878D82A}">
                    <a16:rowId xmlns:a16="http://schemas.microsoft.com/office/drawing/2014/main" val="1931201669"/>
                  </a:ext>
                </a:extLst>
              </a:tr>
              <a:tr h="360000">
                <a:tc>
                  <a:txBody>
                    <a:bodyPr/>
                    <a:lstStyle/>
                    <a:p>
                      <a:r>
                        <a:rPr lang="en-AU" sz="1000" b="1" dirty="0">
                          <a:solidFill>
                            <a:schemeClr val="tx1"/>
                          </a:solidFill>
                          <a:latin typeface="Aptos Display" panose="020B0004020202020204" pitchFamily="34" charset="0"/>
                        </a:rPr>
                        <a:t>Horse care tasks </a:t>
                      </a:r>
                    </a:p>
                    <a:p>
                      <a:pPr marL="171450" indent="-171450">
                        <a:buFont typeface="Arial" panose="020B0604020202020204" pitchFamily="34" charset="0"/>
                        <a:buChar char="•"/>
                      </a:pPr>
                      <a:r>
                        <a:rPr lang="en-US" sz="1000" dirty="0"/>
                        <a:t>Oversee the general well-being and health of horses under training.</a:t>
                      </a:r>
                    </a:p>
                    <a:p>
                      <a:pPr marL="171450" indent="-171450">
                        <a:buFont typeface="Arial" panose="020B0604020202020204" pitchFamily="34" charset="0"/>
                        <a:buChar char="•"/>
                      </a:pPr>
                      <a:r>
                        <a:rPr lang="en-US" sz="1000" dirty="0"/>
                        <a:t>Monitor horses for signs of injury, illness, or distress and coordinate with veterinary staff as needed.</a:t>
                      </a:r>
                    </a:p>
                    <a:p>
                      <a:pPr marL="171450" indent="-171450">
                        <a:buFont typeface="Arial" panose="020B0604020202020204" pitchFamily="34" charset="0"/>
                        <a:buChar char="•"/>
                      </a:pPr>
                      <a:r>
                        <a:rPr lang="en-US" sz="1000" dirty="0"/>
                        <a:t>Ensure horses receive proper grooming, feeding, and hydration in line with training and welfare protocols.</a:t>
                      </a:r>
                    </a:p>
                    <a:p>
                      <a:pPr marL="171450" indent="-171450">
                        <a:buFont typeface="Arial" panose="020B0604020202020204" pitchFamily="34" charset="0"/>
                        <a:buChar char="•"/>
                      </a:pPr>
                      <a:r>
                        <a:rPr lang="en-US" sz="1000" dirty="0"/>
                        <a:t>Supervise stable cleanliness and maintenance to provide a safe and healthy environment for horses.</a:t>
                      </a:r>
                    </a:p>
                    <a:p>
                      <a:pPr marL="171450" indent="-171450">
                        <a:buFont typeface="Arial" panose="020B0604020202020204" pitchFamily="34" charset="0"/>
                        <a:buChar char="•"/>
                      </a:pPr>
                      <a:r>
                        <a:rPr lang="en-US" sz="1000" dirty="0"/>
                        <a:t>Monitor horses post-exercise to assess recovery and address any immediate care needs.</a:t>
                      </a:r>
                    </a:p>
                    <a:p>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mn-lt"/>
                        </a:rPr>
                        <a:t>Occasional </a:t>
                      </a:r>
                      <a:endParaRPr lang="en-AU" sz="1000" dirty="0">
                        <a:solidFill>
                          <a:schemeClr val="tx1"/>
                        </a:solidFill>
                        <a:latin typeface="+mn-lt"/>
                      </a:endParaRPr>
                    </a:p>
                  </a:txBody>
                  <a:tcPr>
                    <a:solidFill>
                      <a:srgbClr val="24A8C0">
                        <a:alpha val="5098"/>
                      </a:srgbClr>
                    </a:solidFill>
                  </a:tcPr>
                </a:tc>
                <a:tc>
                  <a:txBody>
                    <a:bodyPr/>
                    <a:lstStyle/>
                    <a:p>
                      <a:pPr algn="ctr"/>
                      <a:r>
                        <a:rPr lang="en-US" sz="1000" dirty="0">
                          <a:solidFill>
                            <a:schemeClr val="tx1"/>
                          </a:solidFill>
                          <a:latin typeface="+mn-lt"/>
                        </a:rPr>
                        <a:t>Moderate</a:t>
                      </a:r>
                      <a:endParaRPr lang="en-AU" sz="1000" dirty="0">
                        <a:solidFill>
                          <a:schemeClr val="tx1"/>
                        </a:solidFill>
                        <a:latin typeface="+mn-lt"/>
                      </a:endParaRPr>
                    </a:p>
                  </a:txBody>
                  <a:tcPr>
                    <a:solidFill>
                      <a:srgbClr val="24A8C0">
                        <a:alpha val="5098"/>
                      </a:srgbClr>
                    </a:solidFill>
                  </a:tcPr>
                </a:tc>
                <a:extLst>
                  <a:ext uri="{0D108BD9-81ED-4DB2-BD59-A6C34878D82A}">
                    <a16:rowId xmlns:a16="http://schemas.microsoft.com/office/drawing/2014/main" val="689146792"/>
                  </a:ext>
                </a:extLst>
              </a:tr>
            </a:tbl>
          </a:graphicData>
        </a:graphic>
      </p:graphicFrame>
    </p:spTree>
    <p:extLst>
      <p:ext uri="{BB962C8B-B14F-4D97-AF65-F5344CB8AC3E}">
        <p14:creationId xmlns:p14="http://schemas.microsoft.com/office/powerpoint/2010/main" val="425970775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BDC752-4A16-11CD-86D3-DF454224E47B}"/>
              </a:ext>
            </a:extLst>
          </p:cNvPr>
          <p:cNvGraphicFramePr>
            <a:graphicFrameLocks/>
          </p:cNvGraphicFramePr>
          <p:nvPr>
            <p:extLst>
              <p:ext uri="{D42A27DB-BD31-4B8C-83A1-F6EECF244321}">
                <p14:modId xmlns:p14="http://schemas.microsoft.com/office/powerpoint/2010/main" val="631334982"/>
              </p:ext>
            </p:extLst>
          </p:nvPr>
        </p:nvGraphicFramePr>
        <p:xfrm>
          <a:off x="845344" y="1143000"/>
          <a:ext cx="10177462" cy="3093720"/>
        </p:xfrm>
        <a:graphic>
          <a:graphicData uri="http://schemas.openxmlformats.org/drawingml/2006/table">
            <a:tbl>
              <a:tblPr firstRow="1" bandRow="1">
                <a:tableStyleId>{5C22544A-7EE6-4342-B048-85BDC9FD1C3A}</a:tableStyleId>
              </a:tblPr>
              <a:tblGrid>
                <a:gridCol w="5952964">
                  <a:extLst>
                    <a:ext uri="{9D8B030D-6E8A-4147-A177-3AD203B41FA5}">
                      <a16:colId xmlns:a16="http://schemas.microsoft.com/office/drawing/2014/main" val="447137027"/>
                    </a:ext>
                  </a:extLst>
                </a:gridCol>
                <a:gridCol w="2211355">
                  <a:extLst>
                    <a:ext uri="{9D8B030D-6E8A-4147-A177-3AD203B41FA5}">
                      <a16:colId xmlns:a16="http://schemas.microsoft.com/office/drawing/2014/main" val="3439341122"/>
                    </a:ext>
                  </a:extLst>
                </a:gridCol>
                <a:gridCol w="2013143">
                  <a:extLst>
                    <a:ext uri="{9D8B030D-6E8A-4147-A177-3AD203B41FA5}">
                      <a16:colId xmlns:a16="http://schemas.microsoft.com/office/drawing/2014/main" val="829929023"/>
                    </a:ext>
                  </a:extLst>
                </a:gridCol>
              </a:tblGrid>
              <a:tr h="370840">
                <a:tc>
                  <a:txBody>
                    <a:bodyPr/>
                    <a:lstStyle/>
                    <a:p>
                      <a:r>
                        <a:rPr lang="en-US" sz="1400" dirty="0">
                          <a:latin typeface="Aptos Display" panose="020B0004020202020204" pitchFamily="34" charset="0"/>
                        </a:rPr>
                        <a:t>Possible Job Tasks</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Frequency </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Classification</a:t>
                      </a:r>
                      <a:endParaRPr lang="en-AU" sz="1400" dirty="0">
                        <a:latin typeface="Aptos Display" panose="020B0004020202020204" pitchFamily="34" charset="0"/>
                      </a:endParaRPr>
                    </a:p>
                  </a:txBody>
                  <a:tcPr>
                    <a:solidFill>
                      <a:srgbClr val="23408B"/>
                    </a:solidFill>
                  </a:tcPr>
                </a:tc>
                <a:extLst>
                  <a:ext uri="{0D108BD9-81ED-4DB2-BD59-A6C34878D82A}">
                    <a16:rowId xmlns:a16="http://schemas.microsoft.com/office/drawing/2014/main" val="1931201669"/>
                  </a:ext>
                </a:extLst>
              </a:tr>
              <a:tr h="360000">
                <a:tc>
                  <a:txBody>
                    <a:bodyPr/>
                    <a:lstStyle/>
                    <a:p>
                      <a:pPr algn="just" rtl="0" fontAlgn="base">
                        <a:lnSpc>
                          <a:spcPts val="975"/>
                        </a:lnSpc>
                        <a:buNone/>
                      </a:pPr>
                      <a:r>
                        <a:rPr lang="en-US" sz="1000" b="1" i="0" dirty="0">
                          <a:solidFill>
                            <a:srgbClr val="5E5E5E"/>
                          </a:solidFill>
                          <a:effectLst/>
                          <a:latin typeface="+mn-lt"/>
                        </a:rPr>
                        <a:t>Mounting and Dismounting Horse</a:t>
                      </a:r>
                      <a:r>
                        <a:rPr lang="en-US" sz="1000" b="0" i="0" dirty="0">
                          <a:solidFill>
                            <a:srgbClr val="5E5E5E"/>
                          </a:solidFill>
                          <a:effectLst/>
                          <a:latin typeface="+mn-lt"/>
                        </a:rPr>
                        <a:t>​</a:t>
                      </a:r>
                      <a:endParaRPr lang="en-US" sz="1800"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Trainers are occasionally are required to mount and dismount multiple horses during each shift when trackwork is being performed. This task involves a combination of strength, flexibility, coordination, balance, and horse handling skills. It must be performed quickly but safely, often while the horse is alert or fresh.​</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The leg-up method is a common and efficient way for trainers to mount horses, especially when speed, rider size, or the horse’s height makes mounting from the ground or a block impractical. This method involves a second person lifting the rider onto the horse using coordinated timing and strength.​</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Good core strength and balance to coordinate with the lift.​</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Flexibility and mobility to swing the leg over mid-air.​</a:t>
                      </a:r>
                      <a:endParaRPr lang="en-US" b="0" i="0" dirty="0">
                        <a:solidFill>
                          <a:srgbClr val="5E5E5E"/>
                        </a:solidFill>
                        <a:effectLst/>
                        <a:latin typeface="+mn-lt"/>
                      </a:endParaRPr>
                    </a:p>
                  </a:txBody>
                  <a:tcPr>
                    <a:solidFill>
                      <a:srgbClr val="24A8C0">
                        <a:alpha val="5098"/>
                      </a:srgbClr>
                    </a:solidFill>
                  </a:tcPr>
                </a:tc>
                <a:tc>
                  <a:txBody>
                    <a:bodyPr/>
                    <a:lstStyle/>
                    <a:p>
                      <a:pPr algn="ctr" rtl="0" fontAlgn="base">
                        <a:lnSpc>
                          <a:spcPts val="975"/>
                        </a:lnSpc>
                        <a:buNone/>
                      </a:pPr>
                      <a:r>
                        <a:rPr lang="en-US" sz="1000" b="0" i="0" dirty="0">
                          <a:solidFill>
                            <a:srgbClr val="5E5E5E"/>
                          </a:solidFill>
                          <a:effectLst/>
                          <a:latin typeface="+mn-lt"/>
                        </a:rPr>
                        <a:t>Occasional</a:t>
                      </a:r>
                      <a:endParaRPr lang="en-US" b="0" i="0" dirty="0">
                        <a:solidFill>
                          <a:srgbClr val="5E5E5E"/>
                        </a:solidFill>
                        <a:effectLst/>
                        <a:latin typeface="+mn-lt"/>
                      </a:endParaRPr>
                    </a:p>
                  </a:txBody>
                  <a:tcPr>
                    <a:solidFill>
                      <a:srgbClr val="24A8C0">
                        <a:alpha val="5098"/>
                      </a:srgbClr>
                    </a:solidFill>
                  </a:tcPr>
                </a:tc>
                <a:tc>
                  <a:txBody>
                    <a:bodyPr/>
                    <a:lstStyle/>
                    <a:p>
                      <a:pPr algn="ctr" rtl="0" fontAlgn="base">
                        <a:lnSpc>
                          <a:spcPts val="975"/>
                        </a:lnSpc>
                        <a:buNone/>
                      </a:pPr>
                      <a:r>
                        <a:rPr lang="en-US" sz="1000" b="0" i="0" dirty="0">
                          <a:solidFill>
                            <a:srgbClr val="5E5E5E"/>
                          </a:solidFill>
                          <a:effectLst/>
                          <a:latin typeface="+mn-lt"/>
                        </a:rPr>
                        <a:t>Medium​</a:t>
                      </a:r>
                      <a:endParaRPr lang="en-US" b="0" i="0" dirty="0">
                        <a:solidFill>
                          <a:srgbClr val="5E5E5E"/>
                        </a:solidFill>
                        <a:effectLst/>
                        <a:latin typeface="+mn-lt"/>
                      </a:endParaRPr>
                    </a:p>
                  </a:txBody>
                  <a:tcPr>
                    <a:solidFill>
                      <a:srgbClr val="24A8C0">
                        <a:alpha val="5098"/>
                      </a:srgbClr>
                    </a:solidFill>
                  </a:tcPr>
                </a:tc>
                <a:extLst>
                  <a:ext uri="{0D108BD9-81ED-4DB2-BD59-A6C34878D82A}">
                    <a16:rowId xmlns:a16="http://schemas.microsoft.com/office/drawing/2014/main" val="689146792"/>
                  </a:ext>
                </a:extLst>
              </a:tr>
              <a:tr h="360000">
                <a:tc>
                  <a:txBody>
                    <a:bodyPr/>
                    <a:lstStyle/>
                    <a:p>
                      <a:pPr algn="just" rtl="0" fontAlgn="base">
                        <a:lnSpc>
                          <a:spcPts val="975"/>
                        </a:lnSpc>
                        <a:buNone/>
                      </a:pPr>
                      <a:r>
                        <a:rPr lang="en-US" sz="1000" b="1" i="0" dirty="0">
                          <a:solidFill>
                            <a:srgbClr val="5E5E5E"/>
                          </a:solidFill>
                          <a:effectLst/>
                          <a:latin typeface="+mn-lt"/>
                        </a:rPr>
                        <a:t>Riding Horse</a:t>
                      </a:r>
                      <a:r>
                        <a:rPr lang="en-US" sz="1000" b="0" i="0" dirty="0">
                          <a:solidFill>
                            <a:srgbClr val="5E5E5E"/>
                          </a:solidFill>
                          <a:effectLst/>
                          <a:latin typeface="+mn-lt"/>
                        </a:rPr>
                        <a:t>​</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Trainers are occasionally required to ride horses during trackwork. This includes walking, trotting, cantering, and galloping horses under saddle, often in a structured workout on a training track or in a designated riding area. ​</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Requires strong core strength and balance to remain centered in the saddle.​</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Sustained use of leg muscles and grip strength for cues and control.​</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Endurance and cardiovascular fitness to ride multiple horses per session.​</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Tolerance for early morning starts, cold weather, and repetitive high-intensity work.​</a:t>
                      </a:r>
                      <a:endParaRPr lang="en-US" b="0" i="0" dirty="0">
                        <a:solidFill>
                          <a:srgbClr val="5E5E5E"/>
                        </a:solidFill>
                        <a:effectLst/>
                        <a:latin typeface="+mn-lt"/>
                      </a:endParaRPr>
                    </a:p>
                    <a:p>
                      <a:pPr marL="171450" indent="-171450" algn="just" rtl="0" fontAlgn="base">
                        <a:lnSpc>
                          <a:spcPts val="975"/>
                        </a:lnSpc>
                        <a:buFont typeface="Arial" panose="020B0604020202020204" pitchFamily="34" charset="0"/>
                        <a:buChar char="•"/>
                      </a:pPr>
                      <a:r>
                        <a:rPr lang="en-US" sz="1000" b="0" i="0" dirty="0">
                          <a:solidFill>
                            <a:srgbClr val="5E5E5E"/>
                          </a:solidFill>
                          <a:effectLst/>
                          <a:latin typeface="+mn-lt"/>
                        </a:rPr>
                        <a:t>High degree of situational awareness—including other horses, riders, and track rules.​</a:t>
                      </a:r>
                      <a:endParaRPr lang="en-US" b="0" i="0" dirty="0">
                        <a:solidFill>
                          <a:srgbClr val="5E5E5E"/>
                        </a:solidFill>
                        <a:effectLst/>
                        <a:latin typeface="+mn-lt"/>
                      </a:endParaRPr>
                    </a:p>
                  </a:txBody>
                  <a:tcPr>
                    <a:solidFill>
                      <a:srgbClr val="24A8C0">
                        <a:alpha val="5098"/>
                      </a:srgbClr>
                    </a:solidFill>
                  </a:tcPr>
                </a:tc>
                <a:tc>
                  <a:txBody>
                    <a:bodyPr/>
                    <a:lstStyle/>
                    <a:p>
                      <a:pPr algn="ctr" rtl="0" fontAlgn="base">
                        <a:lnSpc>
                          <a:spcPts val="975"/>
                        </a:lnSpc>
                        <a:buNone/>
                      </a:pPr>
                      <a:r>
                        <a:rPr lang="en-US" sz="1000" b="0" i="0" dirty="0">
                          <a:solidFill>
                            <a:srgbClr val="5E5E5E"/>
                          </a:solidFill>
                          <a:effectLst/>
                          <a:latin typeface="+mn-lt"/>
                        </a:rPr>
                        <a:t>Occasional​</a:t>
                      </a:r>
                      <a:endParaRPr lang="en-US" b="0" i="0" dirty="0">
                        <a:solidFill>
                          <a:srgbClr val="5E5E5E"/>
                        </a:solidFill>
                        <a:effectLst/>
                        <a:latin typeface="+mn-lt"/>
                      </a:endParaRPr>
                    </a:p>
                  </a:txBody>
                  <a:tcPr>
                    <a:solidFill>
                      <a:srgbClr val="24A8C0">
                        <a:alpha val="5098"/>
                      </a:srgbClr>
                    </a:solidFill>
                  </a:tcPr>
                </a:tc>
                <a:tc>
                  <a:txBody>
                    <a:bodyPr/>
                    <a:lstStyle/>
                    <a:p>
                      <a:pPr algn="ctr" rtl="0" fontAlgn="base">
                        <a:lnSpc>
                          <a:spcPts val="975"/>
                        </a:lnSpc>
                        <a:buNone/>
                      </a:pPr>
                      <a:r>
                        <a:rPr lang="en-US" sz="1000" b="0" i="0" dirty="0">
                          <a:solidFill>
                            <a:srgbClr val="5E5E5E"/>
                          </a:solidFill>
                          <a:effectLst/>
                          <a:latin typeface="+mn-lt"/>
                        </a:rPr>
                        <a:t>Medium​</a:t>
                      </a:r>
                      <a:endParaRPr lang="en-US" b="0" i="0" dirty="0">
                        <a:solidFill>
                          <a:srgbClr val="5E5E5E"/>
                        </a:solidFill>
                        <a:effectLst/>
                        <a:latin typeface="+mn-lt"/>
                      </a:endParaRPr>
                    </a:p>
                  </a:txBody>
                  <a:tcPr>
                    <a:solidFill>
                      <a:srgbClr val="24A8C0">
                        <a:alpha val="5098"/>
                      </a:srgbClr>
                    </a:solidFill>
                  </a:tcPr>
                </a:tc>
                <a:extLst>
                  <a:ext uri="{0D108BD9-81ED-4DB2-BD59-A6C34878D82A}">
                    <a16:rowId xmlns:a16="http://schemas.microsoft.com/office/drawing/2014/main" val="1303337280"/>
                  </a:ext>
                </a:extLst>
              </a:tr>
            </a:tbl>
          </a:graphicData>
        </a:graphic>
      </p:graphicFrame>
    </p:spTree>
    <p:extLst>
      <p:ext uri="{BB962C8B-B14F-4D97-AF65-F5344CB8AC3E}">
        <p14:creationId xmlns:p14="http://schemas.microsoft.com/office/powerpoint/2010/main" val="23466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3D0153A-438C-0D9D-5A0F-E656AA1A44B3}"/>
              </a:ext>
            </a:extLst>
          </p:cNvPr>
          <p:cNvGraphicFramePr>
            <a:graphicFrameLocks noGrp="1"/>
          </p:cNvGraphicFramePr>
          <p:nvPr>
            <p:ph type="tbl" sz="quarter" idx="10"/>
            <p:extLst>
              <p:ext uri="{D42A27DB-BD31-4B8C-83A1-F6EECF244321}">
                <p14:modId xmlns:p14="http://schemas.microsoft.com/office/powerpoint/2010/main" val="138851852"/>
              </p:ext>
            </p:extLst>
          </p:nvPr>
        </p:nvGraphicFramePr>
        <p:xfrm>
          <a:off x="951721" y="1210064"/>
          <a:ext cx="10291667" cy="4605945"/>
        </p:xfrm>
        <a:graphic>
          <a:graphicData uri="http://schemas.openxmlformats.org/drawingml/2006/table">
            <a:tbl>
              <a:tblPr bandRow="1">
                <a:tableStyleId>{5C22544A-7EE6-4342-B048-85BDC9FD1C3A}</a:tableStyleId>
              </a:tblPr>
              <a:tblGrid>
                <a:gridCol w="10291667">
                  <a:extLst>
                    <a:ext uri="{9D8B030D-6E8A-4147-A177-3AD203B41FA5}">
                      <a16:colId xmlns:a16="http://schemas.microsoft.com/office/drawing/2014/main" val="3305350858"/>
                    </a:ext>
                  </a:extLst>
                </a:gridCol>
              </a:tblGrid>
              <a:tr h="4605945">
                <a:tc>
                  <a:txBody>
                    <a:bodyPr/>
                    <a:lstStyle/>
                    <a:p>
                      <a:pPr marL="171450" indent="-171450">
                        <a:buFont typeface="Arial" panose="020B0604020202020204" pitchFamily="34" charset="0"/>
                        <a:buChar char="•"/>
                      </a:pPr>
                      <a:r>
                        <a:rPr lang="en-US" sz="1000" dirty="0"/>
                        <a:t>Trainers are required to lift and carry weights up to 15 kilograms safely, primarily from ground to waist level.</a:t>
                      </a:r>
                    </a:p>
                    <a:p>
                      <a:pPr marL="171450" indent="-171450">
                        <a:buFont typeface="Arial" panose="020B0604020202020204" pitchFamily="34" charset="0"/>
                        <a:buChar char="•"/>
                      </a:pPr>
                      <a:r>
                        <a:rPr lang="en-US" sz="1000" dirty="0"/>
                        <a:t>Dexterity and fine motor skills required </a:t>
                      </a:r>
                    </a:p>
                    <a:p>
                      <a:pPr marL="171450" indent="-171450">
                        <a:buFont typeface="Arial" panose="020B0604020202020204" pitchFamily="34" charset="0"/>
                        <a:buChar char="•"/>
                      </a:pPr>
                      <a:r>
                        <a:rPr lang="en-US" sz="1000" dirty="0"/>
                        <a:t>Tasks demand prolonged standing and frequent physical movements including bending, twisting, squatting, stooping, forward, and overhead reaching, essential for saddling, unsaddling, and horse care activities</a:t>
                      </a:r>
                    </a:p>
                    <a:p>
                      <a:pPr marL="171450" indent="-171450">
                        <a:buFont typeface="Arial" panose="020B0604020202020204" pitchFamily="34" charset="0"/>
                        <a:buChar char="•"/>
                      </a:pPr>
                      <a:r>
                        <a:rPr lang="en-US" sz="1000" dirty="0"/>
                        <a:t>An understanding of equine health, exercise needs, and training programs is necessary</a:t>
                      </a:r>
                    </a:p>
                    <a:p>
                      <a:pPr marL="171450" indent="-171450">
                        <a:buFont typeface="Arial" panose="020B0604020202020204" pitchFamily="34" charset="0"/>
                        <a:buChar char="•"/>
                      </a:pPr>
                      <a:r>
                        <a:rPr lang="en-US" sz="1000" dirty="0"/>
                        <a:t>Trainers must also demonstrate high-level interpersonal skills to communicate and collaborate with horse owners, jockeys, suppliers, and veterinary staff efficiently</a:t>
                      </a:r>
                    </a:p>
                    <a:p>
                      <a:pPr marL="171450" indent="-171450">
                        <a:buFont typeface="Arial" panose="020B0604020202020204" pitchFamily="34" charset="0"/>
                        <a:buChar char="•"/>
                      </a:pPr>
                      <a:r>
                        <a:rPr lang="en-US" sz="1000" i="0" dirty="0">
                          <a:solidFill>
                            <a:schemeClr val="tx1"/>
                          </a:solidFill>
                          <a:latin typeface="+mn-lt"/>
                        </a:rPr>
                        <a:t>Computer literacy skills </a:t>
                      </a:r>
                    </a:p>
                    <a:p>
                      <a:pPr marL="171450" indent="-171450">
                        <a:buFont typeface="Arial" panose="020B0604020202020204" pitchFamily="34" charset="0"/>
                        <a:buChar char="•"/>
                      </a:pPr>
                      <a:endParaRPr lang="en-US" sz="1000" i="0" dirty="0">
                        <a:solidFill>
                          <a:schemeClr val="tx1"/>
                        </a:solidFill>
                        <a:latin typeface="+mn-lt"/>
                      </a:endParaRPr>
                    </a:p>
                    <a:p>
                      <a:pPr marL="0" indent="0">
                        <a:buFont typeface="Arial" panose="020B0604020202020204" pitchFamily="34" charset="0"/>
                        <a:buNone/>
                      </a:pPr>
                      <a:r>
                        <a:rPr lang="en-US" sz="1000" i="0" dirty="0">
                          <a:solidFill>
                            <a:schemeClr val="tx1"/>
                          </a:solidFill>
                          <a:latin typeface="+mn-lt"/>
                        </a:rPr>
                        <a:t>In addition to, on an occasional basis:</a:t>
                      </a:r>
                    </a:p>
                    <a:p>
                      <a:pPr marL="171450" indent="-171450" rtl="0" fontAlgn="base">
                        <a:buFont typeface="Arial" panose="020B0604020202020204" pitchFamily="34" charset="0"/>
                        <a:buChar char="•"/>
                      </a:pPr>
                      <a:r>
                        <a:rPr lang="en-AU" sz="1000" b="0" i="0" kern="1200" dirty="0">
                          <a:solidFill>
                            <a:schemeClr val="dk1"/>
                          </a:solidFill>
                          <a:effectLst/>
                          <a:latin typeface="+mn-lt"/>
                          <a:ea typeface="+mn-ea"/>
                          <a:cs typeface="+mn-cs"/>
                        </a:rPr>
                        <a:t>Ability to bend, forward, overhead and lateral reach when positioning tack </a:t>
                      </a:r>
                      <a:r>
                        <a:rPr lang="en-US" sz="1000" b="0" i="0" kern="1200" dirty="0">
                          <a:solidFill>
                            <a:schemeClr val="dk1"/>
                          </a:solidFill>
                          <a:effectLst/>
                          <a:latin typeface="+mn-lt"/>
                          <a:ea typeface="+mn-ea"/>
                          <a:cs typeface="+mn-cs"/>
                        </a:rPr>
                        <a:t>​</a:t>
                      </a:r>
                    </a:p>
                    <a:p>
                      <a:pPr marL="171450" indent="-171450" rtl="0" fontAlgn="base">
                        <a:buFont typeface="Arial" panose="020B0604020202020204" pitchFamily="34" charset="0"/>
                        <a:buChar char="•"/>
                      </a:pPr>
                      <a:r>
                        <a:rPr lang="en-AU" sz="1000" b="0" i="0" kern="1200" dirty="0">
                          <a:solidFill>
                            <a:schemeClr val="dk1"/>
                          </a:solidFill>
                          <a:effectLst/>
                          <a:latin typeface="+mn-lt"/>
                          <a:ea typeface="+mn-ea"/>
                          <a:cs typeface="+mn-cs"/>
                        </a:rPr>
                        <a:t>Strength through legs to hold riding position, stoop, need to have high level of stamina</a:t>
                      </a:r>
                      <a:r>
                        <a:rPr lang="en-US" sz="1000" b="0" i="0" kern="1200" dirty="0">
                          <a:solidFill>
                            <a:schemeClr val="dk1"/>
                          </a:solidFill>
                          <a:effectLst/>
                          <a:latin typeface="+mn-lt"/>
                          <a:ea typeface="+mn-ea"/>
                          <a:cs typeface="+mn-cs"/>
                        </a:rPr>
                        <a:t>​</a:t>
                      </a:r>
                    </a:p>
                    <a:p>
                      <a:pPr marL="171450" indent="-171450" rtl="0" fontAlgn="base">
                        <a:buFont typeface="Arial" panose="020B0604020202020204" pitchFamily="34" charset="0"/>
                        <a:buChar char="•"/>
                      </a:pPr>
                      <a:r>
                        <a:rPr lang="en-AU" sz="1000" b="0" i="0" kern="1200" dirty="0">
                          <a:solidFill>
                            <a:schemeClr val="dk1"/>
                          </a:solidFill>
                          <a:effectLst/>
                          <a:latin typeface="+mn-lt"/>
                          <a:ea typeface="+mn-ea"/>
                          <a:cs typeface="+mn-cs"/>
                        </a:rPr>
                        <a:t>Balance and coordination skills </a:t>
                      </a:r>
                      <a:r>
                        <a:rPr lang="en-US" sz="1000" b="0" i="0" kern="1200" dirty="0">
                          <a:solidFill>
                            <a:schemeClr val="dk1"/>
                          </a:solidFill>
                          <a:effectLst/>
                          <a:latin typeface="+mn-lt"/>
                          <a:ea typeface="+mn-ea"/>
                          <a:cs typeface="+mn-cs"/>
                        </a:rPr>
                        <a:t>​</a:t>
                      </a:r>
                    </a:p>
                    <a:p>
                      <a:pPr marL="171450" indent="-171450" rtl="0" fontAlgn="base">
                        <a:buFont typeface="Arial" panose="020B0604020202020204" pitchFamily="34" charset="0"/>
                        <a:buChar char="•"/>
                      </a:pPr>
                      <a:r>
                        <a:rPr lang="en-AU" sz="1000" b="0" i="0" kern="1200" dirty="0">
                          <a:solidFill>
                            <a:schemeClr val="dk1"/>
                          </a:solidFill>
                          <a:effectLst/>
                          <a:latin typeface="+mn-lt"/>
                          <a:ea typeface="+mn-ea"/>
                          <a:cs typeface="+mn-cs"/>
                        </a:rPr>
                        <a:t>Core strength </a:t>
                      </a:r>
                      <a:r>
                        <a:rPr lang="en-US" sz="1000" b="0" i="0" kern="1200" dirty="0">
                          <a:solidFill>
                            <a:schemeClr val="dk1"/>
                          </a:solidFill>
                          <a:effectLst/>
                          <a:latin typeface="+mn-lt"/>
                          <a:ea typeface="+mn-ea"/>
                          <a:cs typeface="+mn-cs"/>
                        </a:rPr>
                        <a:t>​</a:t>
                      </a:r>
                    </a:p>
                    <a:p>
                      <a:pPr marL="171450" indent="-171450" rtl="0" fontAlgn="base">
                        <a:buFont typeface="Arial" panose="020B0604020202020204" pitchFamily="34" charset="0"/>
                        <a:buChar char="•"/>
                      </a:pPr>
                      <a:r>
                        <a:rPr lang="en-AU" sz="1000" b="0" i="0" kern="1200" dirty="0">
                          <a:solidFill>
                            <a:schemeClr val="dk1"/>
                          </a:solidFill>
                          <a:effectLst/>
                          <a:latin typeface="+mn-lt"/>
                          <a:ea typeface="+mn-ea"/>
                          <a:cs typeface="+mn-cs"/>
                        </a:rPr>
                        <a:t>Grip strength to navigate reigns</a:t>
                      </a: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0" indent="0">
                        <a:buFont typeface="Arial" panose="020B0604020202020204" pitchFamily="34" charset="0"/>
                        <a:buNone/>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txBody>
                  <a:tcPr>
                    <a:solidFill>
                      <a:srgbClr val="24A8C0">
                        <a:alpha val="5098"/>
                      </a:srgbClr>
                    </a:solidFill>
                  </a:tcPr>
                </a:tc>
                <a:extLst>
                  <a:ext uri="{0D108BD9-81ED-4DB2-BD59-A6C34878D82A}">
                    <a16:rowId xmlns:a16="http://schemas.microsoft.com/office/drawing/2014/main" val="2176019585"/>
                  </a:ext>
                </a:extLst>
              </a:tr>
            </a:tbl>
          </a:graphicData>
        </a:graphic>
      </p:graphicFrame>
    </p:spTree>
    <p:extLst>
      <p:ext uri="{BB962C8B-B14F-4D97-AF65-F5344CB8AC3E}">
        <p14:creationId xmlns:p14="http://schemas.microsoft.com/office/powerpoint/2010/main" val="409612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C1F5C-5A21-ACDB-FE80-8BE04AF5497E}"/>
              </a:ext>
            </a:extLst>
          </p:cNvPr>
          <p:cNvSpPr>
            <a:spLocks noGrp="1"/>
          </p:cNvSpPr>
          <p:nvPr>
            <p:ph type="body" sz="quarter" idx="10"/>
          </p:nvPr>
        </p:nvSpPr>
        <p:spPr>
          <a:xfrm>
            <a:off x="2918692" y="1847413"/>
            <a:ext cx="2189018" cy="517814"/>
          </a:xfrm>
        </p:spPr>
        <p:txBody>
          <a:bodyPr/>
          <a:lstStyle/>
          <a:p>
            <a:r>
              <a:rPr lang="en-US" dirty="0"/>
              <a:t>Rarely </a:t>
            </a:r>
            <a:endParaRPr lang="en-AU" dirty="0"/>
          </a:p>
        </p:txBody>
      </p:sp>
      <p:sp>
        <p:nvSpPr>
          <p:cNvPr id="3" name="Text Placeholder 2">
            <a:extLst>
              <a:ext uri="{FF2B5EF4-FFF2-40B4-BE49-F238E27FC236}">
                <a16:creationId xmlns:a16="http://schemas.microsoft.com/office/drawing/2014/main" id="{8393F42A-E126-8815-DC1B-BC393CB8F897}"/>
              </a:ext>
            </a:extLst>
          </p:cNvPr>
          <p:cNvSpPr>
            <a:spLocks noGrp="1"/>
          </p:cNvSpPr>
          <p:nvPr>
            <p:ph type="body" sz="quarter" idx="21"/>
          </p:nvPr>
        </p:nvSpPr>
        <p:spPr/>
        <p:txBody>
          <a:bodyPr/>
          <a:lstStyle/>
          <a:p>
            <a:r>
              <a:rPr lang="en-US" dirty="0"/>
              <a:t>Trainers may be required to remain seated while performing administrative duties such as handling phone calls, managing emails, completing  paperwork, and coordinating supply chain activities.</a:t>
            </a:r>
            <a:endParaRPr lang="en-AU" dirty="0"/>
          </a:p>
        </p:txBody>
      </p:sp>
      <p:sp>
        <p:nvSpPr>
          <p:cNvPr id="4" name="Text Placeholder 3">
            <a:extLst>
              <a:ext uri="{FF2B5EF4-FFF2-40B4-BE49-F238E27FC236}">
                <a16:creationId xmlns:a16="http://schemas.microsoft.com/office/drawing/2014/main" id="{8CCDE71D-A295-A0CB-EE50-8CC208674792}"/>
              </a:ext>
            </a:extLst>
          </p:cNvPr>
          <p:cNvSpPr>
            <a:spLocks noGrp="1"/>
          </p:cNvSpPr>
          <p:nvPr>
            <p:ph type="body" sz="quarter" idx="22"/>
          </p:nvPr>
        </p:nvSpPr>
        <p:spPr/>
        <p:txBody>
          <a:bodyPr/>
          <a:lstStyle/>
          <a:p>
            <a:r>
              <a:rPr lang="en-US" dirty="0"/>
              <a:t>Constant</a:t>
            </a:r>
            <a:endParaRPr lang="en-AU" dirty="0"/>
          </a:p>
        </p:txBody>
      </p:sp>
      <p:sp>
        <p:nvSpPr>
          <p:cNvPr id="6" name="Text Placeholder 5">
            <a:extLst>
              <a:ext uri="{FF2B5EF4-FFF2-40B4-BE49-F238E27FC236}">
                <a16:creationId xmlns:a16="http://schemas.microsoft.com/office/drawing/2014/main" id="{73DA7C46-5B4E-5C8A-222D-7C40A1A86F78}"/>
              </a:ext>
            </a:extLst>
          </p:cNvPr>
          <p:cNvSpPr>
            <a:spLocks noGrp="1"/>
          </p:cNvSpPr>
          <p:nvPr>
            <p:ph type="body" sz="quarter" idx="24"/>
          </p:nvPr>
        </p:nvSpPr>
        <p:spPr/>
        <p:txBody>
          <a:bodyPr/>
          <a:lstStyle/>
          <a:p>
            <a:r>
              <a:rPr lang="en-US" dirty="0"/>
              <a:t>Frequent </a:t>
            </a:r>
            <a:endParaRPr lang="en-AU" dirty="0"/>
          </a:p>
        </p:txBody>
      </p:sp>
      <p:sp>
        <p:nvSpPr>
          <p:cNvPr id="7" name="Text Placeholder 6">
            <a:extLst>
              <a:ext uri="{FF2B5EF4-FFF2-40B4-BE49-F238E27FC236}">
                <a16:creationId xmlns:a16="http://schemas.microsoft.com/office/drawing/2014/main" id="{64020686-7CC5-9B2B-0D64-4528C274A8EC}"/>
              </a:ext>
            </a:extLst>
          </p:cNvPr>
          <p:cNvSpPr>
            <a:spLocks noGrp="1"/>
          </p:cNvSpPr>
          <p:nvPr>
            <p:ph type="body" sz="quarter" idx="25"/>
          </p:nvPr>
        </p:nvSpPr>
        <p:spPr>
          <a:xfrm>
            <a:off x="5204692" y="2356606"/>
            <a:ext cx="6111006" cy="517814"/>
          </a:xfrm>
        </p:spPr>
        <p:txBody>
          <a:bodyPr/>
          <a:lstStyle/>
          <a:p>
            <a:r>
              <a:rPr lang="en-US" dirty="0"/>
              <a:t>Trainers are required to stand continuously while in the stables, engaging with track work riders, jockeys, and apprentices. They also stand during the coordination of horse exercise and actively participate in tasks such as saddling, unsaddling, and monitoring horse performance, behavior, and health.</a:t>
            </a:r>
            <a:endParaRPr lang="en-AU" dirty="0"/>
          </a:p>
        </p:txBody>
      </p:sp>
      <p:sp>
        <p:nvSpPr>
          <p:cNvPr id="8" name="Text Placeholder 7">
            <a:extLst>
              <a:ext uri="{FF2B5EF4-FFF2-40B4-BE49-F238E27FC236}">
                <a16:creationId xmlns:a16="http://schemas.microsoft.com/office/drawing/2014/main" id="{C8B5638C-680E-EE00-F657-56C9C7E7293E}"/>
              </a:ext>
            </a:extLst>
          </p:cNvPr>
          <p:cNvSpPr>
            <a:spLocks noGrp="1"/>
          </p:cNvSpPr>
          <p:nvPr>
            <p:ph type="body" sz="quarter" idx="26"/>
          </p:nvPr>
        </p:nvSpPr>
        <p:spPr/>
        <p:txBody>
          <a:bodyPr/>
          <a:lstStyle/>
          <a:p>
            <a:r>
              <a:rPr lang="en-US" dirty="0"/>
              <a:t>Frequent </a:t>
            </a:r>
            <a:endParaRPr lang="en-AU" dirty="0"/>
          </a:p>
        </p:txBody>
      </p:sp>
      <p:sp>
        <p:nvSpPr>
          <p:cNvPr id="9" name="Text Placeholder 8">
            <a:extLst>
              <a:ext uri="{FF2B5EF4-FFF2-40B4-BE49-F238E27FC236}">
                <a16:creationId xmlns:a16="http://schemas.microsoft.com/office/drawing/2014/main" id="{AC9393DF-6F79-0277-9AF7-752830CFBD07}"/>
              </a:ext>
            </a:extLst>
          </p:cNvPr>
          <p:cNvSpPr>
            <a:spLocks noGrp="1"/>
          </p:cNvSpPr>
          <p:nvPr>
            <p:ph type="body" sz="quarter" idx="27"/>
          </p:nvPr>
        </p:nvSpPr>
        <p:spPr>
          <a:xfrm>
            <a:off x="5204692" y="2911186"/>
            <a:ext cx="6111006" cy="517814"/>
          </a:xfrm>
        </p:spPr>
        <p:txBody>
          <a:bodyPr/>
          <a:lstStyle/>
          <a:p>
            <a:r>
              <a:rPr lang="en-US" dirty="0"/>
              <a:t>Trainers frequently ambulate throughout the stables, walk alongside horses, </a:t>
            </a:r>
            <a:r>
              <a:rPr lang="en-US" dirty="0" err="1"/>
              <a:t>organise</a:t>
            </a:r>
            <a:r>
              <a:rPr lang="en-US" dirty="0"/>
              <a:t> equipment and tack, and monitor track work activities.</a:t>
            </a:r>
            <a:endParaRPr lang="en-AU" dirty="0"/>
          </a:p>
        </p:txBody>
      </p:sp>
      <p:sp>
        <p:nvSpPr>
          <p:cNvPr id="10" name="Text Placeholder 9">
            <a:extLst>
              <a:ext uri="{FF2B5EF4-FFF2-40B4-BE49-F238E27FC236}">
                <a16:creationId xmlns:a16="http://schemas.microsoft.com/office/drawing/2014/main" id="{2062AAD0-A551-0804-15CB-C0D5E8223091}"/>
              </a:ext>
            </a:extLst>
          </p:cNvPr>
          <p:cNvSpPr>
            <a:spLocks noGrp="1"/>
          </p:cNvSpPr>
          <p:nvPr>
            <p:ph type="body" sz="quarter" idx="28"/>
          </p:nvPr>
        </p:nvSpPr>
        <p:spPr/>
        <p:txBody>
          <a:bodyPr/>
          <a:lstStyle/>
          <a:p>
            <a:r>
              <a:rPr lang="en-US" dirty="0"/>
              <a:t>Occasional </a:t>
            </a:r>
            <a:endParaRPr lang="en-AU" dirty="0"/>
          </a:p>
        </p:txBody>
      </p:sp>
      <p:sp>
        <p:nvSpPr>
          <p:cNvPr id="11" name="Text Placeholder 10">
            <a:extLst>
              <a:ext uri="{FF2B5EF4-FFF2-40B4-BE49-F238E27FC236}">
                <a16:creationId xmlns:a16="http://schemas.microsoft.com/office/drawing/2014/main" id="{922FC233-7216-F6F0-7292-8051A92889BF}"/>
              </a:ext>
            </a:extLst>
          </p:cNvPr>
          <p:cNvSpPr>
            <a:spLocks noGrp="1"/>
          </p:cNvSpPr>
          <p:nvPr>
            <p:ph type="body" sz="quarter" idx="29"/>
          </p:nvPr>
        </p:nvSpPr>
        <p:spPr>
          <a:xfrm>
            <a:off x="5159256" y="3421276"/>
            <a:ext cx="6111006" cy="517814"/>
          </a:xfrm>
        </p:spPr>
        <p:txBody>
          <a:bodyPr/>
          <a:lstStyle/>
          <a:p>
            <a:r>
              <a:rPr lang="en-US" dirty="0"/>
              <a:t>Trainers are required to sustain posture and balance constantly when riding horse during trackwork to remain in riding position. </a:t>
            </a:r>
            <a:endParaRPr lang="en-AU" dirty="0"/>
          </a:p>
        </p:txBody>
      </p:sp>
      <p:sp>
        <p:nvSpPr>
          <p:cNvPr id="12" name="Text Placeholder 11">
            <a:extLst>
              <a:ext uri="{FF2B5EF4-FFF2-40B4-BE49-F238E27FC236}">
                <a16:creationId xmlns:a16="http://schemas.microsoft.com/office/drawing/2014/main" id="{BA9C503B-352C-CD6F-EF8B-C90E3CB4C6EB}"/>
              </a:ext>
            </a:extLst>
          </p:cNvPr>
          <p:cNvSpPr>
            <a:spLocks noGrp="1"/>
          </p:cNvSpPr>
          <p:nvPr>
            <p:ph type="body" sz="quarter" idx="30"/>
          </p:nvPr>
        </p:nvSpPr>
        <p:spPr/>
        <p:txBody>
          <a:bodyPr/>
          <a:lstStyle/>
          <a:p>
            <a:r>
              <a:rPr lang="en-US" dirty="0"/>
              <a:t>Rarely </a:t>
            </a:r>
            <a:endParaRPr lang="en-AU" dirty="0"/>
          </a:p>
        </p:txBody>
      </p:sp>
      <p:sp>
        <p:nvSpPr>
          <p:cNvPr id="13" name="Text Placeholder 12">
            <a:extLst>
              <a:ext uri="{FF2B5EF4-FFF2-40B4-BE49-F238E27FC236}">
                <a16:creationId xmlns:a16="http://schemas.microsoft.com/office/drawing/2014/main" id="{A94A818E-254C-0AB7-FE9B-6D0BCE0CABAF}"/>
              </a:ext>
            </a:extLst>
          </p:cNvPr>
          <p:cNvSpPr>
            <a:spLocks noGrp="1"/>
          </p:cNvSpPr>
          <p:nvPr>
            <p:ph type="body" sz="quarter" idx="31"/>
          </p:nvPr>
        </p:nvSpPr>
        <p:spPr>
          <a:xfrm>
            <a:off x="5159256" y="4000276"/>
            <a:ext cx="6111006" cy="517814"/>
          </a:xfrm>
        </p:spPr>
        <p:txBody>
          <a:bodyPr/>
          <a:lstStyle/>
          <a:p>
            <a:r>
              <a:rPr lang="en-US" dirty="0"/>
              <a:t>Trainers may be required to squat or crouch to assist with the saddling and unsaddling process.</a:t>
            </a:r>
            <a:endParaRPr lang="en-AU" dirty="0"/>
          </a:p>
        </p:txBody>
      </p:sp>
      <p:sp>
        <p:nvSpPr>
          <p:cNvPr id="14" name="Text Placeholder 13">
            <a:extLst>
              <a:ext uri="{FF2B5EF4-FFF2-40B4-BE49-F238E27FC236}">
                <a16:creationId xmlns:a16="http://schemas.microsoft.com/office/drawing/2014/main" id="{41BF3E99-7B2A-1D24-0A11-DE275027DF9D}"/>
              </a:ext>
            </a:extLst>
          </p:cNvPr>
          <p:cNvSpPr>
            <a:spLocks noGrp="1"/>
          </p:cNvSpPr>
          <p:nvPr>
            <p:ph type="body" sz="quarter" idx="32"/>
          </p:nvPr>
        </p:nvSpPr>
        <p:spPr/>
        <p:txBody>
          <a:bodyPr/>
          <a:lstStyle/>
          <a:p>
            <a:r>
              <a:rPr lang="en-US" dirty="0"/>
              <a:t>Occasional </a:t>
            </a:r>
            <a:endParaRPr lang="en-AU" dirty="0"/>
          </a:p>
        </p:txBody>
      </p:sp>
      <p:sp>
        <p:nvSpPr>
          <p:cNvPr id="15" name="Text Placeholder 14">
            <a:extLst>
              <a:ext uri="{FF2B5EF4-FFF2-40B4-BE49-F238E27FC236}">
                <a16:creationId xmlns:a16="http://schemas.microsoft.com/office/drawing/2014/main" id="{FE2A9F5B-F82C-30F2-A338-5118422B992B}"/>
              </a:ext>
            </a:extLst>
          </p:cNvPr>
          <p:cNvSpPr>
            <a:spLocks noGrp="1"/>
          </p:cNvSpPr>
          <p:nvPr>
            <p:ph type="body" sz="quarter" idx="33"/>
          </p:nvPr>
        </p:nvSpPr>
        <p:spPr>
          <a:xfrm>
            <a:off x="5204692" y="4579276"/>
            <a:ext cx="6111006" cy="517814"/>
          </a:xfrm>
        </p:spPr>
        <p:txBody>
          <a:bodyPr/>
          <a:lstStyle/>
          <a:p>
            <a:r>
              <a:rPr lang="en-US" dirty="0"/>
              <a:t>N/A</a:t>
            </a:r>
            <a:endParaRPr lang="en-AU" dirty="0"/>
          </a:p>
        </p:txBody>
      </p:sp>
      <p:sp>
        <p:nvSpPr>
          <p:cNvPr id="16" name="Text Placeholder 15">
            <a:extLst>
              <a:ext uri="{FF2B5EF4-FFF2-40B4-BE49-F238E27FC236}">
                <a16:creationId xmlns:a16="http://schemas.microsoft.com/office/drawing/2014/main" id="{4AD4275F-D9DA-D8BB-83D3-4C2F5399A386}"/>
              </a:ext>
            </a:extLst>
          </p:cNvPr>
          <p:cNvSpPr>
            <a:spLocks noGrp="1"/>
          </p:cNvSpPr>
          <p:nvPr>
            <p:ph type="body" sz="quarter" idx="34"/>
          </p:nvPr>
        </p:nvSpPr>
        <p:spPr/>
        <p:txBody>
          <a:bodyPr/>
          <a:lstStyle/>
          <a:p>
            <a:r>
              <a:rPr lang="en-US" dirty="0"/>
              <a:t>Rarely </a:t>
            </a:r>
            <a:endParaRPr lang="en-AU" dirty="0"/>
          </a:p>
        </p:txBody>
      </p:sp>
      <p:sp>
        <p:nvSpPr>
          <p:cNvPr id="17" name="Text Placeholder 16">
            <a:extLst>
              <a:ext uri="{FF2B5EF4-FFF2-40B4-BE49-F238E27FC236}">
                <a16:creationId xmlns:a16="http://schemas.microsoft.com/office/drawing/2014/main" id="{146AC0AC-8FBD-9D05-B787-2123F7BD0A7F}"/>
              </a:ext>
            </a:extLst>
          </p:cNvPr>
          <p:cNvSpPr>
            <a:spLocks noGrp="1"/>
          </p:cNvSpPr>
          <p:nvPr>
            <p:ph type="body" sz="quarter" idx="35"/>
          </p:nvPr>
        </p:nvSpPr>
        <p:spPr>
          <a:xfrm>
            <a:off x="5107710" y="5097090"/>
            <a:ext cx="6111006" cy="517814"/>
          </a:xfrm>
        </p:spPr>
        <p:txBody>
          <a:bodyPr/>
          <a:lstStyle/>
          <a:p>
            <a:r>
              <a:rPr lang="en-US" dirty="0"/>
              <a:t>Trainers may be required to bend while assisting with saddling and unsaddling, as well as when picking up equipment and tack.</a:t>
            </a:r>
            <a:endParaRPr lang="en-AU" dirty="0"/>
          </a:p>
        </p:txBody>
      </p:sp>
      <p:sp>
        <p:nvSpPr>
          <p:cNvPr id="26" name="Text Placeholder 14">
            <a:extLst>
              <a:ext uri="{FF2B5EF4-FFF2-40B4-BE49-F238E27FC236}">
                <a16:creationId xmlns:a16="http://schemas.microsoft.com/office/drawing/2014/main" id="{BAF5A041-BCB6-7A3A-9BE7-562B0052244D}"/>
              </a:ext>
            </a:extLst>
          </p:cNvPr>
          <p:cNvSpPr txBox="1">
            <a:spLocks/>
          </p:cNvSpPr>
          <p:nvPr/>
        </p:nvSpPr>
        <p:spPr>
          <a:xfrm>
            <a:off x="5107710" y="5660686"/>
            <a:ext cx="6111006" cy="51781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6"/>
              </a:buClr>
              <a:buFont typeface="Wingdings" pitchFamily="2" charset="2"/>
              <a:buNone/>
              <a:defRPr sz="10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Clr>
                <a:schemeClr val="accent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ingdings"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a:t>
            </a:r>
            <a:endParaRPr lang="en-AU" dirty="0"/>
          </a:p>
        </p:txBody>
      </p:sp>
    </p:spTree>
    <p:extLst>
      <p:ext uri="{BB962C8B-B14F-4D97-AF65-F5344CB8AC3E}">
        <p14:creationId xmlns:p14="http://schemas.microsoft.com/office/powerpoint/2010/main" val="120334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C30512-3F65-2869-A53B-D38931242CD1}"/>
              </a:ext>
            </a:extLst>
          </p:cNvPr>
          <p:cNvSpPr>
            <a:spLocks noGrp="1"/>
          </p:cNvSpPr>
          <p:nvPr>
            <p:ph type="body" sz="quarter" idx="10"/>
          </p:nvPr>
        </p:nvSpPr>
        <p:spPr/>
        <p:txBody>
          <a:bodyPr/>
          <a:lstStyle/>
          <a:p>
            <a:r>
              <a:rPr lang="en-US" dirty="0"/>
              <a:t>Occasional </a:t>
            </a:r>
            <a:endParaRPr lang="en-AU" dirty="0"/>
          </a:p>
        </p:txBody>
      </p:sp>
      <p:sp>
        <p:nvSpPr>
          <p:cNvPr id="3" name="Text Placeholder 2">
            <a:extLst>
              <a:ext uri="{FF2B5EF4-FFF2-40B4-BE49-F238E27FC236}">
                <a16:creationId xmlns:a16="http://schemas.microsoft.com/office/drawing/2014/main" id="{24BF4DBE-A2D3-85CE-71CD-4987E5EADA33}"/>
              </a:ext>
            </a:extLst>
          </p:cNvPr>
          <p:cNvSpPr>
            <a:spLocks noGrp="1"/>
          </p:cNvSpPr>
          <p:nvPr>
            <p:ph type="body" sz="quarter" idx="21"/>
          </p:nvPr>
        </p:nvSpPr>
        <p:spPr/>
        <p:txBody>
          <a:bodyPr/>
          <a:lstStyle/>
          <a:p>
            <a:r>
              <a:rPr lang="en-US" dirty="0"/>
              <a:t>Trainers are required to engage in forward reaching during saddling and unsaddling tasks. This includes reaching across the horse's body to secure equipment such as  straps, and bridles, ensuring proper fit and safety. These movements are essential for effective tack application and require careful handling to maintain control and ensure the comfort and wellbeing of the horse. Also applicable to reaching for reins when riding horse. </a:t>
            </a:r>
            <a:endParaRPr lang="en-AU" dirty="0"/>
          </a:p>
        </p:txBody>
      </p:sp>
      <p:sp>
        <p:nvSpPr>
          <p:cNvPr id="4" name="Text Placeholder 3">
            <a:extLst>
              <a:ext uri="{FF2B5EF4-FFF2-40B4-BE49-F238E27FC236}">
                <a16:creationId xmlns:a16="http://schemas.microsoft.com/office/drawing/2014/main" id="{7DCA377F-4A3A-5B56-0846-CC45C0CDDDF9}"/>
              </a:ext>
            </a:extLst>
          </p:cNvPr>
          <p:cNvSpPr>
            <a:spLocks noGrp="1"/>
          </p:cNvSpPr>
          <p:nvPr>
            <p:ph type="body" sz="quarter" idx="22"/>
          </p:nvPr>
        </p:nvSpPr>
        <p:spPr/>
        <p:txBody>
          <a:bodyPr/>
          <a:lstStyle/>
          <a:p>
            <a:r>
              <a:rPr lang="en-US" dirty="0"/>
              <a:t>Occasional </a:t>
            </a:r>
            <a:endParaRPr lang="en-AU" dirty="0"/>
          </a:p>
        </p:txBody>
      </p:sp>
      <p:sp>
        <p:nvSpPr>
          <p:cNvPr id="5" name="Text Placeholder 4">
            <a:extLst>
              <a:ext uri="{FF2B5EF4-FFF2-40B4-BE49-F238E27FC236}">
                <a16:creationId xmlns:a16="http://schemas.microsoft.com/office/drawing/2014/main" id="{A9C38A38-A4CA-F798-F373-D0516A2053F6}"/>
              </a:ext>
            </a:extLst>
          </p:cNvPr>
          <p:cNvSpPr>
            <a:spLocks noGrp="1"/>
          </p:cNvSpPr>
          <p:nvPr>
            <p:ph type="body" sz="quarter" idx="23"/>
          </p:nvPr>
        </p:nvSpPr>
        <p:spPr/>
        <p:txBody>
          <a:bodyPr/>
          <a:lstStyle/>
          <a:p>
            <a:r>
              <a:rPr lang="en-US" dirty="0"/>
              <a:t>Trainers are occasionally required to perform overhead reaching when retrieving equipment and tack stored at height, as well as when inspecting horses for injuries, particularly along the neck and upper limbs.</a:t>
            </a:r>
            <a:endParaRPr lang="en-AU" dirty="0"/>
          </a:p>
        </p:txBody>
      </p:sp>
      <p:sp>
        <p:nvSpPr>
          <p:cNvPr id="6" name="Text Placeholder 5">
            <a:extLst>
              <a:ext uri="{FF2B5EF4-FFF2-40B4-BE49-F238E27FC236}">
                <a16:creationId xmlns:a16="http://schemas.microsoft.com/office/drawing/2014/main" id="{E306FC62-ACEF-C71C-9ADC-FCC6575E1A89}"/>
              </a:ext>
            </a:extLst>
          </p:cNvPr>
          <p:cNvSpPr>
            <a:spLocks noGrp="1"/>
          </p:cNvSpPr>
          <p:nvPr>
            <p:ph type="body" sz="quarter" idx="24"/>
          </p:nvPr>
        </p:nvSpPr>
        <p:spPr/>
        <p:txBody>
          <a:bodyPr/>
          <a:lstStyle/>
          <a:p>
            <a:r>
              <a:rPr lang="en-US" dirty="0"/>
              <a:t>Occasional </a:t>
            </a:r>
            <a:endParaRPr lang="en-AU" dirty="0"/>
          </a:p>
        </p:txBody>
      </p:sp>
      <p:sp>
        <p:nvSpPr>
          <p:cNvPr id="7" name="Text Placeholder 6">
            <a:extLst>
              <a:ext uri="{FF2B5EF4-FFF2-40B4-BE49-F238E27FC236}">
                <a16:creationId xmlns:a16="http://schemas.microsoft.com/office/drawing/2014/main" id="{FAEAA63A-A8FE-82A1-6D9F-414FC99D0E4E}"/>
              </a:ext>
            </a:extLst>
          </p:cNvPr>
          <p:cNvSpPr>
            <a:spLocks noGrp="1"/>
          </p:cNvSpPr>
          <p:nvPr>
            <p:ph type="body" sz="quarter" idx="25"/>
          </p:nvPr>
        </p:nvSpPr>
        <p:spPr/>
        <p:txBody>
          <a:bodyPr/>
          <a:lstStyle/>
          <a:p>
            <a:r>
              <a:rPr lang="en-US" dirty="0"/>
              <a:t>Trainers are required to side or laterally reach when securing tack on horse. Occasionally required to laterally reach when either mounting or dismounting horse, depending on mounting technique. ​</a:t>
            </a:r>
            <a:endParaRPr lang="en-AU" dirty="0"/>
          </a:p>
        </p:txBody>
      </p:sp>
      <p:sp>
        <p:nvSpPr>
          <p:cNvPr id="8" name="Text Placeholder 7">
            <a:extLst>
              <a:ext uri="{FF2B5EF4-FFF2-40B4-BE49-F238E27FC236}">
                <a16:creationId xmlns:a16="http://schemas.microsoft.com/office/drawing/2014/main" id="{1F9977E6-E7C5-3E71-AC38-C033028742B3}"/>
              </a:ext>
            </a:extLst>
          </p:cNvPr>
          <p:cNvSpPr>
            <a:spLocks noGrp="1"/>
          </p:cNvSpPr>
          <p:nvPr>
            <p:ph type="body" sz="quarter" idx="26"/>
          </p:nvPr>
        </p:nvSpPr>
        <p:spPr/>
        <p:txBody>
          <a:bodyPr/>
          <a:lstStyle/>
          <a:p>
            <a:r>
              <a:rPr lang="en-US" dirty="0"/>
              <a:t>Occasional </a:t>
            </a:r>
            <a:endParaRPr lang="en-AU" dirty="0"/>
          </a:p>
        </p:txBody>
      </p:sp>
      <p:sp>
        <p:nvSpPr>
          <p:cNvPr id="9" name="Text Placeholder 8">
            <a:extLst>
              <a:ext uri="{FF2B5EF4-FFF2-40B4-BE49-F238E27FC236}">
                <a16:creationId xmlns:a16="http://schemas.microsoft.com/office/drawing/2014/main" id="{1DE879FB-1D59-8672-65AB-B823FF89AED3}"/>
              </a:ext>
            </a:extLst>
          </p:cNvPr>
          <p:cNvSpPr>
            <a:spLocks noGrp="1"/>
          </p:cNvSpPr>
          <p:nvPr>
            <p:ph type="body" sz="quarter" idx="27"/>
          </p:nvPr>
        </p:nvSpPr>
        <p:spPr/>
        <p:txBody>
          <a:bodyPr/>
          <a:lstStyle/>
          <a:p>
            <a:r>
              <a:rPr lang="en-US" dirty="0"/>
              <a:t>Trainers are required to sustain a stooping position when in riding position. </a:t>
            </a:r>
            <a:endParaRPr lang="en-AU" dirty="0"/>
          </a:p>
        </p:txBody>
      </p:sp>
      <p:sp>
        <p:nvSpPr>
          <p:cNvPr id="10" name="Text Placeholder 9">
            <a:extLst>
              <a:ext uri="{FF2B5EF4-FFF2-40B4-BE49-F238E27FC236}">
                <a16:creationId xmlns:a16="http://schemas.microsoft.com/office/drawing/2014/main" id="{069F2D22-F04A-57BD-248D-54C1F728E961}"/>
              </a:ext>
            </a:extLst>
          </p:cNvPr>
          <p:cNvSpPr>
            <a:spLocks noGrp="1"/>
          </p:cNvSpPr>
          <p:nvPr>
            <p:ph type="body" sz="quarter" idx="28"/>
          </p:nvPr>
        </p:nvSpPr>
        <p:spPr/>
        <p:txBody>
          <a:bodyPr/>
          <a:lstStyle/>
          <a:p>
            <a:r>
              <a:rPr lang="en-US" dirty="0"/>
              <a:t>Frequent </a:t>
            </a:r>
            <a:endParaRPr lang="en-AU" dirty="0"/>
          </a:p>
        </p:txBody>
      </p:sp>
      <p:sp>
        <p:nvSpPr>
          <p:cNvPr id="11" name="Text Placeholder 10">
            <a:extLst>
              <a:ext uri="{FF2B5EF4-FFF2-40B4-BE49-F238E27FC236}">
                <a16:creationId xmlns:a16="http://schemas.microsoft.com/office/drawing/2014/main" id="{E90C5F38-A758-2E12-D1F3-245853EB96C6}"/>
              </a:ext>
            </a:extLst>
          </p:cNvPr>
          <p:cNvSpPr>
            <a:spLocks noGrp="1"/>
          </p:cNvSpPr>
          <p:nvPr>
            <p:ph type="body" sz="quarter" idx="29"/>
          </p:nvPr>
        </p:nvSpPr>
        <p:spPr/>
        <p:txBody>
          <a:bodyPr/>
          <a:lstStyle/>
          <a:p>
            <a:r>
              <a:rPr lang="en-US" dirty="0"/>
              <a:t>Trainers are required to use fine motor skills and manual dexterity for a range of tasks, including writing training programs, saddling and unsaddling horses, and performing administrative duties such as completing computer-based tasks, handling paperwork, processing race entries, and managing phone calls and emails. Also applicable to holding onto reins when riding horse. </a:t>
            </a:r>
            <a:endParaRPr lang="en-AU" dirty="0"/>
          </a:p>
        </p:txBody>
      </p:sp>
      <p:sp>
        <p:nvSpPr>
          <p:cNvPr id="12" name="Text Placeholder 11">
            <a:extLst>
              <a:ext uri="{FF2B5EF4-FFF2-40B4-BE49-F238E27FC236}">
                <a16:creationId xmlns:a16="http://schemas.microsoft.com/office/drawing/2014/main" id="{AC56F65E-51BC-FE22-2D4D-E25BC5565AE5}"/>
              </a:ext>
            </a:extLst>
          </p:cNvPr>
          <p:cNvSpPr>
            <a:spLocks noGrp="1"/>
          </p:cNvSpPr>
          <p:nvPr>
            <p:ph type="body" sz="quarter" idx="30"/>
          </p:nvPr>
        </p:nvSpPr>
        <p:spPr/>
        <p:txBody>
          <a:bodyPr/>
          <a:lstStyle/>
          <a:p>
            <a:r>
              <a:rPr lang="en-US" dirty="0"/>
              <a:t>Frequent </a:t>
            </a:r>
            <a:endParaRPr lang="en-AU" dirty="0"/>
          </a:p>
        </p:txBody>
      </p:sp>
      <p:sp>
        <p:nvSpPr>
          <p:cNvPr id="13" name="Text Placeholder 12">
            <a:extLst>
              <a:ext uri="{FF2B5EF4-FFF2-40B4-BE49-F238E27FC236}">
                <a16:creationId xmlns:a16="http://schemas.microsoft.com/office/drawing/2014/main" id="{26B3403E-D9CF-1888-B884-9194C70C763A}"/>
              </a:ext>
            </a:extLst>
          </p:cNvPr>
          <p:cNvSpPr>
            <a:spLocks noGrp="1"/>
          </p:cNvSpPr>
          <p:nvPr>
            <p:ph type="body" sz="quarter" idx="31"/>
          </p:nvPr>
        </p:nvSpPr>
        <p:spPr/>
        <p:txBody>
          <a:bodyPr/>
          <a:lstStyle/>
          <a:p>
            <a:r>
              <a:rPr lang="en-US" dirty="0"/>
              <a:t>Trainers are required to have a grip strength of approximately 25 kilograms to effectively perform manual handling tasks, including guiding horses, positioning tack, and maintaining balance when riding horse. </a:t>
            </a:r>
            <a:endParaRPr lang="en-AU" dirty="0"/>
          </a:p>
        </p:txBody>
      </p:sp>
      <p:sp>
        <p:nvSpPr>
          <p:cNvPr id="14" name="Text Placeholder 13">
            <a:extLst>
              <a:ext uri="{FF2B5EF4-FFF2-40B4-BE49-F238E27FC236}">
                <a16:creationId xmlns:a16="http://schemas.microsoft.com/office/drawing/2014/main" id="{C224E571-A7C8-8CD0-5A69-C6E85409E26C}"/>
              </a:ext>
            </a:extLst>
          </p:cNvPr>
          <p:cNvSpPr>
            <a:spLocks noGrp="1"/>
          </p:cNvSpPr>
          <p:nvPr>
            <p:ph type="body" sz="quarter" idx="32"/>
          </p:nvPr>
        </p:nvSpPr>
        <p:spPr/>
        <p:txBody>
          <a:bodyPr/>
          <a:lstStyle/>
          <a:p>
            <a:r>
              <a:rPr lang="en-US" dirty="0"/>
              <a:t>Frequent </a:t>
            </a:r>
            <a:endParaRPr lang="en-AU" dirty="0"/>
          </a:p>
        </p:txBody>
      </p:sp>
      <p:sp>
        <p:nvSpPr>
          <p:cNvPr id="15" name="Text Placeholder 14">
            <a:extLst>
              <a:ext uri="{FF2B5EF4-FFF2-40B4-BE49-F238E27FC236}">
                <a16:creationId xmlns:a16="http://schemas.microsoft.com/office/drawing/2014/main" id="{E3087C51-F94E-0BE8-D48B-7D21A701BB5A}"/>
              </a:ext>
            </a:extLst>
          </p:cNvPr>
          <p:cNvSpPr>
            <a:spLocks noGrp="1"/>
          </p:cNvSpPr>
          <p:nvPr>
            <p:ph type="body" sz="quarter" idx="33"/>
          </p:nvPr>
        </p:nvSpPr>
        <p:spPr/>
        <p:txBody>
          <a:bodyPr/>
          <a:lstStyle/>
          <a:p>
            <a:r>
              <a:rPr lang="en-US" dirty="0"/>
              <a:t>Trainers frequently use trunk rotation and twisting movements when assisting with horse exercise, such as placing horses on the walker, or when positioning tack. Also, when mounting, dismounting and sustaining balance when riding horse. </a:t>
            </a:r>
            <a:endParaRPr lang="en-AU" dirty="0"/>
          </a:p>
        </p:txBody>
      </p:sp>
      <p:sp>
        <p:nvSpPr>
          <p:cNvPr id="16" name="Text Placeholder 15">
            <a:extLst>
              <a:ext uri="{FF2B5EF4-FFF2-40B4-BE49-F238E27FC236}">
                <a16:creationId xmlns:a16="http://schemas.microsoft.com/office/drawing/2014/main" id="{049BBAF1-36FB-5AFF-031E-CAC9F183860F}"/>
              </a:ext>
            </a:extLst>
          </p:cNvPr>
          <p:cNvSpPr>
            <a:spLocks noGrp="1"/>
          </p:cNvSpPr>
          <p:nvPr>
            <p:ph type="body" sz="quarter" idx="34"/>
          </p:nvPr>
        </p:nvSpPr>
        <p:spPr/>
        <p:txBody>
          <a:bodyPr/>
          <a:lstStyle/>
          <a:p>
            <a:r>
              <a:rPr lang="en-US" dirty="0"/>
              <a:t>Occasional</a:t>
            </a:r>
            <a:endParaRPr lang="en-AU" dirty="0"/>
          </a:p>
        </p:txBody>
      </p:sp>
      <p:sp>
        <p:nvSpPr>
          <p:cNvPr id="17" name="Text Placeholder 16">
            <a:extLst>
              <a:ext uri="{FF2B5EF4-FFF2-40B4-BE49-F238E27FC236}">
                <a16:creationId xmlns:a16="http://schemas.microsoft.com/office/drawing/2014/main" id="{74D1B514-A2A0-8743-9FC1-975F88EBDB91}"/>
              </a:ext>
            </a:extLst>
          </p:cNvPr>
          <p:cNvSpPr>
            <a:spLocks noGrp="1"/>
          </p:cNvSpPr>
          <p:nvPr>
            <p:ph type="body" sz="quarter" idx="35"/>
          </p:nvPr>
        </p:nvSpPr>
        <p:spPr/>
        <p:txBody>
          <a:bodyPr/>
          <a:lstStyle/>
          <a:p>
            <a:r>
              <a:rPr lang="en-US" dirty="0"/>
              <a:t>Trainers may be required to drive and transport horses to and from events or training locations, such as taking them to the beach for </a:t>
            </a:r>
            <a:r>
              <a:rPr lang="en-US" dirty="0" err="1"/>
              <a:t>specialised</a:t>
            </a:r>
            <a:r>
              <a:rPr lang="en-US" dirty="0"/>
              <a:t> conditioning sessions.</a:t>
            </a:r>
            <a:endParaRPr lang="en-AU" dirty="0"/>
          </a:p>
        </p:txBody>
      </p:sp>
    </p:spTree>
    <p:extLst>
      <p:ext uri="{BB962C8B-B14F-4D97-AF65-F5344CB8AC3E}">
        <p14:creationId xmlns:p14="http://schemas.microsoft.com/office/powerpoint/2010/main" val="2527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4E7EE-65BB-FCE7-4A3C-10BD0EFFF3A9}"/>
              </a:ext>
            </a:extLst>
          </p:cNvPr>
          <p:cNvSpPr>
            <a:spLocks noGrp="1"/>
          </p:cNvSpPr>
          <p:nvPr>
            <p:ph type="body" sz="quarter" idx="24"/>
          </p:nvPr>
        </p:nvSpPr>
        <p:spPr/>
        <p:txBody>
          <a:bodyPr/>
          <a:lstStyle/>
          <a:p>
            <a:r>
              <a:rPr lang="en-US" dirty="0"/>
              <a:t>Occasional </a:t>
            </a:r>
            <a:endParaRPr lang="en-AU" dirty="0"/>
          </a:p>
        </p:txBody>
      </p:sp>
      <p:sp>
        <p:nvSpPr>
          <p:cNvPr id="3" name="Text Placeholder 2">
            <a:extLst>
              <a:ext uri="{FF2B5EF4-FFF2-40B4-BE49-F238E27FC236}">
                <a16:creationId xmlns:a16="http://schemas.microsoft.com/office/drawing/2014/main" id="{BE1D2119-774F-B712-E21C-265C6DA0C103}"/>
              </a:ext>
            </a:extLst>
          </p:cNvPr>
          <p:cNvSpPr>
            <a:spLocks noGrp="1"/>
          </p:cNvSpPr>
          <p:nvPr>
            <p:ph type="body" sz="quarter" idx="30"/>
          </p:nvPr>
        </p:nvSpPr>
        <p:spPr/>
        <p:txBody>
          <a:bodyPr/>
          <a:lstStyle/>
          <a:p>
            <a:r>
              <a:rPr lang="en-US" dirty="0"/>
              <a:t>15 kilograms</a:t>
            </a:r>
            <a:endParaRPr lang="en-AU" dirty="0"/>
          </a:p>
        </p:txBody>
      </p:sp>
      <p:sp>
        <p:nvSpPr>
          <p:cNvPr id="4" name="Text Placeholder 3">
            <a:extLst>
              <a:ext uri="{FF2B5EF4-FFF2-40B4-BE49-F238E27FC236}">
                <a16:creationId xmlns:a16="http://schemas.microsoft.com/office/drawing/2014/main" id="{64807646-0C9F-BCF3-A90B-44D534E7886B}"/>
              </a:ext>
            </a:extLst>
          </p:cNvPr>
          <p:cNvSpPr>
            <a:spLocks noGrp="1"/>
          </p:cNvSpPr>
          <p:nvPr>
            <p:ph type="body" sz="quarter" idx="36"/>
          </p:nvPr>
        </p:nvSpPr>
        <p:spPr/>
        <p:txBody>
          <a:bodyPr/>
          <a:lstStyle/>
          <a:p>
            <a:pPr algn="l"/>
            <a:r>
              <a:rPr lang="en-US" dirty="0"/>
              <a:t>Trainers may be required to assist with lifting tack, as well as saddling and unsaddling horses. </a:t>
            </a:r>
            <a:endParaRPr lang="en-AU" dirty="0"/>
          </a:p>
        </p:txBody>
      </p:sp>
      <p:sp>
        <p:nvSpPr>
          <p:cNvPr id="5" name="Text Placeholder 4">
            <a:extLst>
              <a:ext uri="{FF2B5EF4-FFF2-40B4-BE49-F238E27FC236}">
                <a16:creationId xmlns:a16="http://schemas.microsoft.com/office/drawing/2014/main" id="{374A8E15-4BAA-4B61-7A7F-51699CE5D2CD}"/>
              </a:ext>
            </a:extLst>
          </p:cNvPr>
          <p:cNvSpPr>
            <a:spLocks noGrp="1"/>
          </p:cNvSpPr>
          <p:nvPr>
            <p:ph type="body" sz="quarter" idx="37"/>
          </p:nvPr>
        </p:nvSpPr>
        <p:spPr/>
        <p:txBody>
          <a:bodyPr/>
          <a:lstStyle/>
          <a:p>
            <a:r>
              <a:rPr lang="en-US" dirty="0"/>
              <a:t>Occasional </a:t>
            </a:r>
            <a:endParaRPr lang="en-AU" dirty="0"/>
          </a:p>
        </p:txBody>
      </p:sp>
      <p:sp>
        <p:nvSpPr>
          <p:cNvPr id="6" name="Text Placeholder 5">
            <a:extLst>
              <a:ext uri="{FF2B5EF4-FFF2-40B4-BE49-F238E27FC236}">
                <a16:creationId xmlns:a16="http://schemas.microsoft.com/office/drawing/2014/main" id="{9250007C-1DA0-5244-F739-C82435456CA0}"/>
              </a:ext>
            </a:extLst>
          </p:cNvPr>
          <p:cNvSpPr>
            <a:spLocks noGrp="1"/>
          </p:cNvSpPr>
          <p:nvPr>
            <p:ph type="body" sz="quarter" idx="38"/>
          </p:nvPr>
        </p:nvSpPr>
        <p:spPr/>
        <p:txBody>
          <a:bodyPr/>
          <a:lstStyle/>
          <a:p>
            <a:r>
              <a:rPr lang="en-US" dirty="0"/>
              <a:t>15 kilograms </a:t>
            </a:r>
            <a:endParaRPr lang="en-AU" dirty="0"/>
          </a:p>
        </p:txBody>
      </p:sp>
      <p:sp>
        <p:nvSpPr>
          <p:cNvPr id="7" name="Text Placeholder 6">
            <a:extLst>
              <a:ext uri="{FF2B5EF4-FFF2-40B4-BE49-F238E27FC236}">
                <a16:creationId xmlns:a16="http://schemas.microsoft.com/office/drawing/2014/main" id="{C47F2795-2037-60A2-4CF8-25373493931D}"/>
              </a:ext>
            </a:extLst>
          </p:cNvPr>
          <p:cNvSpPr>
            <a:spLocks noGrp="1"/>
          </p:cNvSpPr>
          <p:nvPr>
            <p:ph type="body" sz="quarter" idx="39"/>
          </p:nvPr>
        </p:nvSpPr>
        <p:spPr/>
        <p:txBody>
          <a:bodyPr/>
          <a:lstStyle/>
          <a:p>
            <a:pPr algn="l"/>
            <a:r>
              <a:rPr lang="en-US" dirty="0"/>
              <a:t>To position tack, trainers need to lift equipment from waist to shoulder height.</a:t>
            </a:r>
            <a:endParaRPr lang="en-AU" dirty="0"/>
          </a:p>
        </p:txBody>
      </p:sp>
      <p:sp>
        <p:nvSpPr>
          <p:cNvPr id="8" name="Text Placeholder 7">
            <a:extLst>
              <a:ext uri="{FF2B5EF4-FFF2-40B4-BE49-F238E27FC236}">
                <a16:creationId xmlns:a16="http://schemas.microsoft.com/office/drawing/2014/main" id="{6950D918-E8D8-4456-5FAF-7A226C95B6CD}"/>
              </a:ext>
            </a:extLst>
          </p:cNvPr>
          <p:cNvSpPr>
            <a:spLocks noGrp="1"/>
          </p:cNvSpPr>
          <p:nvPr>
            <p:ph type="body" sz="quarter" idx="40"/>
          </p:nvPr>
        </p:nvSpPr>
        <p:spPr/>
        <p:txBody>
          <a:bodyPr/>
          <a:lstStyle/>
          <a:p>
            <a:r>
              <a:rPr lang="en-US" dirty="0"/>
              <a:t>Occasional </a:t>
            </a:r>
            <a:endParaRPr lang="en-AU" dirty="0"/>
          </a:p>
        </p:txBody>
      </p:sp>
      <p:sp>
        <p:nvSpPr>
          <p:cNvPr id="9" name="Text Placeholder 8">
            <a:extLst>
              <a:ext uri="{FF2B5EF4-FFF2-40B4-BE49-F238E27FC236}">
                <a16:creationId xmlns:a16="http://schemas.microsoft.com/office/drawing/2014/main" id="{4626B587-0414-A772-DC8B-FEF4F51DE824}"/>
              </a:ext>
            </a:extLst>
          </p:cNvPr>
          <p:cNvSpPr>
            <a:spLocks noGrp="1"/>
          </p:cNvSpPr>
          <p:nvPr>
            <p:ph type="body" sz="quarter" idx="41"/>
          </p:nvPr>
        </p:nvSpPr>
        <p:spPr/>
        <p:txBody>
          <a:bodyPr/>
          <a:lstStyle/>
          <a:p>
            <a:r>
              <a:rPr lang="en-US" dirty="0"/>
              <a:t>15 kilograms </a:t>
            </a:r>
            <a:endParaRPr lang="en-AU" dirty="0"/>
          </a:p>
        </p:txBody>
      </p:sp>
      <p:sp>
        <p:nvSpPr>
          <p:cNvPr id="10" name="Text Placeholder 9">
            <a:extLst>
              <a:ext uri="{FF2B5EF4-FFF2-40B4-BE49-F238E27FC236}">
                <a16:creationId xmlns:a16="http://schemas.microsoft.com/office/drawing/2014/main" id="{84460044-B672-3764-6C73-234F554C1E4C}"/>
              </a:ext>
            </a:extLst>
          </p:cNvPr>
          <p:cNvSpPr>
            <a:spLocks noGrp="1"/>
          </p:cNvSpPr>
          <p:nvPr>
            <p:ph type="body" sz="quarter" idx="42"/>
          </p:nvPr>
        </p:nvSpPr>
        <p:spPr/>
        <p:txBody>
          <a:bodyPr/>
          <a:lstStyle/>
          <a:p>
            <a:pPr algn="l"/>
            <a:r>
              <a:rPr lang="en-US" dirty="0"/>
              <a:t>See above</a:t>
            </a:r>
            <a:endParaRPr lang="en-AU" dirty="0"/>
          </a:p>
        </p:txBody>
      </p:sp>
      <p:sp>
        <p:nvSpPr>
          <p:cNvPr id="11" name="Text Placeholder 10">
            <a:extLst>
              <a:ext uri="{FF2B5EF4-FFF2-40B4-BE49-F238E27FC236}">
                <a16:creationId xmlns:a16="http://schemas.microsoft.com/office/drawing/2014/main" id="{011084BE-919C-CF7D-808C-0030DD1C5B55}"/>
              </a:ext>
            </a:extLst>
          </p:cNvPr>
          <p:cNvSpPr>
            <a:spLocks noGrp="1"/>
          </p:cNvSpPr>
          <p:nvPr>
            <p:ph type="body" sz="quarter" idx="43"/>
          </p:nvPr>
        </p:nvSpPr>
        <p:spPr/>
        <p:txBody>
          <a:bodyPr/>
          <a:lstStyle/>
          <a:p>
            <a:r>
              <a:rPr lang="en-US" dirty="0"/>
              <a:t>Occasional </a:t>
            </a:r>
            <a:endParaRPr lang="en-AU" dirty="0"/>
          </a:p>
        </p:txBody>
      </p:sp>
      <p:sp>
        <p:nvSpPr>
          <p:cNvPr id="12" name="Text Placeholder 11">
            <a:extLst>
              <a:ext uri="{FF2B5EF4-FFF2-40B4-BE49-F238E27FC236}">
                <a16:creationId xmlns:a16="http://schemas.microsoft.com/office/drawing/2014/main" id="{F5297F93-E5BB-E6D9-5646-3FD4078416EB}"/>
              </a:ext>
            </a:extLst>
          </p:cNvPr>
          <p:cNvSpPr>
            <a:spLocks noGrp="1"/>
          </p:cNvSpPr>
          <p:nvPr>
            <p:ph type="body" sz="quarter" idx="44"/>
          </p:nvPr>
        </p:nvSpPr>
        <p:spPr/>
        <p:txBody>
          <a:bodyPr/>
          <a:lstStyle/>
          <a:p>
            <a:r>
              <a:rPr lang="en-US" dirty="0"/>
              <a:t>10 kilograms </a:t>
            </a:r>
            <a:endParaRPr lang="en-AU" dirty="0"/>
          </a:p>
        </p:txBody>
      </p:sp>
      <p:sp>
        <p:nvSpPr>
          <p:cNvPr id="13" name="Text Placeholder 12">
            <a:extLst>
              <a:ext uri="{FF2B5EF4-FFF2-40B4-BE49-F238E27FC236}">
                <a16:creationId xmlns:a16="http://schemas.microsoft.com/office/drawing/2014/main" id="{D93F1C94-0FF6-985A-CB68-1E182CE99029}"/>
              </a:ext>
            </a:extLst>
          </p:cNvPr>
          <p:cNvSpPr>
            <a:spLocks noGrp="1"/>
          </p:cNvSpPr>
          <p:nvPr>
            <p:ph type="body" sz="quarter" idx="45"/>
          </p:nvPr>
        </p:nvSpPr>
        <p:spPr/>
        <p:txBody>
          <a:bodyPr/>
          <a:lstStyle/>
          <a:p>
            <a:pPr algn="l"/>
            <a:r>
              <a:rPr lang="en-AU" dirty="0"/>
              <a:t>See above. Additionally, trainers may be required to </a:t>
            </a:r>
            <a:r>
              <a:rPr lang="en-US" dirty="0"/>
              <a:t>push themselves onto and off horse when mounting and dismounting and maintain push force of their bodyweight through lower limbs when in riding position.​</a:t>
            </a:r>
            <a:endParaRPr lang="en-AU" dirty="0"/>
          </a:p>
        </p:txBody>
      </p:sp>
      <p:sp>
        <p:nvSpPr>
          <p:cNvPr id="14" name="Text Placeholder 13">
            <a:extLst>
              <a:ext uri="{FF2B5EF4-FFF2-40B4-BE49-F238E27FC236}">
                <a16:creationId xmlns:a16="http://schemas.microsoft.com/office/drawing/2014/main" id="{F4E9ACC5-1B0A-5C7E-DFA7-A6C7E8DD4A07}"/>
              </a:ext>
            </a:extLst>
          </p:cNvPr>
          <p:cNvSpPr>
            <a:spLocks noGrp="1"/>
          </p:cNvSpPr>
          <p:nvPr>
            <p:ph type="body" sz="quarter" idx="46"/>
          </p:nvPr>
        </p:nvSpPr>
        <p:spPr/>
        <p:txBody>
          <a:bodyPr/>
          <a:lstStyle/>
          <a:p>
            <a:r>
              <a:rPr lang="en-US" dirty="0"/>
              <a:t>Occasional </a:t>
            </a:r>
            <a:endParaRPr lang="en-AU" dirty="0"/>
          </a:p>
        </p:txBody>
      </p:sp>
      <p:sp>
        <p:nvSpPr>
          <p:cNvPr id="15" name="Text Placeholder 14">
            <a:extLst>
              <a:ext uri="{FF2B5EF4-FFF2-40B4-BE49-F238E27FC236}">
                <a16:creationId xmlns:a16="http://schemas.microsoft.com/office/drawing/2014/main" id="{DBB0E513-75F3-0023-757A-898254FBFF8D}"/>
              </a:ext>
            </a:extLst>
          </p:cNvPr>
          <p:cNvSpPr>
            <a:spLocks noGrp="1"/>
          </p:cNvSpPr>
          <p:nvPr>
            <p:ph type="body" sz="quarter" idx="47"/>
          </p:nvPr>
        </p:nvSpPr>
        <p:spPr/>
        <p:txBody>
          <a:bodyPr/>
          <a:lstStyle/>
          <a:p>
            <a:r>
              <a:rPr lang="en-US" dirty="0"/>
              <a:t>10 kilograms </a:t>
            </a:r>
            <a:endParaRPr lang="en-AU" dirty="0"/>
          </a:p>
        </p:txBody>
      </p:sp>
      <p:sp>
        <p:nvSpPr>
          <p:cNvPr id="16" name="Text Placeholder 15">
            <a:extLst>
              <a:ext uri="{FF2B5EF4-FFF2-40B4-BE49-F238E27FC236}">
                <a16:creationId xmlns:a16="http://schemas.microsoft.com/office/drawing/2014/main" id="{BE4A820F-17D7-3CEE-F4A6-4FBDA83F5A17}"/>
              </a:ext>
            </a:extLst>
          </p:cNvPr>
          <p:cNvSpPr>
            <a:spLocks noGrp="1"/>
          </p:cNvSpPr>
          <p:nvPr>
            <p:ph type="body" sz="quarter" idx="48"/>
          </p:nvPr>
        </p:nvSpPr>
        <p:spPr/>
        <p:txBody>
          <a:bodyPr/>
          <a:lstStyle/>
          <a:p>
            <a:pPr algn="l"/>
            <a:r>
              <a:rPr lang="en-US" dirty="0"/>
              <a:t>Trainers are occasionally required to guide horses and place them on the walker for exercise. Securing tack may also involve pulling motions. Also required to apply pulling force of approximately 15 kilograms when holding the reins during riding horse. </a:t>
            </a:r>
            <a:endParaRPr lang="en-AU" dirty="0"/>
          </a:p>
        </p:txBody>
      </p:sp>
      <p:sp>
        <p:nvSpPr>
          <p:cNvPr id="17" name="Text Placeholder 16">
            <a:extLst>
              <a:ext uri="{FF2B5EF4-FFF2-40B4-BE49-F238E27FC236}">
                <a16:creationId xmlns:a16="http://schemas.microsoft.com/office/drawing/2014/main" id="{5E38356E-5612-B537-0B04-2F2DBA33C419}"/>
              </a:ext>
            </a:extLst>
          </p:cNvPr>
          <p:cNvSpPr>
            <a:spLocks noGrp="1"/>
          </p:cNvSpPr>
          <p:nvPr>
            <p:ph type="body" sz="quarter" idx="49"/>
          </p:nvPr>
        </p:nvSpPr>
        <p:spPr/>
        <p:txBody>
          <a:bodyPr/>
          <a:lstStyle/>
          <a:p>
            <a:r>
              <a:rPr lang="en-US" dirty="0"/>
              <a:t>Occasional </a:t>
            </a:r>
            <a:endParaRPr lang="en-AU" dirty="0"/>
          </a:p>
        </p:txBody>
      </p:sp>
      <p:sp>
        <p:nvSpPr>
          <p:cNvPr id="18" name="Text Placeholder 17">
            <a:extLst>
              <a:ext uri="{FF2B5EF4-FFF2-40B4-BE49-F238E27FC236}">
                <a16:creationId xmlns:a16="http://schemas.microsoft.com/office/drawing/2014/main" id="{21074382-19AA-8DAB-E3A2-6F2D6FBC0242}"/>
              </a:ext>
            </a:extLst>
          </p:cNvPr>
          <p:cNvSpPr>
            <a:spLocks noGrp="1"/>
          </p:cNvSpPr>
          <p:nvPr>
            <p:ph type="body" sz="quarter" idx="50"/>
          </p:nvPr>
        </p:nvSpPr>
        <p:spPr/>
        <p:txBody>
          <a:bodyPr/>
          <a:lstStyle/>
          <a:p>
            <a:r>
              <a:rPr lang="en-US" dirty="0"/>
              <a:t>15 kilograms </a:t>
            </a:r>
            <a:endParaRPr lang="en-AU" dirty="0"/>
          </a:p>
        </p:txBody>
      </p:sp>
      <p:sp>
        <p:nvSpPr>
          <p:cNvPr id="19" name="Text Placeholder 18">
            <a:extLst>
              <a:ext uri="{FF2B5EF4-FFF2-40B4-BE49-F238E27FC236}">
                <a16:creationId xmlns:a16="http://schemas.microsoft.com/office/drawing/2014/main" id="{850F9247-270E-6DCB-BFFF-47D80577EE6B}"/>
              </a:ext>
            </a:extLst>
          </p:cNvPr>
          <p:cNvSpPr>
            <a:spLocks noGrp="1"/>
          </p:cNvSpPr>
          <p:nvPr>
            <p:ph type="body" sz="quarter" idx="51"/>
          </p:nvPr>
        </p:nvSpPr>
        <p:spPr/>
        <p:txBody>
          <a:bodyPr/>
          <a:lstStyle/>
          <a:p>
            <a:pPr algn="l"/>
            <a:r>
              <a:rPr lang="en-US" dirty="0"/>
              <a:t>Trainers are required to carry tack and other equipment to and from the stables, training areas, and transport vehicles. This task often involves lifting and moving saddles, bridles, and various grooming tools.</a:t>
            </a:r>
            <a:endParaRPr lang="en-AU" dirty="0"/>
          </a:p>
        </p:txBody>
      </p:sp>
    </p:spTree>
    <p:extLst>
      <p:ext uri="{BB962C8B-B14F-4D97-AF65-F5344CB8AC3E}">
        <p14:creationId xmlns:p14="http://schemas.microsoft.com/office/powerpoint/2010/main" val="2530408587"/>
      </p:ext>
    </p:extLst>
  </p:cSld>
  <p:clrMapOvr>
    <a:masterClrMapping/>
  </p:clrMapOvr>
</p:sld>
</file>

<file path=ppt/theme/theme1.xml><?xml version="1.0" encoding="utf-8"?>
<a:theme xmlns:a="http://schemas.openxmlformats.org/drawingml/2006/main" name="Custom Design">
  <a:themeElements>
    <a:clrScheme name="Altius">
      <a:dk1>
        <a:srgbClr val="5E5E5E"/>
      </a:dk1>
      <a:lt1>
        <a:srgbClr val="FFFFFF"/>
      </a:lt1>
      <a:dk2>
        <a:srgbClr val="233F8B"/>
      </a:dk2>
      <a:lt2>
        <a:srgbClr val="E7E6E6"/>
      </a:lt2>
      <a:accent1>
        <a:srgbClr val="B94686"/>
      </a:accent1>
      <a:accent2>
        <a:srgbClr val="EB6F62"/>
      </a:accent2>
      <a:accent3>
        <a:srgbClr val="693489"/>
      </a:accent3>
      <a:accent4>
        <a:srgbClr val="23A7BE"/>
      </a:accent4>
      <a:accent5>
        <a:srgbClr val="3388C9"/>
      </a:accent5>
      <a:accent6>
        <a:srgbClr val="233F8B"/>
      </a:accent6>
      <a:hlink>
        <a:srgbClr val="233F8B"/>
      </a:hlink>
      <a:folHlink>
        <a:srgbClr val="233F8B"/>
      </a:folHlink>
    </a:clrScheme>
    <a:fontScheme name="Red Hat Display">
      <a:majorFont>
        <a:latin typeface="News Gothic MT"/>
        <a:ea typeface=""/>
        <a:cs typeface=""/>
      </a:majorFont>
      <a:minorFont>
        <a:latin typeface="News Gothic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c0a396-2d43-4531-9a67-b60a4f76443b">
      <Terms xmlns="http://schemas.microsoft.com/office/infopath/2007/PartnerControls"/>
    </lcf76f155ced4ddcb4097134ff3c332f>
    <TaxCatchAll xmlns="78461758-4c18-4056-95ac-e7eb6e47c5f1" xsi:nil="true"/>
    <MediaLengthInSeconds xmlns="73c0a396-2d43-4531-9a67-b60a4f7644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A62A554E828B4290E0F773E026CFD4" ma:contentTypeVersion="13" ma:contentTypeDescription="Create a new document." ma:contentTypeScope="" ma:versionID="455b453a3b8216b3405c84b69964ca8a">
  <xsd:schema xmlns:xsd="http://www.w3.org/2001/XMLSchema" xmlns:xs="http://www.w3.org/2001/XMLSchema" xmlns:p="http://schemas.microsoft.com/office/2006/metadata/properties" xmlns:ns2="73c0a396-2d43-4531-9a67-b60a4f76443b" xmlns:ns3="78461758-4c18-4056-95ac-e7eb6e47c5f1" targetNamespace="http://schemas.microsoft.com/office/2006/metadata/properties" ma:root="true" ma:fieldsID="4d2835298891c2e1570f8a81816f92cb" ns2:_="" ns3:_="">
    <xsd:import namespace="73c0a396-2d43-4531-9a67-b60a4f76443b"/>
    <xsd:import namespace="78461758-4c18-4056-95ac-e7eb6e47c5f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0a396-2d43-4531-9a67-b60a4f764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dfe8167-73bc-439a-9bda-8cd5377d27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461758-4c18-4056-95ac-e7eb6e47c5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7ec763-efea-4084-93d6-fb3acc0a6366}" ma:internalName="TaxCatchAll" ma:showField="CatchAllData" ma:web="78461758-4c18-4056-95ac-e7eb6e47c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81DBC-581D-4F71-82D9-B21AE87D3448}">
  <ds:schemaRefs>
    <ds:schemaRef ds:uri="http://schemas.microsoft.com/sharepoint/v3/contenttype/forms"/>
  </ds:schemaRefs>
</ds:datastoreItem>
</file>

<file path=customXml/itemProps2.xml><?xml version="1.0" encoding="utf-8"?>
<ds:datastoreItem xmlns:ds="http://schemas.openxmlformats.org/officeDocument/2006/customXml" ds:itemID="{EEF7E0D5-F944-4C1A-8D7A-77D43581D21A}">
  <ds:schemaRefs>
    <ds:schemaRef ds:uri="http://schemas.microsoft.com/office/2006/documentManagement/types"/>
    <ds:schemaRef ds:uri="http://purl.org/dc/elements/1.1/"/>
    <ds:schemaRef ds:uri="http://purl.org/dc/dcmitype/"/>
    <ds:schemaRef ds:uri="http://purl.org/dc/terms/"/>
    <ds:schemaRef ds:uri="http://schemas.microsoft.com/sharepoint/v3"/>
    <ds:schemaRef ds:uri="c28e4d3f-245b-4f31-9a88-91857b27efe2"/>
    <ds:schemaRef ds:uri="http://schemas.microsoft.com/office/infopath/2007/PartnerControls"/>
    <ds:schemaRef ds:uri="f90aab41-6d99-4430-bd1a-8644ebce28d0"/>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D5914A8-0A9B-4E72-AFD0-665CBAB767B6}"/>
</file>

<file path=docMetadata/LabelInfo.xml><?xml version="1.0" encoding="utf-8"?>
<clbl:labelList xmlns:clbl="http://schemas.microsoft.com/office/2020/mipLabelMetadata">
  <clbl:label id="{79f335fa-1fdb-4713-a3c7-b720a4ac62cf}" enabled="1" method="Standard" siteId="{fe44ae5c-958e-4186-9489-073cc8edcbaf}" contentBits="0" removed="0"/>
</clbl:labelList>
</file>

<file path=docProps/app.xml><?xml version="1.0" encoding="utf-8"?>
<Properties xmlns="http://schemas.openxmlformats.org/officeDocument/2006/extended-properties" xmlns:vt="http://schemas.openxmlformats.org/officeDocument/2006/docPropsVTypes">
  <TotalTime>811</TotalTime>
  <Words>2788</Words>
  <Application>Microsoft Office PowerPoint</Application>
  <PresentationFormat>Widescreen</PresentationFormat>
  <Paragraphs>324</Paragraphs>
  <Slides>12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News Gothic MT</vt:lpstr>
      <vt:lpstr>Univia Pro Book</vt:lpstr>
      <vt:lpstr>Wingdings</vt:lpstr>
      <vt:lpstr>Custom Design</vt:lpstr>
      <vt:lpstr>1_Custom Design</vt:lpstr>
      <vt:lpstr> Trainer / Trainer Assistant / Foreman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Boyes</dc:creator>
  <cp:lastModifiedBy>Jack Calabro</cp:lastModifiedBy>
  <cp:revision>96</cp:revision>
  <dcterms:created xsi:type="dcterms:W3CDTF">2022-11-20T05:33:31Z</dcterms:created>
  <dcterms:modified xsi:type="dcterms:W3CDTF">2025-11-12T04:12:19Z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0x010100EBA62A554E828B4290E0F773E026CFD4</vt:lpwstr>
  </property>
  <property fmtid="{D5CDD505-2E9C-101B-9397-08002B2CF9AE}" pid="3" name="MediaServiceImageTags">
    <vt:lpwstr/>
  </property>
  <property fmtid="{D5CDD505-2E9C-101B-9397-08002B2CF9AE}" pid="4" name="Order">
    <vt:r8>2118100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